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1"/>
  </p:sldMasterIdLst>
  <p:notesMasterIdLst>
    <p:notesMasterId r:id="rId19"/>
  </p:notesMasterIdLst>
  <p:sldIdLst>
    <p:sldId id="257" r:id="rId2"/>
    <p:sldId id="273" r:id="rId3"/>
    <p:sldId id="274" r:id="rId4"/>
    <p:sldId id="286" r:id="rId5"/>
    <p:sldId id="285" r:id="rId6"/>
    <p:sldId id="275" r:id="rId7"/>
    <p:sldId id="276" r:id="rId8"/>
    <p:sldId id="277" r:id="rId9"/>
    <p:sldId id="279" r:id="rId10"/>
    <p:sldId id="280" r:id="rId11"/>
    <p:sldId id="282" r:id="rId12"/>
    <p:sldId id="287" r:id="rId13"/>
    <p:sldId id="288" r:id="rId14"/>
    <p:sldId id="289" r:id="rId15"/>
    <p:sldId id="290" r:id="rId16"/>
    <p:sldId id="291" r:id="rId17"/>
    <p:sldId id="271" r:id="rId18"/>
  </p:sldIdLst>
  <p:sldSz cx="9144000" cy="6858000" type="screen4x3"/>
  <p:notesSz cx="6797675" cy="987266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36" y="-84"/>
      </p:cViewPr>
      <p:guideLst>
        <p:guide orient="horz" pos="845"/>
        <p:guide pos="29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EEBB6-0E0B-45DD-8324-3C4CFEA987E5}" type="datetimeFigureOut">
              <a:rPr lang="fi-FI" smtClean="0"/>
              <a:t>24.10.2013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93489-3568-47D7-953A-C560A22E88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5842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39775"/>
            <a:ext cx="4938713" cy="3703638"/>
          </a:xfrm>
          <a:noFill/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>
          <a:xfrm>
            <a:off x="906467" y="4689475"/>
            <a:ext cx="4984749" cy="4443413"/>
          </a:xfrm>
          <a:noFill/>
        </p:spPr>
        <p:txBody>
          <a:bodyPr/>
          <a:lstStyle/>
          <a:p>
            <a:pPr eaLnBrk="1" hangingPunct="1"/>
            <a:endParaRPr lang="fi-FI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1699CA1-D6DA-4528-885F-5145ACD63486}" type="slidenum">
              <a:rPr lang="en-US" sz="1200" smtClean="0"/>
              <a:pPr eaLnBrk="1" hangingPunct="1"/>
              <a:t>10</a:t>
            </a:fld>
            <a:endParaRPr lang="en-US" sz="1200" dirty="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dia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5"/>
            <a:ext cx="9144000" cy="68522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5886" y="3101002"/>
            <a:ext cx="4022863" cy="1657210"/>
          </a:xfrm>
        </p:spPr>
        <p:txBody>
          <a:bodyPr anchor="b">
            <a:normAutofit/>
          </a:bodyPr>
          <a:lstStyle>
            <a:lvl1pPr algn="l">
              <a:lnSpc>
                <a:spcPts val="576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i-FI" noProof="0" dirty="0" smtClean="0"/>
              <a:t>&lt;Lisää otsikko&gt;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886" y="5393629"/>
            <a:ext cx="3694043" cy="1325218"/>
          </a:xfrm>
        </p:spPr>
        <p:txBody>
          <a:bodyPr>
            <a:normAutofit/>
          </a:bodyPr>
          <a:lstStyle>
            <a:lvl1pPr marL="0" indent="0" algn="l">
              <a:lnSpc>
                <a:spcPts val="1680"/>
              </a:lnSpc>
              <a:spcBef>
                <a:spcPts val="40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noProof="0" dirty="0" smtClean="0"/>
              <a:t>&lt;Lisää esittäjän ja tilaisuuden tiedot&gt;</a:t>
            </a:r>
            <a:endParaRPr lang="fi-FI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0" y="400052"/>
            <a:ext cx="3499200" cy="77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26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7" y="5738190"/>
            <a:ext cx="8416786" cy="564954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defRPr sz="3200" b="1" baseline="0"/>
            </a:lvl1pPr>
          </a:lstStyle>
          <a:p>
            <a:r>
              <a:rPr lang="fi-FI" noProof="0" dirty="0" smtClean="0"/>
              <a:t>&lt;Lisää otsikko&gt;</a:t>
            </a:r>
            <a:endParaRPr lang="fi-FI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477077" y="397565"/>
            <a:ext cx="8219537" cy="5192098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&lt;Lisää kuva napsauttamalla&gt;</a:t>
            </a:r>
            <a:endParaRPr lang="fi-FI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340600" y="6290091"/>
            <a:ext cx="948433" cy="365125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fi-FI" smtClean="0"/>
              <a:t>28.5.2013</a:t>
            </a:r>
            <a:endParaRPr lang="fi-FI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6861" y="6290091"/>
            <a:ext cx="6660000" cy="365125"/>
          </a:xfrm>
        </p:spPr>
        <p:txBody>
          <a:bodyPr/>
          <a:lstStyle>
            <a:lvl1pPr algn="l">
              <a:defRPr sz="1200" b="1"/>
            </a:lvl1pPr>
          </a:lstStyle>
          <a:p>
            <a:r>
              <a:rPr lang="fi-FI" smtClean="0"/>
              <a:t>Rakennustuoteteollisuus RTT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878" y="6290091"/>
            <a:ext cx="378515" cy="365125"/>
          </a:xfrm>
        </p:spPr>
        <p:txBody>
          <a:bodyPr/>
          <a:lstStyle>
            <a:lvl1pPr>
              <a:defRPr sz="1200" b="1"/>
            </a:lvl1pPr>
          </a:lstStyle>
          <a:p>
            <a:fld id="{1F4D50CA-F9F4-4F82-9F28-967629681EF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4029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avio / piira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7" y="325370"/>
            <a:ext cx="8416786" cy="1260000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200" b="1" baseline="0"/>
            </a:lvl1pPr>
          </a:lstStyle>
          <a:p>
            <a:r>
              <a:rPr lang="fi-FI" noProof="0" dirty="0" smtClean="0"/>
              <a:t>&lt;Lisää otsikko&gt;</a:t>
            </a:r>
            <a:endParaRPr lang="fi-FI" noProof="0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 hasCustomPrompt="1"/>
          </p:nvPr>
        </p:nvSpPr>
        <p:spPr>
          <a:xfrm>
            <a:off x="363607" y="1616904"/>
            <a:ext cx="8416786" cy="43524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&lt;Lisää kaavio napsauttamalla&gt;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340600" y="6290091"/>
            <a:ext cx="948433" cy="365125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fi-FI" smtClean="0"/>
              <a:t>28.5.2013</a:t>
            </a:r>
            <a:endParaRPr lang="fi-FI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6861" y="6290091"/>
            <a:ext cx="6660000" cy="365125"/>
          </a:xfrm>
        </p:spPr>
        <p:txBody>
          <a:bodyPr/>
          <a:lstStyle>
            <a:lvl1pPr algn="l">
              <a:defRPr sz="1200" b="1"/>
            </a:lvl1pPr>
          </a:lstStyle>
          <a:p>
            <a:r>
              <a:rPr lang="fi-FI" smtClean="0"/>
              <a:t>Rakennustuoteteollisuus RTT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878" y="6290091"/>
            <a:ext cx="378515" cy="365125"/>
          </a:xfrm>
        </p:spPr>
        <p:txBody>
          <a:bodyPr/>
          <a:lstStyle>
            <a:lvl1pPr>
              <a:defRPr sz="1200" b="1"/>
            </a:lvl1pPr>
          </a:lstStyle>
          <a:p>
            <a:fld id="{1F4D50CA-F9F4-4F82-9F28-967629681EF9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9247118" y="-1"/>
            <a:ext cx="1869615" cy="2862472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Käytä kaavioiden pohjana tätä diatyyppiä, jossa ei ole graafisia elementtejä oikeassa laidassa.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Kaavioissa tulee noudattaa </a:t>
            </a:r>
            <a:r>
              <a:rPr kumimoji="0" lang="fi-FI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RT:n</a:t>
            </a: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 tunnusvärejä eli PowerPointiin ja Exceliin oletuksiksi asetettuja teemavärejä.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Kaaviot pitää toteuttaa näiden mallien mukaisesti, eikä niissä tule käyttää muita muotoiluja (kolmiulotteisuutta, varjostuksia tms.).</a:t>
            </a:r>
          </a:p>
        </p:txBody>
      </p:sp>
    </p:spTree>
    <p:extLst>
      <p:ext uri="{BB962C8B-B14F-4D97-AF65-F5344CB8AC3E}">
        <p14:creationId xmlns:p14="http://schemas.microsoft.com/office/powerpoint/2010/main" val="383449907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50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avio / pylvä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7" y="325370"/>
            <a:ext cx="8416786" cy="1260000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200" b="1" baseline="0"/>
            </a:lvl1pPr>
          </a:lstStyle>
          <a:p>
            <a:r>
              <a:rPr lang="fi-FI" noProof="0" dirty="0" smtClean="0"/>
              <a:t>&lt;Lisää otsikko&gt;</a:t>
            </a:r>
            <a:endParaRPr lang="fi-FI" noProof="0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 hasCustomPrompt="1"/>
          </p:nvPr>
        </p:nvSpPr>
        <p:spPr>
          <a:xfrm>
            <a:off x="363607" y="1616904"/>
            <a:ext cx="8416786" cy="43524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fi-FI" dirty="0" smtClean="0"/>
              <a:t>&lt;Lisää kaavio napsauttamalla&gt;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340600" y="6290091"/>
            <a:ext cx="948433" cy="365125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fi-FI" smtClean="0"/>
              <a:t>28.5.2013</a:t>
            </a:r>
            <a:endParaRPr lang="fi-FI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6861" y="6290091"/>
            <a:ext cx="6660000" cy="365125"/>
          </a:xfrm>
        </p:spPr>
        <p:txBody>
          <a:bodyPr/>
          <a:lstStyle>
            <a:lvl1pPr algn="l">
              <a:defRPr sz="1200" b="1"/>
            </a:lvl1pPr>
          </a:lstStyle>
          <a:p>
            <a:r>
              <a:rPr lang="fi-FI" smtClean="0"/>
              <a:t>Rakennustuoteteollisuus RTT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878" y="6290091"/>
            <a:ext cx="378515" cy="365125"/>
          </a:xfrm>
        </p:spPr>
        <p:txBody>
          <a:bodyPr/>
          <a:lstStyle>
            <a:lvl1pPr>
              <a:defRPr sz="1200" b="1"/>
            </a:lvl1pPr>
          </a:lstStyle>
          <a:p>
            <a:fld id="{1F4D50CA-F9F4-4F82-9F28-967629681EF9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9247118" y="-1"/>
            <a:ext cx="1869615" cy="1800000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Muotoile kaavioiden luvut siten, että ne ovat kauttaaltaan kokonaislukuja tai yhdellä desimaalilla.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Kaavion oikeassa laidassa on oltava pystyviiva, kuten tässä mallissa.</a:t>
            </a:r>
          </a:p>
        </p:txBody>
      </p:sp>
    </p:spTree>
    <p:extLst>
      <p:ext uri="{BB962C8B-B14F-4D97-AF65-F5344CB8AC3E}">
        <p14:creationId xmlns:p14="http://schemas.microsoft.com/office/powerpoint/2010/main" val="372271603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50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avio / vi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7" y="325370"/>
            <a:ext cx="8416786" cy="1260000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200" b="1" baseline="0"/>
            </a:lvl1pPr>
          </a:lstStyle>
          <a:p>
            <a:r>
              <a:rPr lang="fi-FI" noProof="0" dirty="0" smtClean="0"/>
              <a:t>&lt;Lisää otsikko&gt;</a:t>
            </a:r>
            <a:endParaRPr lang="fi-FI" noProof="0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 hasCustomPrompt="1"/>
          </p:nvPr>
        </p:nvSpPr>
        <p:spPr>
          <a:xfrm>
            <a:off x="363607" y="1616904"/>
            <a:ext cx="8416786" cy="43524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fi-FI" dirty="0" smtClean="0"/>
              <a:t>&lt;Lisää kaavio napsauttamalla&gt;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340600" y="6290091"/>
            <a:ext cx="948433" cy="365125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fi-FI" smtClean="0"/>
              <a:t>28.5.2013</a:t>
            </a:r>
            <a:endParaRPr lang="fi-FI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6861" y="6290091"/>
            <a:ext cx="6660000" cy="365125"/>
          </a:xfrm>
        </p:spPr>
        <p:txBody>
          <a:bodyPr/>
          <a:lstStyle>
            <a:lvl1pPr algn="l">
              <a:defRPr sz="1200" b="1"/>
            </a:lvl1pPr>
          </a:lstStyle>
          <a:p>
            <a:r>
              <a:rPr lang="fi-FI" smtClean="0"/>
              <a:t>Rakennustuoteteollisuus RTT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878" y="6290091"/>
            <a:ext cx="378515" cy="365125"/>
          </a:xfrm>
        </p:spPr>
        <p:txBody>
          <a:bodyPr/>
          <a:lstStyle>
            <a:lvl1pPr>
              <a:defRPr sz="1200" b="1"/>
            </a:lvl1pPr>
          </a:lstStyle>
          <a:p>
            <a:fld id="{1F4D50CA-F9F4-4F82-9F28-967629681EF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68908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50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ea, avainsan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24" b="8440"/>
          <a:stretch/>
        </p:blipFill>
        <p:spPr>
          <a:xfrm>
            <a:off x="6374293" y="2855"/>
            <a:ext cx="2769707" cy="68511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5886" y="1828789"/>
            <a:ext cx="5087882" cy="3922651"/>
          </a:xfrm>
        </p:spPr>
        <p:txBody>
          <a:bodyPr anchor="t">
            <a:normAutofit/>
          </a:bodyPr>
          <a:lstStyle>
            <a:lvl1pPr algn="l">
              <a:lnSpc>
                <a:spcPts val="5800"/>
              </a:lnSpc>
              <a:defRPr sz="6100" b="1" cap="all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 smtClean="0"/>
              <a:t>&lt;Lisää otsikko&gt;</a:t>
            </a:r>
            <a:endParaRPr lang="fi-FI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94" y="545825"/>
            <a:ext cx="936000" cy="68302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9247118" y="-1"/>
            <a:ext cx="1869615" cy="1126436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Tämä diatyyppi on tarkoitettu esityksen johtoajatusten esittämiseen.</a:t>
            </a:r>
          </a:p>
        </p:txBody>
      </p:sp>
    </p:spTree>
    <p:extLst>
      <p:ext uri="{BB962C8B-B14F-4D97-AF65-F5344CB8AC3E}">
        <p14:creationId xmlns:p14="http://schemas.microsoft.com/office/powerpoint/2010/main" val="1092064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ohdantosiv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768" y="2855"/>
            <a:ext cx="3517868" cy="68522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5886" y="2173341"/>
            <a:ext cx="5087882" cy="3922651"/>
          </a:xfrm>
        </p:spPr>
        <p:txBody>
          <a:bodyPr anchor="b">
            <a:normAutofit/>
          </a:bodyPr>
          <a:lstStyle>
            <a:lvl1pPr algn="l">
              <a:lnSpc>
                <a:spcPts val="5760"/>
              </a:lnSpc>
              <a:defRPr sz="36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 smtClean="0"/>
              <a:t>&lt;Lisää otsikko&gt;</a:t>
            </a:r>
            <a:endParaRPr lang="fi-FI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94" y="545825"/>
            <a:ext cx="936000" cy="683029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9247118" y="-1"/>
            <a:ext cx="1869615" cy="2088000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Johdantosivua voit käyttää välilehtenä jakaaksesi esityksesi osiin.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Johdantosivuksi sopii myös suurikokoisella kuvalla varustettu diatyyppi, mutta älä yhdistä samaan esitykseen kahta erilaista johdantosivutyyppiä.</a:t>
            </a:r>
          </a:p>
        </p:txBody>
      </p:sp>
    </p:spTree>
    <p:extLst>
      <p:ext uri="{BB962C8B-B14F-4D97-AF65-F5344CB8AC3E}">
        <p14:creationId xmlns:p14="http://schemas.microsoft.com/office/powerpoint/2010/main" val="3171611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etusdia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8901" y="2006599"/>
            <a:ext cx="8486199" cy="880537"/>
          </a:xfrm>
        </p:spPr>
        <p:txBody>
          <a:bodyPr anchor="ctr">
            <a:normAutofit/>
          </a:bodyPr>
          <a:lstStyle>
            <a:lvl1pPr algn="ctr">
              <a:lnSpc>
                <a:spcPts val="5760"/>
              </a:lnSpc>
              <a:defRPr sz="36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 smtClean="0"/>
              <a:t>&lt;Lisää tekstiä&gt;</a:t>
            </a:r>
            <a:endParaRPr lang="fi-FI" noProof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9" y="3462133"/>
            <a:ext cx="9144000" cy="31463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0" y="400052"/>
            <a:ext cx="3499200" cy="77974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9247118" y="-1"/>
            <a:ext cx="1869615" cy="1338471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Voit päättää esityksesi tähän lopetusdiaan, jossa on </a:t>
            </a:r>
            <a:r>
              <a:rPr kumimoji="0" lang="fi-FI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RT:n</a:t>
            </a: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 tuttu </a:t>
            </a:r>
            <a:r>
              <a:rPr kumimoji="0" lang="fi-FI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slogan</a:t>
            </a: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 ja graafisista elementeistä koostuva kaupunkisiluetti.</a:t>
            </a:r>
          </a:p>
        </p:txBody>
      </p:sp>
    </p:spTree>
    <p:extLst>
      <p:ext uri="{BB962C8B-B14F-4D97-AF65-F5344CB8AC3E}">
        <p14:creationId xmlns:p14="http://schemas.microsoft.com/office/powerpoint/2010/main" val="13083299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0" orient="horz" pos="1661" userDrawn="1">
          <p15:clr>
            <a:srgbClr val="FBAE40"/>
          </p15:clr>
        </p15:guide>
        <p15:guide id="1" pos="288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9845" y="1688550"/>
            <a:ext cx="8165743" cy="880537"/>
          </a:xfrm>
        </p:spPr>
        <p:txBody>
          <a:bodyPr anchor="ctr">
            <a:normAutofit/>
          </a:bodyPr>
          <a:lstStyle>
            <a:lvl1pPr algn="l">
              <a:lnSpc>
                <a:spcPts val="5760"/>
              </a:lnSpc>
              <a:defRPr sz="36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 smtClean="0"/>
              <a:t>&lt;Lisätietoja&gt;</a:t>
            </a:r>
            <a:endParaRPr lang="fi-FI" noProof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9" y="3462133"/>
            <a:ext cx="9144000" cy="31463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0" y="400052"/>
            <a:ext cx="3499200" cy="779743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69867" y="2598187"/>
            <a:ext cx="8166297" cy="914400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b="1" cap="none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lang="en-US" smtClean="0">
                <a:solidFill>
                  <a:schemeClr val="tx2"/>
                </a:solidFill>
              </a:defRPr>
            </a:lvl2pPr>
            <a:lvl3pPr>
              <a:defRPr lang="en-US" smtClean="0">
                <a:solidFill>
                  <a:schemeClr val="tx2"/>
                </a:solidFill>
              </a:defRPr>
            </a:lvl3pPr>
            <a:lvl4pPr>
              <a:defRPr lang="en-US" smtClean="0">
                <a:solidFill>
                  <a:schemeClr val="tx2"/>
                </a:solidFill>
              </a:defRPr>
            </a:lvl4pPr>
            <a:lvl5pPr marL="1371600" indent="0">
              <a:buNone/>
              <a:defRPr lang="fi-FI">
                <a:solidFill>
                  <a:schemeClr val="tx2"/>
                </a:solidFill>
              </a:defRPr>
            </a:lvl5pPr>
          </a:lstStyle>
          <a:p>
            <a:pPr lvl="0">
              <a:lnSpc>
                <a:spcPts val="5760"/>
              </a:lnSpc>
              <a:spcBef>
                <a:spcPct val="0"/>
              </a:spcBef>
            </a:pPr>
            <a:r>
              <a:rPr lang="fi-FI" noProof="0" dirty="0" smtClean="0"/>
              <a:t>&lt;Yhteystiedot&gt;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9247118" y="-1"/>
            <a:ext cx="1869615" cy="1152000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  <a:endParaRPr kumimoji="0" lang="fi-FI" sz="1000" b="0" i="0" u="none" strike="noStrike" kern="1200" cap="none" spc="0" normalizeH="0" baseline="0" noProof="0" dirty="0" smtClean="0">
              <a:ln>
                <a:noFill/>
              </a:ln>
              <a:solidFill>
                <a:srgbClr val="626971"/>
              </a:solidFill>
              <a:effectLst/>
              <a:uLnTx/>
              <a:uFillTx/>
              <a:latin typeface="Helvetica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Halutessasi sisällyttää esitykseen omat yhteystietosi, käytä tätä lopetusdiaa.</a:t>
            </a:r>
          </a:p>
        </p:txBody>
      </p:sp>
    </p:spTree>
    <p:extLst>
      <p:ext uri="{BB962C8B-B14F-4D97-AF65-F5344CB8AC3E}">
        <p14:creationId xmlns:p14="http://schemas.microsoft.com/office/powerpoint/2010/main" val="371066840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661">
          <p15:clr>
            <a:srgbClr val="FBAE40"/>
          </p15:clr>
        </p15:guide>
        <p15:guide id="2" pos="40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90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smtClean="0"/>
              <a:t>Rakennustuoteteollisuus RTT</a:t>
            </a:r>
            <a:endParaRPr lang="en-US" b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98F63-23B2-421A-B713-1ACA9145F2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709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59300" y="0"/>
            <a:ext cx="4584700" cy="685800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&lt;Lisää kuva </a:t>
            </a:r>
            <a:r>
              <a:rPr lang="fi-FI" dirty="0" err="1" smtClean="0"/>
              <a:t>napsautamalla</a:t>
            </a:r>
            <a:r>
              <a:rPr lang="fi-FI" dirty="0" smtClean="0"/>
              <a:t>&gt;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5886" y="3101002"/>
            <a:ext cx="4022863" cy="1657210"/>
          </a:xfrm>
        </p:spPr>
        <p:txBody>
          <a:bodyPr anchor="b">
            <a:normAutofit/>
          </a:bodyPr>
          <a:lstStyle>
            <a:lvl1pPr algn="l">
              <a:lnSpc>
                <a:spcPts val="576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i-FI" noProof="0" dirty="0" smtClean="0"/>
              <a:t>&lt;Lisää otsikko&gt;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886" y="5393629"/>
            <a:ext cx="3694043" cy="1325218"/>
          </a:xfrm>
        </p:spPr>
        <p:txBody>
          <a:bodyPr>
            <a:normAutofit/>
          </a:bodyPr>
          <a:lstStyle>
            <a:lvl1pPr marL="0" indent="0" algn="l">
              <a:lnSpc>
                <a:spcPts val="1680"/>
              </a:lnSpc>
              <a:spcBef>
                <a:spcPts val="40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noProof="0" dirty="0" smtClean="0"/>
              <a:t>&lt;Lisää esittäjän ja tilaisuuden tiedot&gt;</a:t>
            </a:r>
            <a:endParaRPr lang="fi-FI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0" y="400052"/>
            <a:ext cx="3499200" cy="779743"/>
          </a:xfrm>
          <a:prstGeom prst="rect">
            <a:avLst/>
          </a:prstGeom>
        </p:spPr>
      </p:pic>
      <p:sp>
        <p:nvSpPr>
          <p:cNvPr id="8" name="Rectangle 8"/>
          <p:cNvSpPr/>
          <p:nvPr userDrawn="1"/>
        </p:nvSpPr>
        <p:spPr>
          <a:xfrm>
            <a:off x="9247118" y="-2"/>
            <a:ext cx="1869615" cy="3060000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Jos haluat vaihtaa aloitussivulle kuvan, käytä tätä pohjaa.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Napsauta hiiren oikealla painikkeella dian oikeassa laidassa sijaitsevaa kuvaa ja valitse ”Muuta kuva”.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Voit hakea mieleisesi kuvan P:lle tallennettavasta valikoimasta valmiiksi käsiteltyjä kuvia.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Etusivun kuvakokonaisuus muodostuu aina kolmesta suunnikkaasta, älä käytä tässä muunlaisia kuvia.</a:t>
            </a:r>
          </a:p>
        </p:txBody>
      </p:sp>
    </p:spTree>
    <p:extLst>
      <p:ext uri="{BB962C8B-B14F-4D97-AF65-F5344CB8AC3E}">
        <p14:creationId xmlns:p14="http://schemas.microsoft.com/office/powerpoint/2010/main" val="3919333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eruskal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1" smtClean="0"/>
              <a:t>Muokkaa perustyyl. napsautt.</a:t>
            </a:r>
            <a:endParaRPr lang="fi-FI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1" smtClean="0"/>
              <a:t>Muokkaa tekstin perustyylejä napsauttamalla</a:t>
            </a:r>
          </a:p>
          <a:p>
            <a:pPr lvl="1"/>
            <a:r>
              <a:rPr lang="fi-FI" noProof="1" smtClean="0"/>
              <a:t>toinen taso</a:t>
            </a:r>
          </a:p>
          <a:p>
            <a:pPr lvl="2"/>
            <a:r>
              <a:rPr lang="fi-FI" noProof="1" smtClean="0"/>
              <a:t>kolmas taso</a:t>
            </a:r>
          </a:p>
          <a:p>
            <a:pPr lvl="3"/>
            <a:r>
              <a:rPr lang="fi-FI" noProof="1" smtClean="0"/>
              <a:t>neljäs taso</a:t>
            </a:r>
          </a:p>
          <a:p>
            <a:pPr lvl="4"/>
            <a:r>
              <a:rPr lang="fi-FI" noProof="1" smtClean="0"/>
              <a:t>viides taso</a:t>
            </a:r>
            <a:endParaRPr lang="fi-FI" noProof="1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39553" y="6381328"/>
            <a:ext cx="3024336" cy="180020"/>
          </a:xfrm>
        </p:spPr>
        <p:txBody>
          <a:bodyPr/>
          <a:lstStyle>
            <a:lvl1pPr>
              <a:lnSpc>
                <a:spcPts val="1300"/>
              </a:lnSpc>
              <a:defRPr sz="1200"/>
            </a:lvl1pPr>
          </a:lstStyle>
          <a:p>
            <a:pPr lvl="0"/>
            <a:r>
              <a:rPr lang="fi-FI" noProof="1" smtClean="0"/>
              <a:t>Muokkaa tekstin perustyylejä napsauttamalla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 noProof="0" smtClean="0"/>
            </a:lvl1pPr>
          </a:lstStyle>
          <a:p>
            <a:pPr>
              <a:defRPr/>
            </a:pPr>
            <a:r>
              <a:rPr lang="fi-FI"/>
              <a:t>Rakennusteollisuus RT ry Tarmo Pipatti, 9.2.2011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noProof="0"/>
            </a:lvl1pPr>
          </a:lstStyle>
          <a:p>
            <a:pPr>
              <a:defRPr/>
            </a:pPr>
            <a:fld id="{77CC217F-4768-4A7C-85C8-7743DCED7D61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802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dia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14"/>
          <a:stretch/>
        </p:blipFill>
        <p:spPr>
          <a:xfrm>
            <a:off x="5409371" y="2855"/>
            <a:ext cx="3734630" cy="68522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5885" y="3101002"/>
            <a:ext cx="5281819" cy="1657210"/>
          </a:xfrm>
        </p:spPr>
        <p:txBody>
          <a:bodyPr anchor="b">
            <a:normAutofit/>
          </a:bodyPr>
          <a:lstStyle>
            <a:lvl1pPr algn="l">
              <a:lnSpc>
                <a:spcPts val="576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i-FI" noProof="0" dirty="0" smtClean="0"/>
              <a:t>&lt;Lisää otsikko&gt;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886" y="5393629"/>
            <a:ext cx="3694043" cy="1325218"/>
          </a:xfrm>
        </p:spPr>
        <p:txBody>
          <a:bodyPr>
            <a:normAutofit/>
          </a:bodyPr>
          <a:lstStyle>
            <a:lvl1pPr marL="0" indent="0" algn="l">
              <a:lnSpc>
                <a:spcPts val="1680"/>
              </a:lnSpc>
              <a:spcBef>
                <a:spcPts val="40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noProof="0" dirty="0" smtClean="0"/>
              <a:t>&lt;Lisää esittäjän ja tilaisuuden tiedot&gt;</a:t>
            </a:r>
            <a:endParaRPr lang="fi-FI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0" y="400052"/>
            <a:ext cx="3499200" cy="77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235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7" y="325370"/>
            <a:ext cx="7668000" cy="1260000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defRPr sz="3200" b="1" baseline="0"/>
            </a:lvl1pPr>
          </a:lstStyle>
          <a:p>
            <a:r>
              <a:rPr lang="fi-FI" noProof="0" dirty="0" smtClean="0"/>
              <a:t>&lt;Lisää otsikko&gt;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0600" y="6290091"/>
            <a:ext cx="948433" cy="365125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fi-FI" smtClean="0"/>
              <a:t>28.5.2013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6861" y="6290091"/>
            <a:ext cx="6660000" cy="365125"/>
          </a:xfrm>
        </p:spPr>
        <p:txBody>
          <a:bodyPr/>
          <a:lstStyle>
            <a:lvl1pPr algn="l">
              <a:defRPr sz="1200" b="1"/>
            </a:lvl1pPr>
          </a:lstStyle>
          <a:p>
            <a:r>
              <a:rPr lang="fi-FI" smtClean="0"/>
              <a:t>Rakennustuoteteollisuus RTT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878" y="6290091"/>
            <a:ext cx="378515" cy="365125"/>
          </a:xfrm>
        </p:spPr>
        <p:txBody>
          <a:bodyPr/>
          <a:lstStyle>
            <a:lvl1pPr>
              <a:defRPr sz="1200" b="1"/>
            </a:lvl1pPr>
          </a:lstStyle>
          <a:p>
            <a:fld id="{1F4D50CA-F9F4-4F82-9F28-967629681EF9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73" r="24951"/>
          <a:stretch/>
        </p:blipFill>
        <p:spPr>
          <a:xfrm>
            <a:off x="8193025" y="0"/>
            <a:ext cx="950976" cy="5680708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3607" y="1600341"/>
            <a:ext cx="7668000" cy="4351338"/>
          </a:xfrm>
        </p:spPr>
        <p:txBody>
          <a:bodyPr/>
          <a:lstStyle>
            <a:lvl1pPr>
              <a:lnSpc>
                <a:spcPct val="100000"/>
              </a:lnSpc>
              <a:defRPr sz="2400" baseline="0">
                <a:solidFill>
                  <a:schemeClr val="tx1"/>
                </a:solidFill>
              </a:defRPr>
            </a:lvl1pPr>
            <a:lvl2pPr marL="357188" indent="-171450">
              <a:lnSpc>
                <a:spcPct val="100000"/>
              </a:lnSpc>
              <a:buFont typeface="Calibri" panose="020F0502020204030204" pitchFamily="34" charset="0"/>
              <a:buChar char="‐"/>
              <a:defRPr sz="2200">
                <a:solidFill>
                  <a:schemeClr val="tx1"/>
                </a:solidFill>
              </a:defRPr>
            </a:lvl2pPr>
            <a:lvl3pPr marL="542925" indent="-171450">
              <a:lnSpc>
                <a:spcPct val="100000"/>
              </a:lnSpc>
              <a:buFont typeface="Calibri" panose="020F0502020204030204" pitchFamily="34" charset="0"/>
              <a:buChar char="‐"/>
              <a:defRPr sz="2000">
                <a:solidFill>
                  <a:schemeClr val="tx1"/>
                </a:solidFill>
              </a:defRPr>
            </a:lvl3pPr>
            <a:lvl4pPr marL="715963" indent="-171450">
              <a:lnSpc>
                <a:spcPct val="100000"/>
              </a:lnSpc>
              <a:buFont typeface="Calibri" panose="020F0502020204030204" pitchFamily="34" charset="0"/>
              <a:buChar char="‐"/>
              <a:defRPr sz="1800">
                <a:solidFill>
                  <a:schemeClr val="tx1"/>
                </a:solidFill>
              </a:defRPr>
            </a:lvl4pPr>
            <a:lvl5pPr marL="901700" indent="-171450">
              <a:lnSpc>
                <a:spcPct val="100000"/>
              </a:lnSpc>
              <a:buFont typeface="Calibri" panose="020F0502020204030204" pitchFamily="34" charset="0"/>
              <a:buChar char="‐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 smtClean="0"/>
              <a:t>&lt;Lisää tekstiä&gt;</a:t>
            </a:r>
          </a:p>
          <a:p>
            <a:pPr lvl="1"/>
            <a:r>
              <a:rPr lang="fi-FI" noProof="0" dirty="0" smtClean="0"/>
              <a:t>Second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2"/>
            <a:r>
              <a:rPr lang="fi-FI" noProof="0" dirty="0" smtClean="0"/>
              <a:t>Third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3"/>
            <a:r>
              <a:rPr lang="fi-FI" noProof="0" dirty="0" err="1" smtClean="0"/>
              <a:t>Fourth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4"/>
            <a:r>
              <a:rPr lang="fi-FI" noProof="0" dirty="0" err="1" smtClean="0"/>
              <a:t>Fifth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fi-FI" noProof="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9247118" y="-1"/>
            <a:ext cx="1869615" cy="3856384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Tämä on perustekstidia, jota tulee käyttää aina kun mahdollista.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Myös </a:t>
            </a:r>
            <a:r>
              <a:rPr kumimoji="0" lang="fi-FI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kaksipalstaiset</a:t>
            </a: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  tekstidiat ovat suositeltavia.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Näiden oikeassa laidassa olevat graafiset elementit tekevät esityksen ilmeestä tunnistettavan ja johdonmukaisen.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Muuta tarvittaessa alatunnisteen tietoihin organisaatiosi nimi valitsemalla valikosta Lisää &gt; Ylä- ja alatunniste.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Käytä esityksissä sivunumeroita ja päivämäärää, jotka on valmiiksi asetettu alatunnisteen tietoihin.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 smtClean="0">
              <a:ln>
                <a:noFill/>
              </a:ln>
              <a:solidFill>
                <a:srgbClr val="626971"/>
              </a:solidFill>
              <a:effectLst/>
              <a:uLnTx/>
              <a:uFillTx/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839897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0" orient="horz" pos="2160" userDrawn="1">
          <p15:clr>
            <a:srgbClr val="FBAE40"/>
          </p15:clr>
        </p15:guide>
        <p15:guide id="1" pos="50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7" y="325370"/>
            <a:ext cx="8416786" cy="1260000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defRPr sz="3200" b="1" baseline="0"/>
            </a:lvl1pPr>
          </a:lstStyle>
          <a:p>
            <a:r>
              <a:rPr lang="fi-FI" noProof="0" dirty="0" smtClean="0"/>
              <a:t>&lt;Lisää otsikko&gt;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3607" y="1600341"/>
            <a:ext cx="8416786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i-FI" sz="2400" baseline="0" noProof="0" dirty="0" smtClean="0">
                <a:solidFill>
                  <a:schemeClr val="tx1"/>
                </a:solidFill>
              </a:defRPr>
            </a:lvl1pPr>
            <a:lvl2pPr>
              <a:defRPr lang="fi-FI" sz="2200" noProof="0" dirty="0" smtClean="0">
                <a:solidFill>
                  <a:schemeClr val="tx1"/>
                </a:solidFill>
              </a:defRPr>
            </a:lvl2pPr>
            <a:lvl3pPr>
              <a:defRPr lang="fi-FI" sz="2000" noProof="0" dirty="0" smtClean="0">
                <a:solidFill>
                  <a:schemeClr val="tx1"/>
                </a:solidFill>
              </a:defRPr>
            </a:lvl3pPr>
            <a:lvl4pPr>
              <a:defRPr lang="fi-FI" sz="1800" noProof="0" dirty="0" smtClean="0">
                <a:solidFill>
                  <a:schemeClr val="tx1"/>
                </a:solidFill>
              </a:defRPr>
            </a:lvl4pPr>
            <a:lvl5pPr>
              <a:defRPr lang="fi-FI" sz="1800" noProof="0" dirty="0">
                <a:solidFill>
                  <a:schemeClr val="tx1"/>
                </a:solidFill>
              </a:defRPr>
            </a:lvl5pPr>
          </a:lstStyle>
          <a:p>
            <a:pPr lvl="0">
              <a:lnSpc>
                <a:spcPct val="100000"/>
              </a:lnSpc>
            </a:pPr>
            <a:r>
              <a:rPr lang="fi-FI" noProof="0" dirty="0" smtClean="0"/>
              <a:t>&lt;Lisää tekstiä&gt;</a:t>
            </a:r>
          </a:p>
          <a:p>
            <a:pPr marL="357188" lvl="1">
              <a:lnSpc>
                <a:spcPct val="100000"/>
              </a:lnSpc>
              <a:buFont typeface="Calibri" panose="020F0502020204030204" pitchFamily="34" charset="0"/>
              <a:buChar char="‐"/>
            </a:pPr>
            <a:r>
              <a:rPr lang="fi-FI" noProof="0" dirty="0" smtClean="0"/>
              <a:t>Second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marL="542925" lvl="2">
              <a:lnSpc>
                <a:spcPct val="100000"/>
              </a:lnSpc>
              <a:buFont typeface="Calibri" panose="020F0502020204030204" pitchFamily="34" charset="0"/>
              <a:buChar char="‐"/>
            </a:pPr>
            <a:r>
              <a:rPr lang="fi-FI" noProof="0" dirty="0" smtClean="0"/>
              <a:t>Third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marL="715963" lvl="3">
              <a:lnSpc>
                <a:spcPct val="100000"/>
              </a:lnSpc>
              <a:buFont typeface="Calibri" panose="020F0502020204030204" pitchFamily="34" charset="0"/>
              <a:buChar char="‐"/>
            </a:pPr>
            <a:r>
              <a:rPr lang="fi-FI" noProof="0" dirty="0" err="1" smtClean="0"/>
              <a:t>Fourth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marL="901700" lvl="4">
              <a:lnSpc>
                <a:spcPct val="100000"/>
              </a:lnSpc>
              <a:buFont typeface="Calibri" panose="020F0502020204030204" pitchFamily="34" charset="0"/>
              <a:buChar char="‐"/>
            </a:pPr>
            <a:r>
              <a:rPr lang="fi-FI" noProof="0" dirty="0" err="1" smtClean="0"/>
              <a:t>Fifth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0600" y="6290091"/>
            <a:ext cx="948433" cy="365125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fi-FI" smtClean="0"/>
              <a:t>28.5.2013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6861" y="6290091"/>
            <a:ext cx="6660000" cy="365125"/>
          </a:xfrm>
        </p:spPr>
        <p:txBody>
          <a:bodyPr/>
          <a:lstStyle>
            <a:lvl1pPr algn="l">
              <a:defRPr sz="1200" b="1"/>
            </a:lvl1pPr>
          </a:lstStyle>
          <a:p>
            <a:r>
              <a:rPr lang="fi-FI" smtClean="0"/>
              <a:t>Rakennustuoteteollisuus RTT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878" y="6290091"/>
            <a:ext cx="378515" cy="365125"/>
          </a:xfrm>
        </p:spPr>
        <p:txBody>
          <a:bodyPr/>
          <a:lstStyle>
            <a:lvl1pPr>
              <a:defRPr sz="1200" b="1"/>
            </a:lvl1pPr>
          </a:lstStyle>
          <a:p>
            <a:fld id="{1F4D50CA-F9F4-4F82-9F28-967629681EF9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9247118" y="-2"/>
            <a:ext cx="1869615" cy="1585371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Tätä pelkistettyä diatyyppiä voit käyttää silloin, kun lisäät sivulle esimerkiksi taulukon tai muun elementin, joka ei sovi yhteen graafisten kuvioiden kanssa. </a:t>
            </a:r>
          </a:p>
        </p:txBody>
      </p:sp>
    </p:spTree>
    <p:extLst>
      <p:ext uri="{BB962C8B-B14F-4D97-AF65-F5344CB8AC3E}">
        <p14:creationId xmlns:p14="http://schemas.microsoft.com/office/powerpoint/2010/main" val="18981594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50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2 sisältö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7" y="325370"/>
            <a:ext cx="7668000" cy="1260000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defRPr sz="3200" b="1" baseline="0"/>
            </a:lvl1pPr>
          </a:lstStyle>
          <a:p>
            <a:r>
              <a:rPr lang="fi-FI" noProof="0" dirty="0" smtClean="0"/>
              <a:t>&lt;Lisää otsikko&gt;</a:t>
            </a:r>
            <a:endParaRPr lang="fi-FI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3607" y="1600341"/>
            <a:ext cx="3816000" cy="4351338"/>
          </a:xfrm>
        </p:spPr>
        <p:txBody>
          <a:bodyPr/>
          <a:lstStyle>
            <a:lvl1pPr>
              <a:defRPr sz="2400" baseline="0">
                <a:solidFill>
                  <a:schemeClr val="tx1"/>
                </a:solidFill>
              </a:defRPr>
            </a:lvl1pPr>
            <a:lvl2pPr marL="357188" indent="-171450">
              <a:buFont typeface="Calibri" panose="020F0502020204030204" pitchFamily="34" charset="0"/>
              <a:buChar char="‐"/>
              <a:defRPr sz="2200">
                <a:solidFill>
                  <a:schemeClr val="tx1"/>
                </a:solidFill>
              </a:defRPr>
            </a:lvl2pPr>
            <a:lvl3pPr marL="542925" indent="-171450">
              <a:buFont typeface="Calibri" panose="020F0502020204030204" pitchFamily="34" charset="0"/>
              <a:buChar char="‐"/>
              <a:defRPr sz="2000">
                <a:solidFill>
                  <a:schemeClr val="tx1"/>
                </a:solidFill>
              </a:defRPr>
            </a:lvl3pPr>
            <a:lvl4pPr marL="715963" indent="-171450">
              <a:buFont typeface="Calibri" panose="020F0502020204030204" pitchFamily="34" charset="0"/>
              <a:buChar char="‐"/>
              <a:defRPr sz="1800">
                <a:solidFill>
                  <a:schemeClr val="tx1"/>
                </a:solidFill>
              </a:defRPr>
            </a:lvl4pPr>
            <a:lvl5pPr marL="901700" indent="-171450">
              <a:buFont typeface="Calibri" panose="020F0502020204030204" pitchFamily="34" charset="0"/>
              <a:buChar char="‐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 smtClean="0"/>
              <a:t>&lt;Lisää tekstiä&gt;</a:t>
            </a:r>
          </a:p>
          <a:p>
            <a:pPr lvl="1"/>
            <a:r>
              <a:rPr lang="fi-FI" noProof="0" dirty="0" smtClean="0"/>
              <a:t>Second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2"/>
            <a:r>
              <a:rPr lang="fi-FI" noProof="0" dirty="0" smtClean="0"/>
              <a:t>Third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3"/>
            <a:r>
              <a:rPr lang="fi-FI" noProof="0" dirty="0" err="1" smtClean="0"/>
              <a:t>Fourth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4"/>
            <a:r>
              <a:rPr lang="fi-FI" noProof="0" dirty="0" err="1" smtClean="0"/>
              <a:t>Fifth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fi-FI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225308" y="1600341"/>
            <a:ext cx="38160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i-FI" sz="2400" baseline="0" noProof="0" dirty="0" smtClean="0">
                <a:solidFill>
                  <a:schemeClr val="tx1"/>
                </a:solidFill>
              </a:defRPr>
            </a:lvl1pPr>
            <a:lvl2pPr>
              <a:defRPr lang="fi-FI" sz="2200" noProof="0" dirty="0" smtClean="0">
                <a:solidFill>
                  <a:schemeClr val="tx1"/>
                </a:solidFill>
              </a:defRPr>
            </a:lvl2pPr>
            <a:lvl3pPr>
              <a:defRPr lang="fi-FI" sz="2000" noProof="0" dirty="0" smtClean="0">
                <a:solidFill>
                  <a:schemeClr val="tx1"/>
                </a:solidFill>
              </a:defRPr>
            </a:lvl3pPr>
            <a:lvl4pPr>
              <a:defRPr lang="fi-FI" sz="1800" noProof="0" dirty="0" smtClean="0">
                <a:solidFill>
                  <a:schemeClr val="tx1"/>
                </a:solidFill>
              </a:defRPr>
            </a:lvl4pPr>
            <a:lvl5pPr>
              <a:defRPr lang="fi-FI" sz="1800" noProof="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 smtClean="0"/>
              <a:t>&lt;Lisää tekstiä&gt;</a:t>
            </a:r>
          </a:p>
          <a:p>
            <a:pPr marL="357188" lvl="1">
              <a:buFont typeface="Calibri" panose="020F0502020204030204" pitchFamily="34" charset="0"/>
              <a:buChar char="‐"/>
            </a:pPr>
            <a:r>
              <a:rPr lang="fi-FI" noProof="0" dirty="0" smtClean="0"/>
              <a:t>Second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marL="542925" lvl="2">
              <a:buFont typeface="Calibri" panose="020F0502020204030204" pitchFamily="34" charset="0"/>
              <a:buChar char="‐"/>
            </a:pPr>
            <a:r>
              <a:rPr lang="fi-FI" noProof="0" dirty="0" smtClean="0"/>
              <a:t>Third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marL="715963" lvl="3">
              <a:buFont typeface="Calibri" panose="020F0502020204030204" pitchFamily="34" charset="0"/>
              <a:buChar char="‐"/>
            </a:pPr>
            <a:r>
              <a:rPr lang="fi-FI" noProof="0" dirty="0" err="1" smtClean="0"/>
              <a:t>Fourth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marL="901700" lvl="4">
              <a:buFont typeface="Calibri" panose="020F0502020204030204" pitchFamily="34" charset="0"/>
              <a:buChar char="‐"/>
            </a:pPr>
            <a:r>
              <a:rPr lang="fi-FI" noProof="0" dirty="0" err="1" smtClean="0"/>
              <a:t>Fifth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fi-FI" noProof="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73" r="24951"/>
          <a:stretch/>
        </p:blipFill>
        <p:spPr>
          <a:xfrm>
            <a:off x="8193025" y="0"/>
            <a:ext cx="950976" cy="5680708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7340600" y="6290091"/>
            <a:ext cx="948433" cy="365125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fi-FI" smtClean="0"/>
              <a:t>28.5.2013</a:t>
            </a:r>
            <a:endParaRPr lang="fi-FI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6861" y="6290091"/>
            <a:ext cx="6660000" cy="365125"/>
          </a:xfrm>
        </p:spPr>
        <p:txBody>
          <a:bodyPr/>
          <a:lstStyle>
            <a:lvl1pPr algn="l">
              <a:defRPr sz="1200" b="1"/>
            </a:lvl1pPr>
          </a:lstStyle>
          <a:p>
            <a:r>
              <a:rPr lang="fi-FI" smtClean="0"/>
              <a:t>Rakennustuoteteollisuus RTT</a:t>
            </a:r>
            <a:endParaRPr lang="fi-FI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878" y="6290091"/>
            <a:ext cx="378515" cy="365125"/>
          </a:xfrm>
        </p:spPr>
        <p:txBody>
          <a:bodyPr/>
          <a:lstStyle>
            <a:lvl1pPr>
              <a:defRPr sz="1200" b="1"/>
            </a:lvl1pPr>
          </a:lstStyle>
          <a:p>
            <a:fld id="{1F4D50CA-F9F4-4F82-9F28-967629681EF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9357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ja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7" y="325370"/>
            <a:ext cx="7668000" cy="1260000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defRPr sz="3200" b="1" baseline="0"/>
            </a:lvl1pPr>
          </a:lstStyle>
          <a:p>
            <a:r>
              <a:rPr lang="fi-FI" noProof="0" dirty="0" smtClean="0"/>
              <a:t>&lt;Lisää otsikko&gt;</a:t>
            </a:r>
            <a:endParaRPr lang="fi-FI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225308" y="1520829"/>
            <a:ext cx="3816000" cy="454351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i-FI" sz="2400" baseline="0" noProof="0" dirty="0" smtClean="0">
                <a:solidFill>
                  <a:schemeClr val="tx1"/>
                </a:solidFill>
              </a:defRPr>
            </a:lvl1pPr>
            <a:lvl2pPr>
              <a:defRPr lang="fi-FI" sz="2200" noProof="0" dirty="0" smtClean="0">
                <a:solidFill>
                  <a:schemeClr val="tx1"/>
                </a:solidFill>
              </a:defRPr>
            </a:lvl2pPr>
            <a:lvl3pPr>
              <a:defRPr lang="fi-FI" sz="2000" noProof="0" dirty="0" smtClean="0">
                <a:solidFill>
                  <a:schemeClr val="tx1"/>
                </a:solidFill>
              </a:defRPr>
            </a:lvl3pPr>
            <a:lvl4pPr>
              <a:defRPr lang="fi-FI" sz="1800" noProof="0" dirty="0" smtClean="0">
                <a:solidFill>
                  <a:schemeClr val="tx1"/>
                </a:solidFill>
              </a:defRPr>
            </a:lvl4pPr>
            <a:lvl5pPr>
              <a:defRPr lang="fi-FI" sz="1800" noProof="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 smtClean="0"/>
              <a:t>&lt;Lisää tekstiä&gt;</a:t>
            </a:r>
          </a:p>
          <a:p>
            <a:pPr marL="357188" lvl="1">
              <a:buFont typeface="Calibri" panose="020F0502020204030204" pitchFamily="34" charset="0"/>
              <a:buChar char="‐"/>
            </a:pPr>
            <a:r>
              <a:rPr lang="fi-FI" noProof="0" dirty="0" smtClean="0"/>
              <a:t>Second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marL="542925" lvl="2">
              <a:buFont typeface="Calibri" panose="020F0502020204030204" pitchFamily="34" charset="0"/>
              <a:buChar char="‐"/>
            </a:pPr>
            <a:r>
              <a:rPr lang="fi-FI" noProof="0" dirty="0" smtClean="0"/>
              <a:t>Third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marL="715963" lvl="3">
              <a:buFont typeface="Calibri" panose="020F0502020204030204" pitchFamily="34" charset="0"/>
              <a:buChar char="‐"/>
            </a:pPr>
            <a:r>
              <a:rPr lang="fi-FI" noProof="0" dirty="0" err="1" smtClean="0"/>
              <a:t>Fourth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marL="901700" lvl="4">
              <a:buFont typeface="Calibri" panose="020F0502020204030204" pitchFamily="34" charset="0"/>
              <a:buChar char="‐"/>
            </a:pPr>
            <a:r>
              <a:rPr lang="fi-FI" noProof="0" dirty="0" err="1" smtClean="0"/>
              <a:t>Fifth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fi-FI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456371" y="1600341"/>
            <a:ext cx="3600000" cy="450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&lt;Lisää kuva napsauttamalla&gt;</a:t>
            </a:r>
            <a:endParaRPr lang="fi-FI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73" r="24951"/>
          <a:stretch/>
        </p:blipFill>
        <p:spPr>
          <a:xfrm>
            <a:off x="8193025" y="0"/>
            <a:ext cx="950976" cy="5680708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340600" y="6290091"/>
            <a:ext cx="948433" cy="365125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fi-FI" smtClean="0"/>
              <a:t>28.5.2013</a:t>
            </a:r>
            <a:endParaRPr lang="fi-FI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6861" y="6290091"/>
            <a:ext cx="6660000" cy="365125"/>
          </a:xfrm>
        </p:spPr>
        <p:txBody>
          <a:bodyPr/>
          <a:lstStyle>
            <a:lvl1pPr algn="l">
              <a:defRPr sz="1200" b="1"/>
            </a:lvl1pPr>
          </a:lstStyle>
          <a:p>
            <a:r>
              <a:rPr lang="fi-FI" smtClean="0"/>
              <a:t>Rakennustuoteteollisuus RTT</a:t>
            </a:r>
            <a:endParaRPr lang="fi-FI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878" y="6290091"/>
            <a:ext cx="378515" cy="365125"/>
          </a:xfrm>
        </p:spPr>
        <p:txBody>
          <a:bodyPr/>
          <a:lstStyle>
            <a:lvl1pPr>
              <a:defRPr sz="1200" b="1"/>
            </a:lvl1pPr>
          </a:lstStyle>
          <a:p>
            <a:fld id="{1F4D50CA-F9F4-4F82-9F28-967629681EF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8354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7" y="325370"/>
            <a:ext cx="7668000" cy="1260000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defRPr sz="3200" b="1" baseline="0"/>
            </a:lvl1pPr>
          </a:lstStyle>
          <a:p>
            <a:r>
              <a:rPr lang="fi-FI" noProof="0" dirty="0" smtClean="0"/>
              <a:t>&lt;Lisää otsikko&gt;</a:t>
            </a:r>
            <a:endParaRPr lang="fi-FI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63607" y="1520829"/>
            <a:ext cx="3816000" cy="454351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i-FI" sz="2400" baseline="0" noProof="0" dirty="0" smtClean="0">
                <a:solidFill>
                  <a:schemeClr val="tx1"/>
                </a:solidFill>
              </a:defRPr>
            </a:lvl1pPr>
            <a:lvl2pPr>
              <a:defRPr lang="fi-FI" sz="2200" noProof="0" dirty="0" smtClean="0">
                <a:solidFill>
                  <a:schemeClr val="tx1"/>
                </a:solidFill>
              </a:defRPr>
            </a:lvl2pPr>
            <a:lvl3pPr>
              <a:defRPr lang="fi-FI" sz="2000" noProof="0" dirty="0" smtClean="0">
                <a:solidFill>
                  <a:schemeClr val="tx1"/>
                </a:solidFill>
              </a:defRPr>
            </a:lvl3pPr>
            <a:lvl4pPr>
              <a:defRPr lang="fi-FI" sz="1800" noProof="0" dirty="0" smtClean="0">
                <a:solidFill>
                  <a:schemeClr val="tx1"/>
                </a:solidFill>
              </a:defRPr>
            </a:lvl4pPr>
            <a:lvl5pPr>
              <a:defRPr lang="fi-FI" sz="1800" noProof="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 smtClean="0"/>
              <a:t>&lt;Lisää tekstiä&gt;</a:t>
            </a:r>
          </a:p>
          <a:p>
            <a:pPr marL="357188" lvl="1">
              <a:buFont typeface="Calibri" panose="020F0502020204030204" pitchFamily="34" charset="0"/>
              <a:buChar char="‐"/>
            </a:pPr>
            <a:r>
              <a:rPr lang="fi-FI" noProof="0" dirty="0" smtClean="0"/>
              <a:t>Second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marL="542925" lvl="2">
              <a:buFont typeface="Calibri" panose="020F0502020204030204" pitchFamily="34" charset="0"/>
              <a:buChar char="‐"/>
            </a:pPr>
            <a:r>
              <a:rPr lang="fi-FI" noProof="0" dirty="0" smtClean="0"/>
              <a:t>Third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marL="715963" lvl="3">
              <a:buFont typeface="Calibri" panose="020F0502020204030204" pitchFamily="34" charset="0"/>
              <a:buChar char="‐"/>
            </a:pPr>
            <a:r>
              <a:rPr lang="fi-FI" noProof="0" dirty="0" err="1" smtClean="0"/>
              <a:t>Fourth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marL="901700" lvl="4">
              <a:buFont typeface="Calibri" panose="020F0502020204030204" pitchFamily="34" charset="0"/>
              <a:buChar char="‐"/>
            </a:pPr>
            <a:r>
              <a:rPr lang="fi-FI" noProof="0" dirty="0" err="1" smtClean="0"/>
              <a:t>Fifth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fi-FI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4359607" y="1600341"/>
            <a:ext cx="3672000" cy="450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&lt;Lisää kuva napsauttamalla&gt;</a:t>
            </a:r>
            <a:endParaRPr lang="fi-FI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73" r="24951"/>
          <a:stretch/>
        </p:blipFill>
        <p:spPr>
          <a:xfrm>
            <a:off x="8193025" y="0"/>
            <a:ext cx="950976" cy="5680708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340600" y="6290091"/>
            <a:ext cx="948433" cy="365125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fi-FI" smtClean="0"/>
              <a:t>28.5.2013</a:t>
            </a:r>
            <a:endParaRPr lang="fi-FI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6861" y="6290091"/>
            <a:ext cx="6660000" cy="365125"/>
          </a:xfrm>
        </p:spPr>
        <p:txBody>
          <a:bodyPr/>
          <a:lstStyle>
            <a:lvl1pPr algn="l">
              <a:defRPr sz="1200" b="1"/>
            </a:lvl1pPr>
          </a:lstStyle>
          <a:p>
            <a:r>
              <a:rPr lang="fi-FI" smtClean="0"/>
              <a:t>Rakennustuoteteollisuus RTT</a:t>
            </a:r>
            <a:endParaRPr lang="fi-FI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878" y="6290091"/>
            <a:ext cx="378515" cy="365125"/>
          </a:xfrm>
        </p:spPr>
        <p:txBody>
          <a:bodyPr/>
          <a:lstStyle>
            <a:lvl1pPr>
              <a:defRPr sz="1200" b="1"/>
            </a:lvl1pPr>
          </a:lstStyle>
          <a:p>
            <a:fld id="{1F4D50CA-F9F4-4F82-9F28-967629681EF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09244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477077" y="1616765"/>
            <a:ext cx="8219537" cy="4572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&lt;Lisää kuva napsauttamalla&gt;</a:t>
            </a:r>
            <a:endParaRPr lang="fi-FI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3606" y="325370"/>
            <a:ext cx="8333007" cy="1260000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defRPr sz="3200" b="1" baseline="0"/>
            </a:lvl1pPr>
          </a:lstStyle>
          <a:p>
            <a:r>
              <a:rPr lang="fi-FI" noProof="0" dirty="0" smtClean="0"/>
              <a:t>&lt;Lisää otsikko&gt;</a:t>
            </a:r>
            <a:endParaRPr lang="fi-FI" noProof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340600" y="6290091"/>
            <a:ext cx="948433" cy="365125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fi-FI" smtClean="0"/>
              <a:t>28.5.2013</a:t>
            </a:r>
            <a:endParaRPr lang="fi-FI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6861" y="6290091"/>
            <a:ext cx="6660000" cy="365125"/>
          </a:xfrm>
        </p:spPr>
        <p:txBody>
          <a:bodyPr/>
          <a:lstStyle>
            <a:lvl1pPr algn="l">
              <a:defRPr sz="1200" b="1"/>
            </a:lvl1pPr>
          </a:lstStyle>
          <a:p>
            <a:r>
              <a:rPr lang="fi-FI" smtClean="0"/>
              <a:t>Rakennustuoteteollisuus RTT</a:t>
            </a:r>
            <a:endParaRPr lang="fi-FI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878" y="6290091"/>
            <a:ext cx="378515" cy="365125"/>
          </a:xfrm>
        </p:spPr>
        <p:txBody>
          <a:bodyPr/>
          <a:lstStyle>
            <a:lvl1pPr>
              <a:defRPr sz="1200" b="1"/>
            </a:lvl1pPr>
          </a:lstStyle>
          <a:p>
            <a:fld id="{1F4D50CA-F9F4-4F82-9F28-967629681EF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5669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28.5.2013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Rakennustuoteteollisuus RTT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261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14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6" r:id="rId9"/>
    <p:sldLayoutId id="2147483705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5" r:id="rId18"/>
    <p:sldLayoutId id="2147483716" r:id="rId19"/>
    <p:sldLayoutId id="2147483717" r:id="rId20"/>
  </p:sldLayoutIdLst>
  <p:timing>
    <p:tnLst>
      <p:par>
        <p:cTn id="1" dur="indefinite" restart="never" nodeType="tmRoot"/>
      </p:par>
    </p:tnLst>
  </p:timing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nhelpdesk.f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nhelpdesk.fi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yritysabc@abc.fi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5885" y="3101002"/>
            <a:ext cx="5433115" cy="1657210"/>
          </a:xfrm>
        </p:spPr>
        <p:txBody>
          <a:bodyPr>
            <a:normAutofit fontScale="90000"/>
          </a:bodyPr>
          <a:lstStyle/>
          <a:p>
            <a:r>
              <a:rPr lang="fi-FI" dirty="0">
                <a:ea typeface="ＭＳ Ｐゴシック" pitchFamily="34" charset="-128"/>
              </a:rPr>
              <a:t>Rakennustuotteiden </a:t>
            </a:r>
            <a:r>
              <a:rPr lang="fi-FI" dirty="0" smtClean="0">
                <a:ea typeface="ＭＳ Ｐゴシック" pitchFamily="34" charset="-128"/>
              </a:rPr>
              <a:t/>
            </a:r>
            <a:br>
              <a:rPr lang="fi-FI" dirty="0" smtClean="0">
                <a:ea typeface="ＭＳ Ｐゴシック" pitchFamily="34" charset="-128"/>
              </a:rPr>
            </a:br>
            <a:r>
              <a:rPr lang="fi-FI" dirty="0" smtClean="0">
                <a:ea typeface="ＭＳ Ｐゴシック" pitchFamily="34" charset="-128"/>
              </a:rPr>
              <a:t>kelpoisuuden varmistaminen 1.7.2013 lukien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Vantaan rakennusvalvonnan ammattilaisilta</a:t>
            </a:r>
          </a:p>
          <a:p>
            <a:r>
              <a:rPr lang="fi-FI" dirty="0" smtClean="0"/>
              <a:t>23.10.2013</a:t>
            </a:r>
          </a:p>
          <a:p>
            <a:r>
              <a:rPr lang="fi-FI" dirty="0" smtClean="0"/>
              <a:t>Antti Koponen</a:t>
            </a:r>
          </a:p>
        </p:txBody>
      </p:sp>
    </p:spTree>
    <p:extLst>
      <p:ext uri="{BB962C8B-B14F-4D97-AF65-F5344CB8AC3E}">
        <p14:creationId xmlns:p14="http://schemas.microsoft.com/office/powerpoint/2010/main" val="387569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hEN Help Desk</a:t>
            </a:r>
            <a:endParaRPr lang="en-GB" dirty="0" smtClean="0"/>
          </a:p>
        </p:txBody>
      </p:sp>
      <p:sp>
        <p:nvSpPr>
          <p:cNvPr id="44036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Tietoa rakennustuotteiden harmonisoiduista tuotestandardeista ja rakennustuotteiden </a:t>
            </a:r>
            <a:r>
              <a:rPr lang="fi-FI" dirty="0" err="1" smtClean="0"/>
              <a:t>CE-merkinnästä</a:t>
            </a:r>
            <a:endParaRPr lang="fi-FI" dirty="0" smtClean="0"/>
          </a:p>
          <a:p>
            <a:r>
              <a:rPr lang="fi-FI" dirty="0" smtClean="0"/>
              <a:t>Sivustoa </a:t>
            </a:r>
            <a:r>
              <a:rPr lang="fi-FI" dirty="0" err="1" smtClean="0"/>
              <a:t>jatkokehitetään</a:t>
            </a:r>
            <a:r>
              <a:rPr lang="fi-FI" dirty="0" smtClean="0"/>
              <a:t>:  </a:t>
            </a:r>
          </a:p>
          <a:p>
            <a:pPr lvl="1"/>
            <a:r>
              <a:rPr lang="fi-FI" dirty="0" smtClean="0">
                <a:solidFill>
                  <a:schemeClr val="accent4"/>
                </a:solidFill>
              </a:rPr>
              <a:t>RTT toimii sivujen ylläpitäjänä</a:t>
            </a:r>
          </a:p>
          <a:p>
            <a:pPr lvl="1"/>
            <a:r>
              <a:rPr lang="fi-FI" dirty="0" smtClean="0">
                <a:solidFill>
                  <a:schemeClr val="accent4"/>
                </a:solidFill>
              </a:rPr>
              <a:t>YM, Liikennevirasto ja  </a:t>
            </a:r>
            <a:r>
              <a:rPr lang="fi-FI" dirty="0" err="1" smtClean="0">
                <a:solidFill>
                  <a:schemeClr val="accent4"/>
                </a:solidFill>
              </a:rPr>
              <a:t>MetSta</a:t>
            </a:r>
            <a:r>
              <a:rPr lang="fi-FI" dirty="0" smtClean="0">
                <a:solidFill>
                  <a:schemeClr val="accent4"/>
                </a:solidFill>
              </a:rPr>
              <a:t> osallistuvat ylläpitokustannuksiin</a:t>
            </a:r>
          </a:p>
          <a:p>
            <a:r>
              <a:rPr lang="fi-FI" dirty="0" smtClean="0"/>
              <a:t>Sivuille kootaan myös linkkejä CE-merkintään liittyen</a:t>
            </a:r>
          </a:p>
          <a:p>
            <a:r>
              <a:rPr lang="fi-FI" dirty="0" smtClean="0"/>
              <a:t>Sivusto löytyy osoitteesta: </a:t>
            </a:r>
            <a:r>
              <a:rPr lang="fi-FI" dirty="0" err="1" smtClean="0">
                <a:hlinkClick r:id="rId3"/>
              </a:rPr>
              <a:t>www.henhelpdesk.fi</a:t>
            </a:r>
            <a:r>
              <a:rPr lang="fi-FI" dirty="0" smtClean="0"/>
              <a:t> 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23.10.2013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Rakennusteollisuus RTT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008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Otsikko 1"/>
          <p:cNvSpPr>
            <a:spLocks noGrp="1"/>
          </p:cNvSpPr>
          <p:nvPr>
            <p:ph type="title"/>
          </p:nvPr>
        </p:nvSpPr>
        <p:spPr>
          <a:xfrm>
            <a:off x="363607" y="44018"/>
            <a:ext cx="7668000" cy="1260000"/>
          </a:xfrm>
        </p:spPr>
        <p:txBody>
          <a:bodyPr/>
          <a:lstStyle/>
          <a:p>
            <a:r>
              <a:rPr lang="fi-FI" dirty="0" smtClean="0"/>
              <a:t>Lisätietoa </a:t>
            </a:r>
            <a:r>
              <a:rPr lang="fi-FI" dirty="0" err="1" smtClean="0"/>
              <a:t>hEN</a:t>
            </a:r>
            <a:r>
              <a:rPr lang="fi-FI" dirty="0" smtClean="0"/>
              <a:t> </a:t>
            </a:r>
            <a:r>
              <a:rPr lang="fi-FI" dirty="0" err="1" smtClean="0"/>
              <a:t>helpdeskin</a:t>
            </a:r>
            <a:r>
              <a:rPr lang="fi-FI" dirty="0" smtClean="0"/>
              <a:t> ohella</a:t>
            </a:r>
          </a:p>
        </p:txBody>
      </p:sp>
      <p:sp>
        <p:nvSpPr>
          <p:cNvPr id="63491" name="Sisällön paikkamerkki 2"/>
          <p:cNvSpPr>
            <a:spLocks noGrp="1"/>
          </p:cNvSpPr>
          <p:nvPr>
            <p:ph idx="1"/>
          </p:nvPr>
        </p:nvSpPr>
        <p:spPr>
          <a:xfrm>
            <a:off x="363607" y="1230923"/>
            <a:ext cx="7668000" cy="4673864"/>
          </a:xfrm>
        </p:spPr>
        <p:txBody>
          <a:bodyPr/>
          <a:lstStyle/>
          <a:p>
            <a:r>
              <a:rPr lang="fi-FI" dirty="0" smtClean="0"/>
              <a:t>rakennustuotteiden käyttäjille (rakennusliikkeet, suunnittelijat, rakennusvalvonta, rautakauppa) </a:t>
            </a:r>
          </a:p>
        </p:txBody>
      </p:sp>
      <p:pic>
        <p:nvPicPr>
          <p:cNvPr id="6349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2314573"/>
            <a:ext cx="5429250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23.10.2013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Rakennusteollisuus RTT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11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8680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Hankkeeseen ryhtyvän vastuut </a:t>
            </a:r>
          </a:p>
        </p:txBody>
      </p:sp>
      <p:sp>
        <p:nvSpPr>
          <p:cNvPr id="19460" name="Rectangle 3"/>
          <p:cNvSpPr>
            <a:spLocks noGrp="1"/>
          </p:cNvSpPr>
          <p:nvPr>
            <p:ph idx="1"/>
          </p:nvPr>
        </p:nvSpPr>
        <p:spPr>
          <a:xfrm>
            <a:off x="290945" y="1392382"/>
            <a:ext cx="7949045" cy="4852554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Kokonaisvastuu (siirtää tehtäviä hankkeen osapuolille sopimuksilla)</a:t>
            </a:r>
          </a:p>
          <a:p>
            <a:r>
              <a:rPr lang="fi-FI" dirty="0" smtClean="0"/>
              <a:t>Ilmoittaa suunnittelijoille vaatimukset suunnittelun lähtötiedoiksi</a:t>
            </a:r>
          </a:p>
          <a:p>
            <a:r>
              <a:rPr lang="fi-FI" dirty="0" smtClean="0"/>
              <a:t>Varmistaa eri tehtäviin tarvittavaa asiantuntemusta käyttäen, että rakennustuotteiden </a:t>
            </a:r>
            <a:r>
              <a:rPr lang="fi-FI" b="1" dirty="0" smtClean="0"/>
              <a:t>kelpoisuus</a:t>
            </a:r>
            <a:r>
              <a:rPr lang="fi-FI" dirty="0" smtClean="0"/>
              <a:t> on osoitettu</a:t>
            </a:r>
          </a:p>
          <a:p>
            <a:r>
              <a:rPr lang="fi-FI" dirty="0" smtClean="0">
                <a:solidFill>
                  <a:schemeClr val="accent4"/>
                </a:solidFill>
              </a:rPr>
              <a:t>Sopii suunnittelijoiden ja työnjohdon kanssa, kuka vastaa hankkeessa käytettävien eri tuoteryhmien kelpoisuuden tarkastuksesta </a:t>
            </a:r>
            <a:endParaRPr lang="fi-FI" dirty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fi-FI" dirty="0" err="1" smtClean="0"/>
              <a:t>Huom</a:t>
            </a:r>
            <a:r>
              <a:rPr lang="fi-FI" dirty="0" smtClean="0"/>
              <a:t>: Rakennustuotteiden kelpoisuus tarkoittaa, että rakennustuotetta voidaan sen ominaisuuksien perusteella käyttää aiotussa käyttökohteessa, kun se täyttää siinä kohteessa asetetut viranomaisvaatimukset</a:t>
            </a:r>
          </a:p>
          <a:p>
            <a:pPr marL="0" indent="0">
              <a:buNone/>
            </a:pPr>
            <a:endParaRPr lang="fi-FI" dirty="0" smtClean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23.10.2013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Rakennusteollisuus RTT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12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710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Pääsuunnittelijan vastuut</a:t>
            </a:r>
          </a:p>
        </p:txBody>
      </p:sp>
      <p:sp>
        <p:nvSpPr>
          <p:cNvPr id="19460" name="Rectangle 3"/>
          <p:cNvSpPr>
            <a:spLocks noGrp="1"/>
          </p:cNvSpPr>
          <p:nvPr>
            <p:ph idx="1"/>
          </p:nvPr>
        </p:nvSpPr>
        <p:spPr>
          <a:xfrm>
            <a:off x="363607" y="1475509"/>
            <a:ext cx="7668000" cy="4747738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Huolehtii, että tarvittavat suunnitelmat tehdään ja määräyksiä noudatetaan - lisäksi valvontavastuu</a:t>
            </a:r>
          </a:p>
          <a:p>
            <a:r>
              <a:rPr lang="fi-FI" dirty="0" smtClean="0"/>
              <a:t>Huolehtii, että suunnitelmissa esitetään riittävän yksityiskohtaiset vaatimukset käytettävien rakennustuotteiden ominaisuuksille </a:t>
            </a:r>
            <a:r>
              <a:rPr lang="fi-FI" dirty="0" smtClean="0">
                <a:solidFill>
                  <a:schemeClr val="accent4"/>
                </a:solidFill>
              </a:rPr>
              <a:t>(uusi </a:t>
            </a:r>
            <a:r>
              <a:rPr lang="fi-FI" dirty="0" err="1" smtClean="0">
                <a:solidFill>
                  <a:schemeClr val="accent4"/>
                </a:solidFill>
              </a:rPr>
              <a:t>CE-merkintäkieli</a:t>
            </a:r>
            <a:r>
              <a:rPr lang="fi-FI" dirty="0" smtClean="0">
                <a:solidFill>
                  <a:schemeClr val="accent4"/>
                </a:solidFill>
              </a:rPr>
              <a:t>, vaatimustasot puuttuu jos ei SFS 7000-sarjan standardia)</a:t>
            </a:r>
          </a:p>
          <a:p>
            <a:r>
              <a:rPr lang="fi-FI" dirty="0" smtClean="0">
                <a:solidFill>
                  <a:schemeClr val="accent4"/>
                </a:solidFill>
              </a:rPr>
              <a:t>Huolehtii, että suunnittelijat täyttävät omalta osaltaan kohteen </a:t>
            </a:r>
            <a:r>
              <a:rPr lang="fi-FI" b="1" dirty="0" smtClean="0">
                <a:solidFill>
                  <a:schemeClr val="accent4"/>
                </a:solidFill>
              </a:rPr>
              <a:t>tuotekelpoisuuden tarkastusasiakirjalomakkeen</a:t>
            </a:r>
          </a:p>
          <a:p>
            <a:r>
              <a:rPr lang="fi-FI" dirty="0" smtClean="0">
                <a:solidFill>
                  <a:schemeClr val="accent4"/>
                </a:solidFill>
              </a:rPr>
              <a:t>Huolehtii vastuulleen määrättyjen työmaalle hankittujen rakennustuotteiden kelpoisuuden tarkastamisesta (</a:t>
            </a:r>
            <a:r>
              <a:rPr lang="fi-FI" b="1" dirty="0" smtClean="0">
                <a:solidFill>
                  <a:schemeClr val="accent4"/>
                </a:solidFill>
              </a:rPr>
              <a:t>kuittaus lomakkeeseen</a:t>
            </a:r>
            <a:r>
              <a:rPr lang="fi-FI" dirty="0" smtClean="0">
                <a:solidFill>
                  <a:schemeClr val="accent4"/>
                </a:solidFill>
              </a:rPr>
              <a:t>)</a:t>
            </a:r>
          </a:p>
          <a:p>
            <a:pPr lvl="1"/>
            <a:r>
              <a:rPr lang="fi-FI" dirty="0" smtClean="0">
                <a:solidFill>
                  <a:schemeClr val="accent4"/>
                </a:solidFill>
              </a:rPr>
              <a:t>täyttävät </a:t>
            </a:r>
            <a:r>
              <a:rPr lang="fi-FI" dirty="0" smtClean="0">
                <a:solidFill>
                  <a:schemeClr val="accent4"/>
                </a:solidFill>
              </a:rPr>
              <a:t>suunnitelmille </a:t>
            </a:r>
            <a:r>
              <a:rPr lang="fi-FI" dirty="0" smtClean="0">
                <a:solidFill>
                  <a:schemeClr val="accent4"/>
                </a:solidFill>
              </a:rPr>
              <a:t>asetetut vaatimukset</a:t>
            </a:r>
          </a:p>
          <a:p>
            <a:pPr lvl="1"/>
            <a:r>
              <a:rPr lang="fi-FI" dirty="0" smtClean="0">
                <a:solidFill>
                  <a:schemeClr val="accent4"/>
                </a:solidFill>
              </a:rPr>
              <a:t>ovat </a:t>
            </a:r>
            <a:r>
              <a:rPr lang="fi-FI" dirty="0" err="1" smtClean="0">
                <a:solidFill>
                  <a:schemeClr val="accent4"/>
                </a:solidFill>
              </a:rPr>
              <a:t>CE-merkittyjä</a:t>
            </a:r>
            <a:r>
              <a:rPr lang="fi-FI" dirty="0" smtClean="0">
                <a:solidFill>
                  <a:schemeClr val="accent4"/>
                </a:solidFill>
              </a:rPr>
              <a:t> kun harmonisoitu tuotestandardi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23.10.2013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Rakennusteollisuus RTT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13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5394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/>
          </p:cNvSpPr>
          <p:nvPr>
            <p:ph type="title"/>
          </p:nvPr>
        </p:nvSpPr>
        <p:spPr>
          <a:xfrm>
            <a:off x="354730" y="156694"/>
            <a:ext cx="7668000" cy="1260000"/>
          </a:xfrm>
        </p:spPr>
        <p:txBody>
          <a:bodyPr/>
          <a:lstStyle/>
          <a:p>
            <a:r>
              <a:rPr lang="fi-FI" dirty="0" smtClean="0"/>
              <a:t>Erityissuunnittelijoiden vastuut</a:t>
            </a:r>
          </a:p>
        </p:txBody>
      </p:sp>
      <p:sp>
        <p:nvSpPr>
          <p:cNvPr id="19460" name="Rectangle 3"/>
          <p:cNvSpPr>
            <a:spLocks noGrp="1"/>
          </p:cNvSpPr>
          <p:nvPr>
            <p:ph idx="1"/>
          </p:nvPr>
        </p:nvSpPr>
        <p:spPr>
          <a:xfrm>
            <a:off x="363607" y="1340528"/>
            <a:ext cx="7652930" cy="4971495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Laativat vastuullaan olevat </a:t>
            </a:r>
            <a:r>
              <a:rPr lang="fi-FI" dirty="0" smtClean="0"/>
              <a:t>suunnitelmat siten, että ne täyttävät viranomaisvaatimukset ja tilaajan vaatimukset</a:t>
            </a:r>
            <a:endParaRPr lang="fi-FI" dirty="0" smtClean="0"/>
          </a:p>
          <a:p>
            <a:r>
              <a:rPr lang="fi-FI" dirty="0" smtClean="0"/>
              <a:t>Esittävät pääsuunnittelijalle, että suunnitelmissa käytettyjen rakennustuotteiden ominaisuuksille asetetut vaatimukset on riittävästi yksilöity </a:t>
            </a:r>
            <a:r>
              <a:rPr lang="fi-FI" dirty="0" smtClean="0">
                <a:solidFill>
                  <a:schemeClr val="accent4"/>
                </a:solidFill>
              </a:rPr>
              <a:t>(uusi </a:t>
            </a:r>
            <a:r>
              <a:rPr lang="fi-FI" dirty="0" err="1" smtClean="0">
                <a:solidFill>
                  <a:schemeClr val="accent4"/>
                </a:solidFill>
              </a:rPr>
              <a:t>CE-merkintäkieli</a:t>
            </a:r>
            <a:r>
              <a:rPr lang="fi-FI" dirty="0">
                <a:solidFill>
                  <a:schemeClr val="accent4"/>
                </a:solidFill>
              </a:rPr>
              <a:t>, vaatimustasot puuttuu jos ei SFS 7000-sarjan </a:t>
            </a:r>
            <a:r>
              <a:rPr lang="fi-FI" dirty="0" smtClean="0">
                <a:solidFill>
                  <a:schemeClr val="accent4"/>
                </a:solidFill>
              </a:rPr>
              <a:t>standardia)</a:t>
            </a:r>
          </a:p>
          <a:p>
            <a:r>
              <a:rPr lang="fi-FI" dirty="0" smtClean="0">
                <a:solidFill>
                  <a:schemeClr val="accent4"/>
                </a:solidFill>
              </a:rPr>
              <a:t>Täyttää omalta osaltaan </a:t>
            </a:r>
            <a:r>
              <a:rPr lang="fi-FI" b="1" dirty="0">
                <a:solidFill>
                  <a:schemeClr val="accent4"/>
                </a:solidFill>
              </a:rPr>
              <a:t>tuotekelpoisuuden tarkastusasiakirjalomakkeen</a:t>
            </a:r>
            <a:endParaRPr lang="fi-FI" dirty="0" smtClean="0">
              <a:solidFill>
                <a:schemeClr val="accent4"/>
              </a:solidFill>
            </a:endParaRPr>
          </a:p>
          <a:p>
            <a:r>
              <a:rPr lang="fi-FI" dirty="0">
                <a:solidFill>
                  <a:schemeClr val="accent4"/>
                </a:solidFill>
              </a:rPr>
              <a:t>Huolehtii vastuulleen määrättyjen työmaalle hankittujen rakennustuotteiden kelpoisuuden </a:t>
            </a:r>
            <a:r>
              <a:rPr lang="fi-FI" dirty="0" smtClean="0">
                <a:solidFill>
                  <a:schemeClr val="accent4"/>
                </a:solidFill>
              </a:rPr>
              <a:t>tarkastamisesta (</a:t>
            </a:r>
            <a:r>
              <a:rPr lang="fi-FI" b="1" dirty="0" smtClean="0">
                <a:solidFill>
                  <a:schemeClr val="accent4"/>
                </a:solidFill>
              </a:rPr>
              <a:t>kuittaus lomakkeeseen</a:t>
            </a:r>
            <a:r>
              <a:rPr lang="fi-FI" dirty="0" smtClean="0">
                <a:solidFill>
                  <a:schemeClr val="accent4"/>
                </a:solidFill>
              </a:rPr>
              <a:t>) </a:t>
            </a:r>
            <a:endParaRPr lang="fi-FI" dirty="0">
              <a:solidFill>
                <a:schemeClr val="accent4"/>
              </a:solidFill>
            </a:endParaRPr>
          </a:p>
          <a:p>
            <a:pPr lvl="1"/>
            <a:r>
              <a:rPr lang="fi-FI" dirty="0">
                <a:solidFill>
                  <a:schemeClr val="accent4"/>
                </a:solidFill>
              </a:rPr>
              <a:t>täyttävät </a:t>
            </a:r>
            <a:r>
              <a:rPr lang="fi-FI" dirty="0" smtClean="0">
                <a:solidFill>
                  <a:schemeClr val="accent4"/>
                </a:solidFill>
              </a:rPr>
              <a:t>suunnitelmille </a:t>
            </a:r>
            <a:r>
              <a:rPr lang="fi-FI" dirty="0">
                <a:solidFill>
                  <a:schemeClr val="accent4"/>
                </a:solidFill>
              </a:rPr>
              <a:t>asetetut vaatimukset</a:t>
            </a:r>
          </a:p>
          <a:p>
            <a:pPr lvl="1"/>
            <a:r>
              <a:rPr lang="fi-FI" dirty="0">
                <a:solidFill>
                  <a:schemeClr val="accent4"/>
                </a:solidFill>
              </a:rPr>
              <a:t>ovat </a:t>
            </a:r>
            <a:r>
              <a:rPr lang="fi-FI" dirty="0" err="1">
                <a:solidFill>
                  <a:schemeClr val="accent4"/>
                </a:solidFill>
              </a:rPr>
              <a:t>CE-merkittyjä</a:t>
            </a:r>
            <a:r>
              <a:rPr lang="fi-FI" dirty="0">
                <a:solidFill>
                  <a:schemeClr val="accent4"/>
                </a:solidFill>
              </a:rPr>
              <a:t> kun harmonisoitu tuotestandardi</a:t>
            </a:r>
          </a:p>
          <a:p>
            <a:endParaRPr lang="fi-FI" dirty="0" smtClean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23.10.2013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Rakennusteollisuus RTT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14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554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Työnjohtajan/urakoitsijan vastuut</a:t>
            </a:r>
          </a:p>
        </p:txBody>
      </p:sp>
      <p:sp>
        <p:nvSpPr>
          <p:cNvPr id="19460" name="Rectangle 3"/>
          <p:cNvSpPr>
            <a:spLocks noGrp="1"/>
          </p:cNvSpPr>
          <p:nvPr>
            <p:ph idx="1"/>
          </p:nvPr>
        </p:nvSpPr>
        <p:spPr>
          <a:xfrm>
            <a:off x="363607" y="1465118"/>
            <a:ext cx="7803648" cy="4486561"/>
          </a:xfrm>
        </p:spPr>
        <p:txBody>
          <a:bodyPr>
            <a:normAutofit/>
          </a:bodyPr>
          <a:lstStyle/>
          <a:p>
            <a:r>
              <a:rPr lang="fi-FI" dirty="0" smtClean="0"/>
              <a:t>Toteuttaa vastuullaan olevat rakennustehtävät niin, että voi osoittaa kohteelle asetettujen vaatimusten täyttymisen</a:t>
            </a:r>
          </a:p>
          <a:p>
            <a:r>
              <a:rPr lang="fi-FI" dirty="0" smtClean="0">
                <a:solidFill>
                  <a:schemeClr val="accent4"/>
                </a:solidFill>
              </a:rPr>
              <a:t>Huolehtii, että </a:t>
            </a:r>
            <a:r>
              <a:rPr lang="fi-FI" b="1" dirty="0" smtClean="0">
                <a:solidFill>
                  <a:schemeClr val="accent4"/>
                </a:solidFill>
              </a:rPr>
              <a:t>tuotekelpoisuuden tarkastusasiakirjalomake </a:t>
            </a:r>
            <a:r>
              <a:rPr lang="fi-FI" dirty="0" smtClean="0">
                <a:solidFill>
                  <a:schemeClr val="accent4"/>
                </a:solidFill>
              </a:rPr>
              <a:t>pidetään ajan tasalla kuittausten osalta</a:t>
            </a:r>
          </a:p>
          <a:p>
            <a:r>
              <a:rPr lang="fi-FI" dirty="0">
                <a:solidFill>
                  <a:schemeClr val="accent4"/>
                </a:solidFill>
              </a:rPr>
              <a:t>Huolehtii vastuulleen määrättyjen työmaalle hankittujen rakennustuotteiden kelpoisuuden </a:t>
            </a:r>
            <a:r>
              <a:rPr lang="fi-FI" dirty="0" smtClean="0">
                <a:solidFill>
                  <a:schemeClr val="accent4"/>
                </a:solidFill>
              </a:rPr>
              <a:t>tarkastamisesta </a:t>
            </a:r>
            <a:r>
              <a:rPr lang="fi-FI" dirty="0" err="1" smtClean="0">
                <a:solidFill>
                  <a:schemeClr val="accent4"/>
                </a:solidFill>
              </a:rPr>
              <a:t>sitn</a:t>
            </a:r>
            <a:r>
              <a:rPr lang="fi-FI" dirty="0" smtClean="0">
                <a:solidFill>
                  <a:schemeClr val="accent4"/>
                </a:solidFill>
              </a:rPr>
              <a:t>, että on suunnitelmien mukainen </a:t>
            </a:r>
            <a:r>
              <a:rPr lang="fi-FI" dirty="0">
                <a:solidFill>
                  <a:schemeClr val="accent4"/>
                </a:solidFill>
              </a:rPr>
              <a:t>(</a:t>
            </a:r>
            <a:r>
              <a:rPr lang="fi-FI" b="1" dirty="0">
                <a:solidFill>
                  <a:schemeClr val="accent4"/>
                </a:solidFill>
              </a:rPr>
              <a:t>kuittaus lomakkeeseen</a:t>
            </a:r>
            <a:r>
              <a:rPr lang="fi-FI" dirty="0">
                <a:solidFill>
                  <a:schemeClr val="accent4"/>
                </a:solidFill>
              </a:rPr>
              <a:t>) </a:t>
            </a:r>
          </a:p>
          <a:p>
            <a:pPr lvl="1"/>
            <a:r>
              <a:rPr lang="fi-FI" dirty="0">
                <a:solidFill>
                  <a:schemeClr val="accent4"/>
                </a:solidFill>
              </a:rPr>
              <a:t>täyttävät suunnitelmissa asetetut vaatimukset</a:t>
            </a:r>
          </a:p>
          <a:p>
            <a:pPr lvl="1"/>
            <a:r>
              <a:rPr lang="fi-FI" dirty="0">
                <a:solidFill>
                  <a:schemeClr val="accent4"/>
                </a:solidFill>
              </a:rPr>
              <a:t>ovat </a:t>
            </a:r>
            <a:r>
              <a:rPr lang="fi-FI" dirty="0" err="1">
                <a:solidFill>
                  <a:schemeClr val="accent4"/>
                </a:solidFill>
              </a:rPr>
              <a:t>CE-merkittyjä</a:t>
            </a:r>
            <a:r>
              <a:rPr lang="fi-FI" dirty="0">
                <a:solidFill>
                  <a:schemeClr val="accent4"/>
                </a:solidFill>
              </a:rPr>
              <a:t> kun harmonisoitu </a:t>
            </a:r>
            <a:r>
              <a:rPr lang="fi-FI" dirty="0" smtClean="0">
                <a:solidFill>
                  <a:schemeClr val="accent4"/>
                </a:solidFill>
              </a:rPr>
              <a:t>tuotestandardi</a:t>
            </a:r>
          </a:p>
          <a:p>
            <a:r>
              <a:rPr lang="fi-FI" dirty="0" smtClean="0"/>
              <a:t>Arkistoi rakennustuotteen kelpoisuuteen liittyvän aineiston kuten mm. </a:t>
            </a:r>
            <a:r>
              <a:rPr lang="fi-FI" dirty="0" smtClean="0">
                <a:solidFill>
                  <a:schemeClr val="accent4"/>
                </a:solidFill>
              </a:rPr>
              <a:t>suoritustasoilmoitukset ja </a:t>
            </a:r>
            <a:r>
              <a:rPr lang="fi-FI" dirty="0" err="1" smtClean="0">
                <a:solidFill>
                  <a:schemeClr val="accent4"/>
                </a:solidFill>
              </a:rPr>
              <a:t>CE-merkinnät</a:t>
            </a:r>
            <a:endParaRPr lang="fi-FI" dirty="0">
              <a:solidFill>
                <a:schemeClr val="accent4"/>
              </a:solidFill>
            </a:endParaRPr>
          </a:p>
          <a:p>
            <a:endParaRPr lang="fi-FI" dirty="0" smtClean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23.10.2013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Rakennusteollisuus RTT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15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274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/>
          </p:cNvSpPr>
          <p:nvPr>
            <p:ph type="title"/>
          </p:nvPr>
        </p:nvSpPr>
        <p:spPr>
          <a:xfrm>
            <a:off x="363606" y="325370"/>
            <a:ext cx="7938729" cy="1112813"/>
          </a:xfrm>
        </p:spPr>
        <p:txBody>
          <a:bodyPr/>
          <a:lstStyle/>
          <a:p>
            <a:r>
              <a:rPr lang="fi-FI" dirty="0" smtClean="0"/>
              <a:t>Tuotekelpoisuuden tarkastusasiakirjalomake</a:t>
            </a:r>
          </a:p>
        </p:txBody>
      </p:sp>
      <p:sp>
        <p:nvSpPr>
          <p:cNvPr id="19460" name="Rectangle 3"/>
          <p:cNvSpPr>
            <a:spLocks noGrp="1"/>
          </p:cNvSpPr>
          <p:nvPr>
            <p:ph idx="1"/>
          </p:nvPr>
        </p:nvSpPr>
        <p:spPr>
          <a:xfrm>
            <a:off x="363607" y="1358283"/>
            <a:ext cx="7668000" cy="4749554"/>
          </a:xfrm>
        </p:spPr>
        <p:txBody>
          <a:bodyPr>
            <a:normAutofit fontScale="85000" lnSpcReduction="20000"/>
          </a:bodyPr>
          <a:lstStyle/>
          <a:p>
            <a:r>
              <a:rPr lang="fi-FI" dirty="0" smtClean="0"/>
              <a:t>Tarkastusasiakirjan käyttöä rakennushankkeessa on edellytetty jo vuonna 2000 voimaan tulleessa Maankäyttö- ja rakennuslaissa (MRL 150 §, 77§ ja 73 §)  </a:t>
            </a:r>
          </a:p>
          <a:p>
            <a:r>
              <a:rPr lang="fi-FI" dirty="0" err="1" smtClean="0"/>
              <a:t>RakMK</a:t>
            </a:r>
            <a:r>
              <a:rPr lang="fi-FI" dirty="0" smtClean="0"/>
              <a:t> A1 vuodelta 2006 (kohdat 3.1.1, 7.1.1, 7.1.2 ja 6.2.1) on täsmentänyt tämän koskevan myös </a:t>
            </a:r>
            <a:r>
              <a:rPr lang="fi-FI" dirty="0" smtClean="0">
                <a:solidFill>
                  <a:schemeClr val="accent4"/>
                </a:solidFill>
              </a:rPr>
              <a:t>rakennustuotteiden kelpoisuuden toteamista</a:t>
            </a:r>
          </a:p>
          <a:p>
            <a:r>
              <a:rPr lang="fi-FI" dirty="0" smtClean="0"/>
              <a:t>RT on yhdessä rakennusvalvonnan, </a:t>
            </a:r>
            <a:r>
              <a:rPr lang="fi-FI" dirty="0" err="1" smtClean="0"/>
              <a:t>RAKLIn</a:t>
            </a:r>
            <a:r>
              <a:rPr lang="fi-FI" dirty="0" smtClean="0"/>
              <a:t>, LVI-talotekniikka-teollisuuden, </a:t>
            </a:r>
            <a:r>
              <a:rPr lang="fi-FI" dirty="0" err="1" smtClean="0"/>
              <a:t>SKOLin</a:t>
            </a:r>
            <a:r>
              <a:rPr lang="fi-FI" dirty="0" smtClean="0"/>
              <a:t> ja </a:t>
            </a:r>
            <a:r>
              <a:rPr lang="fi-FI" dirty="0" err="1" smtClean="0"/>
              <a:t>ATL:n</a:t>
            </a:r>
            <a:r>
              <a:rPr lang="fi-FI" dirty="0" smtClean="0"/>
              <a:t> kanssa laatimassa sähköistä työkalua, jota käyttäen suunnittelijat voivat laatia rakennushankkeelle </a:t>
            </a:r>
            <a:r>
              <a:rPr lang="fi-FI" dirty="0" smtClean="0">
                <a:solidFill>
                  <a:schemeClr val="accent4"/>
                </a:solidFill>
              </a:rPr>
              <a:t>tuotekelpoisuuden</a:t>
            </a:r>
            <a:r>
              <a:rPr lang="fi-FI" dirty="0" smtClean="0"/>
              <a:t> tarkastusasiakirjalomakkeen, jota rakentamisen aikana ylläpidetään </a:t>
            </a:r>
          </a:p>
          <a:p>
            <a:r>
              <a:rPr lang="fi-FI" dirty="0" smtClean="0"/>
              <a:t>Yleensä työmaan aloituskokouksessa hyväksytetään rakennusvalvonnalla eri tuoteryhmien kelpoisuuden varmistamisen vastuuhenkilöt</a:t>
            </a:r>
          </a:p>
          <a:p>
            <a:r>
              <a:rPr lang="fi-FI" dirty="0" smtClean="0"/>
              <a:t>Lomake ja sen käyttöohje saadaan valmiiksi marraskuussa 2013</a:t>
            </a:r>
          </a:p>
          <a:p>
            <a:r>
              <a:rPr lang="fi-FI" dirty="0" smtClean="0"/>
              <a:t>Talvella 2013/2014 järjestetään suunnittelijoille, rakennusliikkeille ja rakennusvalvonnalle koulutusta lomakkeen käytöstä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23.10.2013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Rakennusteollisuus RTT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055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Lisätietoja</a:t>
            </a:r>
            <a:r>
              <a:rPr lang="fi-FI" dirty="0" smtClean="0"/>
              <a:t>: </a:t>
            </a:r>
            <a:endParaRPr lang="fi-FI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err="1" smtClean="0"/>
              <a:t>antti.koponen@rakennusteollisuus.fi</a:t>
            </a:r>
            <a:r>
              <a:rPr lang="fi-FI" dirty="0"/>
              <a:t>, puh. </a:t>
            </a:r>
            <a:r>
              <a:rPr lang="fi-FI" dirty="0" smtClean="0"/>
              <a:t>050 414 0082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815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Rakennustuoteasetus</a:t>
            </a:r>
          </a:p>
        </p:txBody>
      </p:sp>
      <p:sp>
        <p:nvSpPr>
          <p:cNvPr id="19460" name="Rectangle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Rakennustuoteasetus julkaistiin Euroopan Unionin virallisessa lehdessä 4.4.2011, astui osittain voimaan 24.4.2011 ja korvaa rakennustuotedirektiivin kokonaan 1.7.2013 </a:t>
            </a:r>
          </a:p>
          <a:p>
            <a:r>
              <a:rPr lang="fi-FI" dirty="0" smtClean="0"/>
              <a:t>Asetus on sellaisenaan kaikkien jäsenmaiden kansallista lainsäädäntöä - kansallinen ristiriitainen lainsäädäntö on kumottava</a:t>
            </a:r>
          </a:p>
          <a:p>
            <a:r>
              <a:rPr lang="fi-FI" dirty="0" smtClean="0"/>
              <a:t>Pakollinen </a:t>
            </a:r>
            <a:r>
              <a:rPr lang="fi-FI" dirty="0" err="1" smtClean="0"/>
              <a:t>CE-merkintä</a:t>
            </a:r>
            <a:r>
              <a:rPr lang="fi-FI" dirty="0" smtClean="0"/>
              <a:t> noin 80 % rakennustuotteista, joille voimassa oleva harmonisoitu tuotestandardi, ks. </a:t>
            </a:r>
            <a:r>
              <a:rPr lang="fi-FI" dirty="0" err="1" smtClean="0"/>
              <a:t>hEN</a:t>
            </a:r>
            <a:r>
              <a:rPr lang="fi-FI" dirty="0" smtClean="0"/>
              <a:t> Helpdesk (</a:t>
            </a:r>
            <a:r>
              <a:rPr lang="fi-FI" dirty="0" err="1" smtClean="0">
                <a:hlinkClick r:id="rId2"/>
              </a:rPr>
              <a:t>www.henhelpdesk.fi</a:t>
            </a:r>
            <a:r>
              <a:rPr lang="fi-FI" dirty="0"/>
              <a:t>)</a:t>
            </a:r>
            <a:r>
              <a:rPr lang="fi-FI" dirty="0" smtClean="0"/>
              <a:t> </a:t>
            </a:r>
          </a:p>
          <a:p>
            <a:pPr marL="185738" lvl="1" indent="0">
              <a:buNone/>
            </a:pPr>
            <a:r>
              <a:rPr lang="fi-FI" dirty="0" err="1" smtClean="0">
                <a:solidFill>
                  <a:schemeClr val="accent4"/>
                </a:solidFill>
              </a:rPr>
              <a:t>Huom</a:t>
            </a:r>
            <a:r>
              <a:rPr lang="fi-FI" dirty="0" smtClean="0">
                <a:solidFill>
                  <a:schemeClr val="accent4"/>
                </a:solidFill>
              </a:rPr>
              <a:t>: Suurempi muutos Suomessa kuin monissa muissa jäsenmaissa</a:t>
            </a:r>
          </a:p>
          <a:p>
            <a:endParaRPr lang="fi-FI" dirty="0" smtClean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23.10.2013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Rakennusteollisuus RTT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8118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363607" y="325370"/>
            <a:ext cx="7668000" cy="970770"/>
          </a:xfrm>
        </p:spPr>
        <p:txBody>
          <a:bodyPr/>
          <a:lstStyle/>
          <a:p>
            <a:r>
              <a:rPr lang="fi-FI" dirty="0" smtClean="0"/>
              <a:t>Valmistautuminen kesken  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363607" y="1162976"/>
            <a:ext cx="7668000" cy="5113134"/>
          </a:xfrm>
        </p:spPr>
        <p:txBody>
          <a:bodyPr>
            <a:normAutofit fontScale="85000" lnSpcReduction="20000"/>
          </a:bodyPr>
          <a:lstStyle/>
          <a:p>
            <a:r>
              <a:rPr lang="fi-FI" dirty="0" smtClean="0"/>
              <a:t>Rakennustuoteasetuksen hallitun käyttöönoton edellyttämät toimenpiteet edelleen tekemättä:</a:t>
            </a:r>
          </a:p>
          <a:p>
            <a:pPr marL="642938" lvl="1" indent="-457200">
              <a:buFont typeface="+mj-lt"/>
              <a:buAutoNum type="arabicPeriod"/>
            </a:pPr>
            <a:r>
              <a:rPr lang="fi-FI" dirty="0" smtClean="0"/>
              <a:t>Komissio ei ole saanut asetusta täydentäviä turhaa byrokratiaa vähentäviä delegoituja säädöksiä voimaan</a:t>
            </a:r>
          </a:p>
          <a:p>
            <a:pPr marL="642938" lvl="1" indent="-457200">
              <a:buFont typeface="+mj-lt"/>
              <a:buAutoNum type="arabicPeriod"/>
            </a:pPr>
            <a:r>
              <a:rPr lang="fi-FI" dirty="0" smtClean="0"/>
              <a:t>Ympäristöministeriö ei ole muuttanut rakentamismääräyksiä yhteensopiviksi </a:t>
            </a:r>
            <a:r>
              <a:rPr lang="fi-FI" dirty="0" err="1" smtClean="0"/>
              <a:t>CE-merkintätietojen</a:t>
            </a:r>
            <a:r>
              <a:rPr lang="fi-FI" dirty="0" smtClean="0"/>
              <a:t> kanssa lukuun ottamatta palomääräyksiä</a:t>
            </a:r>
          </a:p>
          <a:p>
            <a:pPr marL="642938" lvl="1" indent="-457200">
              <a:buFont typeface="+mj-lt"/>
              <a:buAutoNum type="arabicPeriod"/>
            </a:pPr>
            <a:r>
              <a:rPr lang="fi-FI" dirty="0" smtClean="0"/>
              <a:t>Harmonisoidut tuotestandardit saadaan asetuksen mukaisiksi joskus vuonna 2015-2016</a:t>
            </a:r>
          </a:p>
          <a:p>
            <a:pPr marL="185738" lvl="1" indent="0">
              <a:buNone/>
            </a:pPr>
            <a:r>
              <a:rPr lang="fi-FI" dirty="0" err="1" smtClean="0"/>
              <a:t>Huom</a:t>
            </a:r>
            <a:r>
              <a:rPr lang="fi-FI" dirty="0" smtClean="0"/>
              <a:t>: Asetuksen suomenkielinen virallinen käännös on täynnä virheitä</a:t>
            </a:r>
            <a:br>
              <a:rPr lang="fi-FI" dirty="0" smtClean="0"/>
            </a:br>
            <a:endParaRPr lang="fi-FI" sz="800" dirty="0" smtClean="0"/>
          </a:p>
          <a:p>
            <a:pPr>
              <a:buFont typeface="Wingdings"/>
              <a:buChar char="à"/>
            </a:pPr>
            <a:r>
              <a:rPr lang="fi-FI" dirty="0" smtClean="0">
                <a:solidFill>
                  <a:schemeClr val="accent4"/>
                </a:solidFill>
              </a:rPr>
              <a:t> Johtaa kansallisiin erilaisiin pelisääntöihin</a:t>
            </a:r>
          </a:p>
          <a:p>
            <a:pPr>
              <a:buFont typeface="Wingdings"/>
              <a:buChar char="à"/>
            </a:pPr>
            <a:r>
              <a:rPr lang="fi-FI" dirty="0">
                <a:solidFill>
                  <a:schemeClr val="accent4"/>
                </a:solidFill>
              </a:rPr>
              <a:t> </a:t>
            </a:r>
            <a:r>
              <a:rPr lang="fi-FI" dirty="0" smtClean="0">
                <a:solidFill>
                  <a:schemeClr val="accent4"/>
                </a:solidFill>
              </a:rPr>
              <a:t>Asiantuntijatahot neuvovat kenttää eri tavalla</a:t>
            </a:r>
          </a:p>
          <a:p>
            <a:pPr>
              <a:buFont typeface="Wingdings"/>
              <a:buChar char="à"/>
            </a:pPr>
            <a:r>
              <a:rPr lang="fi-FI" dirty="0">
                <a:solidFill>
                  <a:schemeClr val="accent4"/>
                </a:solidFill>
              </a:rPr>
              <a:t>Rakennustuotteiden valmistajien noudatettava rakennustuoteasetusta ja osittain voimassa olevaa harmonisoitua tuotestandardia  </a:t>
            </a:r>
          </a:p>
          <a:p>
            <a:pPr>
              <a:buFont typeface="Wingdings"/>
              <a:buChar char="à"/>
            </a:pPr>
            <a:r>
              <a:rPr lang="fi-FI" dirty="0" smtClean="0">
                <a:solidFill>
                  <a:schemeClr val="accent4"/>
                </a:solidFill>
              </a:rPr>
              <a:t> Suomessa ryhdytty laatimaan kansallisia soveltamisstandardeja  (SFS 7000-sarja), joissa esitetään määräyksistä puuttuvat vaatimustasot</a:t>
            </a:r>
          </a:p>
          <a:p>
            <a:pPr>
              <a:buFont typeface="Wingdings"/>
              <a:buChar char="à"/>
            </a:pPr>
            <a:endParaRPr lang="fi-FI" dirty="0" smtClean="0"/>
          </a:p>
          <a:p>
            <a:pPr lvl="1"/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23.10.2013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Rakennusteollisuus RTT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311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ea typeface="ＭＳ Ｐゴシック" pitchFamily="34" charset="-128"/>
              </a:rPr>
              <a:t>Suoritustason pysyvyyden arviointi- ja varmennusjärjestelmä eli </a:t>
            </a:r>
            <a:r>
              <a:rPr lang="fi-FI" dirty="0" err="1">
                <a:ea typeface="ＭＳ Ｐゴシック" pitchFamily="34" charset="-128"/>
              </a:rPr>
              <a:t>AVCP-menettely</a:t>
            </a:r>
            <a:r>
              <a:rPr lang="fi-FI" dirty="0" smtClean="0"/>
              <a:t>  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>
                <a:ea typeface="ＭＳ Ｐゴシック" pitchFamily="34" charset="-128"/>
              </a:rPr>
              <a:t>Tuoteryhmäkohtaiset vaatimustenmukaisuuden osoittamismenettelyt ja niiden määräytymiskriteerit pysyvät lähes ennallaan, kuitenkin siten että niiden nimitys muuttuu </a:t>
            </a:r>
            <a:r>
              <a:rPr lang="fi-FI" b="1" dirty="0">
                <a:ea typeface="ＭＳ Ｐゴシック" pitchFamily="34" charset="-128"/>
              </a:rPr>
              <a:t>suoritustason pysyvyyden arviointi- ja varmennusjärjestelmäksi (</a:t>
            </a:r>
            <a:r>
              <a:rPr lang="fi-FI" b="1" dirty="0" err="1">
                <a:ea typeface="ＭＳ Ｐゴシック" pitchFamily="34" charset="-128"/>
              </a:rPr>
              <a:t>AVCP-menettely</a:t>
            </a:r>
            <a:r>
              <a:rPr lang="fi-FI" b="1" dirty="0">
                <a:ea typeface="ＭＳ Ｐゴシック" pitchFamily="34" charset="-128"/>
              </a:rPr>
              <a:t>)</a:t>
            </a:r>
            <a:r>
              <a:rPr lang="fi-FI" dirty="0">
                <a:ea typeface="ＭＳ Ｐゴシック" pitchFamily="34" charset="-128"/>
              </a:rPr>
              <a:t> </a:t>
            </a:r>
          </a:p>
          <a:p>
            <a:endParaRPr lang="fi-FI" dirty="0">
              <a:ea typeface="ＭＳ Ｐゴシック" pitchFamily="34" charset="-128"/>
            </a:endParaRPr>
          </a:p>
          <a:p>
            <a:r>
              <a:rPr lang="fi-FI" dirty="0">
                <a:ea typeface="ＭＳ Ｐゴシック" pitchFamily="34" charset="-128"/>
              </a:rPr>
              <a:t>Näitä ovat jatkossa 1+ (raudoitusteräs, sementti), 1 (paloturvatuotteet), 2+ (</a:t>
            </a:r>
            <a:r>
              <a:rPr lang="fi-FI" dirty="0" smtClean="0">
                <a:ea typeface="ＭＳ Ｐゴシック" pitchFamily="34" charset="-128"/>
              </a:rPr>
              <a:t>kantavat rakennustuotteet), </a:t>
            </a:r>
            <a:r>
              <a:rPr lang="fi-FI" dirty="0">
                <a:ea typeface="ＭＳ Ｐゴシック" pitchFamily="34" charset="-128"/>
              </a:rPr>
              <a:t>3 ja 4</a:t>
            </a:r>
          </a:p>
          <a:p>
            <a:pPr marL="0" indent="0">
              <a:buNone/>
            </a:pPr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23.10.2013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Rakennusteollisuus RTT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169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tsikko 1"/>
          <p:cNvSpPr>
            <a:spLocks noGrp="1"/>
          </p:cNvSpPr>
          <p:nvPr>
            <p:ph type="title"/>
          </p:nvPr>
        </p:nvSpPr>
        <p:spPr>
          <a:xfrm>
            <a:off x="628650" y="488373"/>
            <a:ext cx="7886700" cy="1202316"/>
          </a:xfrm>
        </p:spPr>
        <p:txBody>
          <a:bodyPr/>
          <a:lstStyle/>
          <a:p>
            <a:endParaRPr lang="fi-FI" dirty="0" smtClean="0">
              <a:ea typeface="ＭＳ Ｐゴシック" pitchFamily="34" charset="-128"/>
            </a:endParaRPr>
          </a:p>
        </p:txBody>
      </p:sp>
      <p:sp>
        <p:nvSpPr>
          <p:cNvPr id="18435" name="Sisällön paikkamerkki 2"/>
          <p:cNvSpPr>
            <a:spLocks noGrp="1"/>
          </p:cNvSpPr>
          <p:nvPr>
            <p:ph idx="1"/>
          </p:nvPr>
        </p:nvSpPr>
        <p:spPr>
          <a:xfrm>
            <a:off x="561108" y="498764"/>
            <a:ext cx="8104910" cy="4488872"/>
          </a:xfrm>
        </p:spPr>
        <p:txBody>
          <a:bodyPr/>
          <a:lstStyle/>
          <a:p>
            <a:pPr marL="0" indent="0"/>
            <a:endParaRPr lang="fi-FI" dirty="0" smtClean="0">
              <a:ea typeface="ＭＳ Ｐゴシック" pitchFamily="34" charset="-128"/>
            </a:endParaRPr>
          </a:p>
        </p:txBody>
      </p:sp>
      <p:graphicFrame>
        <p:nvGraphicFramePr>
          <p:cNvPr id="7" name="Taulukk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066053"/>
              </p:ext>
            </p:extLst>
          </p:nvPr>
        </p:nvGraphicFramePr>
        <p:xfrm>
          <a:off x="539750" y="476250"/>
          <a:ext cx="8135938" cy="4513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0180"/>
                <a:gridCol w="768835"/>
                <a:gridCol w="768835"/>
                <a:gridCol w="768835"/>
                <a:gridCol w="768835"/>
                <a:gridCol w="800418"/>
              </a:tblGrid>
              <a:tr h="395134">
                <a:tc gridSpan="6"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fi-FI" sz="1800" baseline="0" dirty="0" smtClean="0"/>
                        <a:t>Ilmoitetun laitoksen varmennus  (AVCP-menettelyt)</a:t>
                      </a:r>
                      <a:endParaRPr lang="fi-FI" sz="1800" dirty="0"/>
                    </a:p>
                  </a:txBody>
                  <a:tcPr marL="91435" marR="91435" marT="45713" marB="45713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</a:tr>
              <a:tr h="640065">
                <a:tc>
                  <a:txBody>
                    <a:bodyPr/>
                    <a:lstStyle/>
                    <a:p>
                      <a:r>
                        <a:rPr lang="fi-FI" sz="1800" dirty="0" smtClean="0"/>
                        <a:t>Kontrollikeinot</a:t>
                      </a:r>
                      <a:endParaRPr lang="fi-FI" sz="1800" dirty="0"/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dirty="0" smtClean="0"/>
                        <a:t>1+</a:t>
                      </a:r>
                    </a:p>
                    <a:p>
                      <a:endParaRPr lang="fi-FI" sz="1800" dirty="0"/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dirty="0" smtClean="0"/>
                        <a:t>1</a:t>
                      </a:r>
                    </a:p>
                    <a:p>
                      <a:endParaRPr lang="fi-FI" sz="1800" dirty="0"/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dirty="0" smtClean="0"/>
                        <a:t>2+</a:t>
                      </a:r>
                    </a:p>
                    <a:p>
                      <a:endParaRPr lang="fi-FI" sz="1800" dirty="0"/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dirty="0" smtClean="0"/>
                        <a:t>3</a:t>
                      </a:r>
                    </a:p>
                    <a:p>
                      <a:endParaRPr lang="fi-FI" sz="1800" dirty="0"/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dirty="0" smtClean="0"/>
                        <a:t>4</a:t>
                      </a:r>
                    </a:p>
                    <a:p>
                      <a:endParaRPr lang="fi-FI" sz="1800" dirty="0"/>
                    </a:p>
                  </a:txBody>
                  <a:tcPr marL="91435" marR="91435" marT="45713" marB="45713"/>
                </a:tc>
              </a:tr>
              <a:tr h="579105">
                <a:tc>
                  <a:txBody>
                    <a:bodyPr/>
                    <a:lstStyle/>
                    <a:p>
                      <a:r>
                        <a:rPr lang="fi-FI" sz="1600" dirty="0" smtClean="0"/>
                        <a:t>Tehtaan sisäinen dokumentoitu laadunvalvonta</a:t>
                      </a:r>
                      <a:endParaRPr lang="fi-FI" sz="1600" dirty="0"/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fi-FI" sz="1800" dirty="0" smtClean="0">
                          <a:solidFill>
                            <a:schemeClr val="accent6"/>
                          </a:solidFill>
                        </a:rPr>
                        <a:t>V</a:t>
                      </a:r>
                      <a:endParaRPr lang="fi-FI" sz="1800" dirty="0">
                        <a:solidFill>
                          <a:schemeClr val="accent6"/>
                        </a:solidFill>
                      </a:endParaRP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fi-FI" sz="1800" dirty="0" smtClean="0">
                          <a:solidFill>
                            <a:schemeClr val="accent6"/>
                          </a:solidFill>
                        </a:rPr>
                        <a:t>V</a:t>
                      </a:r>
                      <a:endParaRPr lang="fi-FI" sz="1800" dirty="0">
                        <a:solidFill>
                          <a:schemeClr val="accent6"/>
                        </a:solidFill>
                      </a:endParaRP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fi-FI" sz="1800" dirty="0" smtClean="0">
                          <a:solidFill>
                            <a:schemeClr val="accent6"/>
                          </a:solidFill>
                        </a:rPr>
                        <a:t>V</a:t>
                      </a:r>
                      <a:endParaRPr lang="fi-FI" sz="1800" dirty="0">
                        <a:solidFill>
                          <a:schemeClr val="accent6"/>
                        </a:solidFill>
                      </a:endParaRP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r>
                        <a:rPr lang="fi-FI" sz="1800" dirty="0" smtClean="0">
                          <a:solidFill>
                            <a:schemeClr val="accent6"/>
                          </a:solidFill>
                        </a:rPr>
                        <a:t>V</a:t>
                      </a:r>
                      <a:endParaRPr lang="fi-FI" sz="1800" dirty="0">
                        <a:solidFill>
                          <a:schemeClr val="accent6"/>
                        </a:solidFill>
                      </a:endParaRP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r>
                        <a:rPr lang="fi-FI" sz="1800" dirty="0" smtClean="0">
                          <a:solidFill>
                            <a:schemeClr val="accent6"/>
                          </a:solidFill>
                        </a:rPr>
                        <a:t>V</a:t>
                      </a:r>
                      <a:endParaRPr lang="fi-FI" sz="1800" dirty="0">
                        <a:solidFill>
                          <a:schemeClr val="accent6"/>
                        </a:solidFill>
                      </a:endParaRPr>
                    </a:p>
                  </a:txBody>
                  <a:tcPr marL="91435" marR="91435" marT="45713" marB="45713"/>
                </a:tc>
              </a:tr>
              <a:tr h="579105">
                <a:tc>
                  <a:txBody>
                    <a:bodyPr/>
                    <a:lstStyle/>
                    <a:p>
                      <a:r>
                        <a:rPr lang="fi-FI" sz="1600" dirty="0" smtClean="0"/>
                        <a:t>Tehtaalla testausohjelman mukainen lisätestaus</a:t>
                      </a:r>
                      <a:endParaRPr lang="fi-FI" sz="1600" dirty="0"/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r>
                        <a:rPr lang="fi-FI" sz="1800" dirty="0" smtClean="0">
                          <a:solidFill>
                            <a:schemeClr val="accent6"/>
                          </a:solidFill>
                        </a:rPr>
                        <a:t>V</a:t>
                      </a:r>
                      <a:endParaRPr lang="fi-FI" sz="1800" dirty="0">
                        <a:solidFill>
                          <a:schemeClr val="accent6"/>
                        </a:solidFill>
                      </a:endParaRP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r>
                        <a:rPr lang="fi-FI" sz="1800" dirty="0" smtClean="0">
                          <a:solidFill>
                            <a:schemeClr val="accent6"/>
                          </a:solidFill>
                        </a:rPr>
                        <a:t>V</a:t>
                      </a:r>
                      <a:endParaRPr lang="fi-FI" sz="1800" dirty="0">
                        <a:solidFill>
                          <a:schemeClr val="accent6"/>
                        </a:solidFill>
                      </a:endParaRP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r>
                        <a:rPr lang="fi-FI" sz="1800" dirty="0" smtClean="0">
                          <a:solidFill>
                            <a:schemeClr val="accent6"/>
                          </a:solidFill>
                        </a:rPr>
                        <a:t>V</a:t>
                      </a:r>
                      <a:endParaRPr lang="fi-FI" sz="1800" dirty="0">
                        <a:solidFill>
                          <a:schemeClr val="accent6"/>
                        </a:solidFill>
                      </a:endParaRP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marL="91435" marR="91435" marT="45713" marB="45713"/>
                </a:tc>
              </a:tr>
              <a:tr h="582540">
                <a:tc>
                  <a:txBody>
                    <a:bodyPr/>
                    <a:lstStyle/>
                    <a:p>
                      <a:r>
                        <a:rPr lang="fi-FI" sz="1600" dirty="0" smtClean="0"/>
                        <a:t>Tuotetyypin määritys tyyppitestauksen, laskennan, taulukkoarvojen  jne. perusteella</a:t>
                      </a:r>
                      <a:endParaRPr lang="fi-FI" sz="1600" dirty="0"/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r>
                        <a:rPr lang="fi-FI" sz="1800" dirty="0" smtClean="0">
                          <a:solidFill>
                            <a:srgbClr val="FF0000"/>
                          </a:solidFill>
                        </a:rPr>
                        <a:t>TS</a:t>
                      </a:r>
                      <a:endParaRPr lang="fi-FI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r>
                        <a:rPr lang="fi-FI" sz="1800" dirty="0" smtClean="0">
                          <a:solidFill>
                            <a:srgbClr val="FF0000"/>
                          </a:solidFill>
                        </a:rPr>
                        <a:t>TS</a:t>
                      </a:r>
                      <a:endParaRPr lang="fi-FI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r>
                        <a:rPr lang="fi-FI" sz="1800" dirty="0" smtClean="0">
                          <a:solidFill>
                            <a:schemeClr val="accent6"/>
                          </a:solidFill>
                        </a:rPr>
                        <a:t>V</a:t>
                      </a:r>
                      <a:endParaRPr lang="fi-FI" sz="1800" dirty="0">
                        <a:solidFill>
                          <a:schemeClr val="accent6"/>
                        </a:solidFill>
                      </a:endParaRP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r>
                        <a:rPr lang="fi-FI" sz="1800" b="1" dirty="0" smtClean="0">
                          <a:solidFill>
                            <a:srgbClr val="660033"/>
                          </a:solidFill>
                        </a:rPr>
                        <a:t>L</a:t>
                      </a:r>
                      <a:endParaRPr lang="fi-FI" sz="1800" b="1" dirty="0">
                        <a:solidFill>
                          <a:srgbClr val="660033"/>
                        </a:solidFill>
                      </a:endParaRP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r>
                        <a:rPr lang="fi-FI" sz="1800" dirty="0" smtClean="0">
                          <a:solidFill>
                            <a:schemeClr val="accent6"/>
                          </a:solidFill>
                        </a:rPr>
                        <a:t>V</a:t>
                      </a:r>
                      <a:endParaRPr lang="fi-FI" sz="1800" dirty="0">
                        <a:solidFill>
                          <a:schemeClr val="accent6"/>
                        </a:solidFill>
                      </a:endParaRPr>
                    </a:p>
                  </a:txBody>
                  <a:tcPr marL="91435" marR="91435" marT="45713" marB="45713"/>
                </a:tc>
              </a:tr>
              <a:tr h="579105">
                <a:tc>
                  <a:txBody>
                    <a:bodyPr/>
                    <a:lstStyle/>
                    <a:p>
                      <a:r>
                        <a:rPr lang="fi-FI" sz="1600" dirty="0" smtClean="0"/>
                        <a:t>Tehtaan sisäisen laadunvalvonnan alkutarkastus</a:t>
                      </a:r>
                      <a:endParaRPr lang="fi-FI" sz="1600" dirty="0"/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r>
                        <a:rPr lang="fi-FI" sz="1800" dirty="0" smtClean="0">
                          <a:solidFill>
                            <a:srgbClr val="FF0000"/>
                          </a:solidFill>
                        </a:rPr>
                        <a:t>TS</a:t>
                      </a:r>
                      <a:endParaRPr lang="fi-FI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r>
                        <a:rPr lang="fi-FI" sz="1800" dirty="0" smtClean="0">
                          <a:solidFill>
                            <a:srgbClr val="FF0000"/>
                          </a:solidFill>
                        </a:rPr>
                        <a:t>TS</a:t>
                      </a:r>
                      <a:endParaRPr lang="fi-FI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r>
                        <a:rPr lang="fi-FI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LS</a:t>
                      </a:r>
                      <a:endParaRPr lang="fi-FI" sz="1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marL="91435" marR="91435" marT="45713" marB="45713"/>
                </a:tc>
              </a:tr>
              <a:tr h="579105">
                <a:tc>
                  <a:txBody>
                    <a:bodyPr/>
                    <a:lstStyle/>
                    <a:p>
                      <a:r>
                        <a:rPr lang="fi-FI" sz="1600" dirty="0" smtClean="0"/>
                        <a:t>Tehtaan sisäisen laadunvalvonnan jatkuva valvonta,</a:t>
                      </a:r>
                      <a:r>
                        <a:rPr lang="fi-FI" sz="1600" baseline="0" dirty="0" smtClean="0"/>
                        <a:t> arviointia ja hyväksyntä</a:t>
                      </a:r>
                      <a:endParaRPr lang="fi-FI" sz="1600" dirty="0"/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r>
                        <a:rPr lang="fi-FI" sz="1800" dirty="0" smtClean="0">
                          <a:solidFill>
                            <a:srgbClr val="FF0000"/>
                          </a:solidFill>
                        </a:rPr>
                        <a:t>TS</a:t>
                      </a:r>
                      <a:endParaRPr lang="fi-FI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r>
                        <a:rPr lang="fi-FI" sz="1800" dirty="0" smtClean="0">
                          <a:solidFill>
                            <a:srgbClr val="FF0000"/>
                          </a:solidFill>
                        </a:rPr>
                        <a:t>TS</a:t>
                      </a:r>
                      <a:endParaRPr lang="fi-FI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r>
                        <a:rPr lang="fi-FI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LS</a:t>
                      </a:r>
                      <a:endParaRPr lang="fi-FI" sz="1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marL="91435" marR="91435" marT="45713" marB="45713"/>
                </a:tc>
              </a:tr>
              <a:tr h="579105">
                <a:tc>
                  <a:txBody>
                    <a:bodyPr/>
                    <a:lstStyle/>
                    <a:p>
                      <a:r>
                        <a:rPr lang="fi-FI" sz="1600" dirty="0" smtClean="0"/>
                        <a:t>Pistokoetestaus ennen tuotteen saattamista markkinoille</a:t>
                      </a:r>
                      <a:endParaRPr lang="fi-FI" sz="1600" dirty="0"/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r>
                        <a:rPr lang="fi-FI" sz="1800" dirty="0" smtClean="0">
                          <a:solidFill>
                            <a:srgbClr val="FF0000"/>
                          </a:solidFill>
                        </a:rPr>
                        <a:t>TS</a:t>
                      </a:r>
                      <a:endParaRPr lang="fi-FI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marL="91435" marR="91435" marT="45713" marB="45713"/>
                </a:tc>
              </a:tr>
            </a:tbl>
          </a:graphicData>
        </a:graphic>
      </p:graphicFrame>
      <p:sp>
        <p:nvSpPr>
          <p:cNvPr id="8" name="Suorakulmio 7"/>
          <p:cNvSpPr/>
          <p:nvPr/>
        </p:nvSpPr>
        <p:spPr>
          <a:xfrm>
            <a:off x="755650" y="5087938"/>
            <a:ext cx="13684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sz="1400" dirty="0">
                <a:solidFill>
                  <a:schemeClr val="accent6"/>
                </a:solidFill>
              </a:rPr>
              <a:t>V</a:t>
            </a:r>
            <a:r>
              <a:rPr lang="fi-FI" sz="1400" dirty="0"/>
              <a:t>= valmistaja</a:t>
            </a:r>
          </a:p>
        </p:txBody>
      </p:sp>
      <p:sp>
        <p:nvSpPr>
          <p:cNvPr id="9" name="Suorakulmio 8"/>
          <p:cNvSpPr/>
          <p:nvPr/>
        </p:nvSpPr>
        <p:spPr>
          <a:xfrm>
            <a:off x="2411413" y="5087938"/>
            <a:ext cx="1873250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sz="1400" dirty="0">
                <a:solidFill>
                  <a:schemeClr val="tx1"/>
                </a:solidFill>
              </a:rPr>
              <a:t>L</a:t>
            </a:r>
            <a:r>
              <a:rPr lang="fi-FI" sz="1400" dirty="0"/>
              <a:t>= testauslaboratorio</a:t>
            </a:r>
          </a:p>
        </p:txBody>
      </p:sp>
      <p:sp>
        <p:nvSpPr>
          <p:cNvPr id="10" name="Suorakulmio 9"/>
          <p:cNvSpPr/>
          <p:nvPr/>
        </p:nvSpPr>
        <p:spPr>
          <a:xfrm>
            <a:off x="4500563" y="5087938"/>
            <a:ext cx="4032250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sz="1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LS</a:t>
            </a:r>
            <a:r>
              <a:rPr lang="fi-FI" sz="1400" dirty="0"/>
              <a:t> = laadunvalvonnan sertifiointilaitos </a:t>
            </a:r>
          </a:p>
        </p:txBody>
      </p:sp>
      <p:sp>
        <p:nvSpPr>
          <p:cNvPr id="11" name="Suorakulmio 10"/>
          <p:cNvSpPr/>
          <p:nvPr/>
        </p:nvSpPr>
        <p:spPr>
          <a:xfrm>
            <a:off x="755650" y="5626100"/>
            <a:ext cx="4867275" cy="317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sz="1400" dirty="0">
                <a:solidFill>
                  <a:srgbClr val="FF0000"/>
                </a:solidFill>
              </a:rPr>
              <a:t>TS</a:t>
            </a:r>
            <a:r>
              <a:rPr lang="fi-FI" sz="1400" dirty="0">
                <a:solidFill>
                  <a:schemeClr val="bg1"/>
                </a:solidFill>
              </a:rPr>
              <a:t> </a:t>
            </a:r>
            <a:r>
              <a:rPr lang="fi-FI" sz="1400" dirty="0"/>
              <a:t>= tuotesertifiointilaitos </a:t>
            </a:r>
          </a:p>
        </p:txBody>
      </p:sp>
      <p:sp>
        <p:nvSpPr>
          <p:cNvPr id="18500" name="Dian numeron paikkamerkki 1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CC8BDD5-3BA2-44B4-993A-7C4752122FB8}" type="slidenum">
              <a:rPr lang="fi-FI" smtClean="0">
                <a:solidFill>
                  <a:srgbClr val="003F7E"/>
                </a:solidFill>
              </a:rPr>
              <a:pPr eaLnBrk="1" hangingPunct="1"/>
              <a:t>5</a:t>
            </a:fld>
            <a:endParaRPr lang="fi-FI" dirty="0" smtClean="0">
              <a:solidFill>
                <a:srgbClr val="003F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25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/>
          </p:cNvSpPr>
          <p:nvPr>
            <p:ph type="title"/>
          </p:nvPr>
        </p:nvSpPr>
        <p:spPr>
          <a:xfrm>
            <a:off x="363607" y="79187"/>
            <a:ext cx="7668000" cy="1260000"/>
          </a:xfrm>
        </p:spPr>
        <p:txBody>
          <a:bodyPr/>
          <a:lstStyle/>
          <a:p>
            <a:r>
              <a:rPr lang="fi-FI" dirty="0" smtClean="0"/>
              <a:t>Rakennustuoteasetuksen </a:t>
            </a:r>
            <a:r>
              <a:rPr lang="fi-FI" dirty="0" err="1" smtClean="0"/>
              <a:t>CE-asiakirjat</a:t>
            </a:r>
            <a:endParaRPr lang="fi-FI" dirty="0" smtClean="0"/>
          </a:p>
        </p:txBody>
      </p:sp>
      <p:sp>
        <p:nvSpPr>
          <p:cNvPr id="15364" name="Rectangle 3"/>
          <p:cNvSpPr>
            <a:spLocks noGrp="1"/>
          </p:cNvSpPr>
          <p:nvPr>
            <p:ph idx="1"/>
          </p:nvPr>
        </p:nvSpPr>
        <p:spPr>
          <a:xfrm>
            <a:off x="363607" y="1230924"/>
            <a:ext cx="7668000" cy="5304958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fi-FI" b="1" dirty="0" smtClean="0">
                <a:solidFill>
                  <a:schemeClr val="accent5"/>
                </a:solidFill>
              </a:rPr>
              <a:t>Suoritustasoilmoitus </a:t>
            </a:r>
            <a:r>
              <a:rPr lang="fi-FI" b="1" dirty="0" err="1" smtClean="0">
                <a:solidFill>
                  <a:schemeClr val="accent5"/>
                </a:solidFill>
              </a:rPr>
              <a:t>DoP</a:t>
            </a:r>
            <a:r>
              <a:rPr lang="fi-FI" b="1" dirty="0" smtClean="0">
                <a:solidFill>
                  <a:schemeClr val="accent5"/>
                </a:solidFill>
              </a:rPr>
              <a:t> </a:t>
            </a:r>
          </a:p>
          <a:p>
            <a:pPr>
              <a:spcBef>
                <a:spcPts val="300"/>
              </a:spcBef>
            </a:pPr>
            <a:r>
              <a:rPr lang="fi-FI" sz="1800" dirty="0" smtClean="0"/>
              <a:t>Esitetään valmistajan kotisivulla ja toimitetaan asiakkaalle sähköpostilla tai paperilla pyydettäessä (komission ohjeet </a:t>
            </a:r>
            <a:r>
              <a:rPr lang="fi-FI" sz="1800" dirty="0" err="1" smtClean="0"/>
              <a:t>kotisivuDoPista</a:t>
            </a:r>
            <a:r>
              <a:rPr lang="fi-FI" sz="1800" dirty="0" smtClean="0"/>
              <a:t> saadaan ilmeisesti vasta vuonna 2014)</a:t>
            </a:r>
          </a:p>
          <a:p>
            <a:pPr>
              <a:spcBef>
                <a:spcPts val="300"/>
              </a:spcBef>
            </a:pPr>
            <a:r>
              <a:rPr lang="fi-FI" sz="1800" dirty="0" smtClean="0"/>
              <a:t>Kertoo tuotteen ilmoitetut ominaisuudet (suoritustasot), joiden arvot ja luokat kannattaa selittää omana kohtanaan valmistajan kotisivulla</a:t>
            </a:r>
          </a:p>
          <a:p>
            <a:pPr marL="185738" lvl="1" indent="0">
              <a:spcBef>
                <a:spcPts val="600"/>
              </a:spcBef>
              <a:buNone/>
            </a:pPr>
            <a:r>
              <a:rPr lang="fi-FI" sz="1800" b="1" dirty="0" err="1" smtClean="0">
                <a:solidFill>
                  <a:schemeClr val="accent4"/>
                </a:solidFill>
              </a:rPr>
              <a:t>Huom</a:t>
            </a:r>
            <a:r>
              <a:rPr lang="fi-FI" sz="1800" b="1" dirty="0" smtClean="0">
                <a:solidFill>
                  <a:schemeClr val="accent4"/>
                </a:solidFill>
              </a:rPr>
              <a:t>: Korvaa EU Valmistajan vakuutuksen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b="1" dirty="0" err="1">
                <a:solidFill>
                  <a:schemeClr val="accent5"/>
                </a:solidFill>
              </a:rPr>
              <a:t>CE-merkintä</a:t>
            </a:r>
            <a:r>
              <a:rPr lang="fi-FI" b="1" dirty="0">
                <a:solidFill>
                  <a:schemeClr val="accent5"/>
                </a:solidFill>
              </a:rPr>
              <a:t> </a:t>
            </a:r>
          </a:p>
          <a:p>
            <a:pPr>
              <a:spcBef>
                <a:spcPts val="300"/>
              </a:spcBef>
            </a:pPr>
            <a:r>
              <a:rPr lang="fi-FI" sz="1800" dirty="0"/>
              <a:t>Toimitetaan tuotteen mukana</a:t>
            </a:r>
          </a:p>
          <a:p>
            <a:pPr>
              <a:spcBef>
                <a:spcPts val="300"/>
              </a:spcBef>
            </a:pPr>
            <a:r>
              <a:rPr lang="fi-FI" sz="1800" dirty="0"/>
              <a:t>Sisältää yleensä valmistajan kotisivun osoitteen, josta </a:t>
            </a:r>
            <a:r>
              <a:rPr lang="fi-FI" sz="1800" dirty="0" err="1"/>
              <a:t>DoP</a:t>
            </a:r>
            <a:r>
              <a:rPr lang="fi-FI" sz="1800" dirty="0"/>
              <a:t> löytyy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b="1" dirty="0">
                <a:solidFill>
                  <a:schemeClr val="accent5"/>
                </a:solidFill>
              </a:rPr>
              <a:t>Varmentamistodistus</a:t>
            </a:r>
          </a:p>
          <a:p>
            <a:pPr>
              <a:spcBef>
                <a:spcPts val="300"/>
              </a:spcBef>
            </a:pPr>
            <a:r>
              <a:rPr lang="fi-FI" sz="1800" dirty="0" smtClean="0"/>
              <a:t>Tarvitaan </a:t>
            </a:r>
            <a:r>
              <a:rPr lang="fi-FI" sz="1800" dirty="0" err="1" smtClean="0"/>
              <a:t>AVCP-menettelyissä</a:t>
            </a:r>
            <a:r>
              <a:rPr lang="fi-FI" sz="1800" dirty="0" smtClean="0"/>
              <a:t> 2+, 1 ja 1+</a:t>
            </a:r>
          </a:p>
          <a:p>
            <a:pPr>
              <a:spcBef>
                <a:spcPts val="300"/>
              </a:spcBef>
            </a:pPr>
            <a:r>
              <a:rPr lang="fi-FI" sz="1800" dirty="0" smtClean="0"/>
              <a:t>Valmistaja saa tämän ilmoitetulta laitokselta kun tehtaan laadunvalvonnan alkutarkastus on tehty</a:t>
            </a:r>
          </a:p>
          <a:p>
            <a:pPr>
              <a:spcBef>
                <a:spcPts val="300"/>
              </a:spcBef>
            </a:pPr>
            <a:r>
              <a:rPr lang="fi-FI" sz="1800" dirty="0" smtClean="0"/>
              <a:t>Valmistaja toimittaa asiakkaalle tai viranomaiselle sitä pyydettäessä</a:t>
            </a:r>
          </a:p>
          <a:p>
            <a:pPr marL="0" lvl="1" indent="0">
              <a:spcBef>
                <a:spcPts val="600"/>
              </a:spcBef>
              <a:buNone/>
            </a:pPr>
            <a:r>
              <a:rPr lang="fi-FI" sz="1800" b="1" dirty="0">
                <a:solidFill>
                  <a:schemeClr val="accent4"/>
                </a:solidFill>
              </a:rPr>
              <a:t>     </a:t>
            </a:r>
            <a:r>
              <a:rPr lang="fi-FI" sz="1800" b="1" dirty="0" err="1">
                <a:solidFill>
                  <a:schemeClr val="accent4"/>
                </a:solidFill>
              </a:rPr>
              <a:t>Huom</a:t>
            </a:r>
            <a:r>
              <a:rPr lang="fi-FI" sz="1800" b="1" dirty="0">
                <a:solidFill>
                  <a:schemeClr val="accent4"/>
                </a:solidFill>
              </a:rPr>
              <a:t>: Korvaa EU Vaatimustenmukaisuustodistuksen 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23.10.2013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362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tsikko 1"/>
          <p:cNvSpPr>
            <a:spLocks noGrp="1"/>
          </p:cNvSpPr>
          <p:nvPr>
            <p:ph type="title"/>
          </p:nvPr>
        </p:nvSpPr>
        <p:spPr>
          <a:xfrm>
            <a:off x="363607" y="117231"/>
            <a:ext cx="8416786" cy="773723"/>
          </a:xfrm>
        </p:spPr>
        <p:txBody>
          <a:bodyPr>
            <a:normAutofit/>
          </a:bodyPr>
          <a:lstStyle/>
          <a:p>
            <a:r>
              <a:rPr lang="fi-FI" sz="2800" dirty="0" smtClean="0"/>
              <a:t>Muurauslaastin suoritustasoilmoitus </a:t>
            </a:r>
            <a:r>
              <a:rPr lang="fi-FI" sz="2800" dirty="0" err="1" smtClean="0"/>
              <a:t>DoP</a:t>
            </a:r>
            <a:r>
              <a:rPr lang="fi-FI" sz="2800" dirty="0" smtClean="0"/>
              <a:t> esimerkki</a:t>
            </a:r>
          </a:p>
        </p:txBody>
      </p:sp>
      <p:sp>
        <p:nvSpPr>
          <p:cNvPr id="21507" name="Sisällön paikkamerkki 2"/>
          <p:cNvSpPr>
            <a:spLocks noGrp="1"/>
          </p:cNvSpPr>
          <p:nvPr>
            <p:ph idx="1"/>
          </p:nvPr>
        </p:nvSpPr>
        <p:spPr>
          <a:xfrm>
            <a:off x="35169" y="785446"/>
            <a:ext cx="4560085" cy="5908431"/>
          </a:xfrm>
        </p:spPr>
        <p:txBody>
          <a:bodyPr>
            <a:noAutofit/>
          </a:bodyPr>
          <a:lstStyle/>
          <a:p>
            <a:pPr marL="0" indent="0" algn="ctr">
              <a:spcBef>
                <a:spcPts val="300"/>
              </a:spcBef>
              <a:buNone/>
            </a:pPr>
            <a:r>
              <a:rPr lang="fi-FI" sz="1600" b="1" dirty="0" smtClean="0"/>
              <a:t>SUORITUSTASOILMOITUS</a:t>
            </a:r>
          </a:p>
          <a:p>
            <a:pPr marL="0" indent="0" algn="ctr">
              <a:spcBef>
                <a:spcPts val="300"/>
              </a:spcBef>
              <a:buNone/>
            </a:pPr>
            <a:r>
              <a:rPr lang="fi-FI" sz="1600" b="1" dirty="0" smtClean="0"/>
              <a:t>No. 001XYZ23102013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fi-FI" sz="1350" dirty="0" smtClean="0"/>
              <a:t>1. Tuotetyypin yksilöivä tunniste: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fi-FI" sz="1350" b="1" dirty="0" smtClean="0"/>
              <a:t>Muurauslaasti M100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fi-FI" sz="1350" dirty="0"/>
              <a:t>2. Tuotteen tunniste: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fi-FI" sz="1350" b="1" dirty="0" smtClean="0"/>
              <a:t>Muurauslaasti M100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fi-FI" sz="1350" dirty="0"/>
              <a:t>3. Aiottu käyttötarkoitus: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fi-FI" sz="1350" b="1" dirty="0" smtClean="0"/>
              <a:t>Muuratut kantavat rakenteet ulko- ja sisäkäyttöön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fi-FI" sz="1350" dirty="0"/>
              <a:t>4. Valmistaja: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fi-FI" sz="1350" b="1" dirty="0" smtClean="0"/>
              <a:t>Yritys ABC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fi-FI" sz="1350" b="1" dirty="0" smtClean="0"/>
              <a:t>Katu 1, 00110 Helsinki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fi-FI" sz="1350" b="1" dirty="0" smtClean="0"/>
              <a:t>Sähköposti: </a:t>
            </a:r>
            <a:r>
              <a:rPr lang="fi-FI" sz="1350" b="1" dirty="0" err="1" smtClean="0">
                <a:hlinkClick r:id="rId2"/>
              </a:rPr>
              <a:t>yritysabc@abc.fi</a:t>
            </a:r>
            <a:endParaRPr lang="fi-FI" sz="1350" b="1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fi-FI" sz="1350" dirty="0"/>
              <a:t>5. Valmistajan virallinen edustaja: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fi-FI" sz="1350" b="1" dirty="0" smtClean="0"/>
              <a:t>Ei ole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fi-FI" sz="1350" dirty="0"/>
              <a:t>6. </a:t>
            </a:r>
            <a:r>
              <a:rPr lang="fi-FI" sz="1350" dirty="0" err="1"/>
              <a:t>AVCP-menettely</a:t>
            </a:r>
            <a:r>
              <a:rPr lang="fi-FI" sz="1350" dirty="0"/>
              <a:t>: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fi-FI" sz="1350" b="1" dirty="0" smtClean="0"/>
              <a:t>AVCP 2+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fi-FI" sz="1350" dirty="0"/>
              <a:t>7. Harmonisoituun tuotestandardiin perustuva </a:t>
            </a:r>
            <a:r>
              <a:rPr lang="fi-FI" sz="1350" dirty="0" err="1"/>
              <a:t>DoP</a:t>
            </a:r>
            <a:r>
              <a:rPr lang="fi-FI" sz="1350" dirty="0"/>
              <a:t>: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fi-FI" sz="1350" b="1" dirty="0" smtClean="0"/>
              <a:t>Laadunvalvonnan sertifiointilaitos No. CPR/2345 on suorittanut tehtaan ja sen sisäisen laadunvalvonnan alkutarkastuksen sekä jatkuvaa valvontaa, arviointia ja hyväksymisen ja antanut laadunvalvonnan varmentamistodistuksen No. 001CPR5678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fi-FI" sz="1350" dirty="0"/>
              <a:t> 8. </a:t>
            </a:r>
            <a:r>
              <a:rPr lang="fi-FI" sz="1350" dirty="0" err="1"/>
              <a:t>ETAan</a:t>
            </a:r>
            <a:r>
              <a:rPr lang="fi-FI" sz="1350" dirty="0"/>
              <a:t> perustuva </a:t>
            </a:r>
            <a:r>
              <a:rPr lang="fi-FI" sz="1350" dirty="0" err="1"/>
              <a:t>DoP</a:t>
            </a:r>
            <a:r>
              <a:rPr lang="fi-FI" sz="1350" dirty="0"/>
              <a:t>: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fi-FI" sz="1350" b="1" dirty="0" smtClean="0"/>
              <a:t>Ei tarvita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fi-FI" sz="1350" dirty="0" err="1" smtClean="0"/>
              <a:t>Huom</a:t>
            </a:r>
            <a:r>
              <a:rPr lang="fi-FI" sz="1350" dirty="0" smtClean="0"/>
              <a:t>: Tarvittaessa linkki käyttöturvallisuustiedotteeseen ym.</a:t>
            </a:r>
          </a:p>
          <a:p>
            <a:pPr marL="0" indent="0">
              <a:spcBef>
                <a:spcPts val="300"/>
              </a:spcBef>
              <a:buNone/>
            </a:pPr>
            <a:endParaRPr lang="fi-FI" sz="1600" dirty="0" smtClean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21508" name="Sisällön paikkamerkki 3"/>
          <p:cNvSpPr>
            <a:spLocks noGrp="1"/>
          </p:cNvSpPr>
          <p:nvPr>
            <p:ph sz="half" idx="4294967295"/>
          </p:nvPr>
        </p:nvSpPr>
        <p:spPr>
          <a:xfrm>
            <a:off x="4615961" y="795276"/>
            <a:ext cx="4305300" cy="4749740"/>
          </a:xfrm>
        </p:spPr>
        <p:txBody>
          <a:bodyPr>
            <a:normAutofit fontScale="92500" lnSpcReduction="20000"/>
          </a:bodyPr>
          <a:lstStyle/>
          <a:p>
            <a:pPr marL="0" indent="0">
              <a:buFont typeface="Arial" charset="0"/>
              <a:buNone/>
            </a:pPr>
            <a:r>
              <a:rPr lang="fi-FI" sz="1200" dirty="0" smtClean="0">
                <a:ea typeface="ＭＳ Ｐゴシック" pitchFamily="34" charset="-128"/>
              </a:rPr>
              <a:t>9. Ilmoitetut suoritustasot: </a:t>
            </a:r>
          </a:p>
          <a:p>
            <a:pPr marL="0" indent="0">
              <a:buFont typeface="Arial" charset="0"/>
              <a:buNone/>
            </a:pPr>
            <a:endParaRPr lang="fi-FI" sz="1200" dirty="0" smtClean="0">
              <a:ea typeface="ＭＳ Ｐゴシック" pitchFamily="34" charset="-128"/>
            </a:endParaRPr>
          </a:p>
          <a:p>
            <a:pPr marL="0" indent="0">
              <a:buFont typeface="Arial" charset="0"/>
              <a:buNone/>
            </a:pPr>
            <a:endParaRPr lang="fi-FI" sz="1200" dirty="0" smtClean="0">
              <a:ea typeface="ＭＳ Ｐゴシック" pitchFamily="34" charset="-128"/>
            </a:endParaRPr>
          </a:p>
          <a:p>
            <a:pPr marL="0" indent="0">
              <a:buFont typeface="Arial" charset="0"/>
              <a:buNone/>
            </a:pPr>
            <a:endParaRPr lang="fi-FI" sz="1200" dirty="0" smtClean="0">
              <a:ea typeface="ＭＳ Ｐゴシック" pitchFamily="34" charset="-128"/>
            </a:endParaRPr>
          </a:p>
          <a:p>
            <a:pPr marL="0" indent="0">
              <a:buFont typeface="Arial" charset="0"/>
              <a:buNone/>
            </a:pPr>
            <a:endParaRPr lang="fi-FI" sz="1200" dirty="0" smtClean="0">
              <a:ea typeface="ＭＳ Ｐゴシック" pitchFamily="34" charset="-128"/>
            </a:endParaRPr>
          </a:p>
          <a:p>
            <a:pPr marL="0" indent="0">
              <a:buFont typeface="Arial" charset="0"/>
              <a:buNone/>
            </a:pPr>
            <a:endParaRPr lang="fi-FI" sz="1200" dirty="0" smtClean="0">
              <a:ea typeface="ＭＳ Ｐゴシック" pitchFamily="34" charset="-128"/>
            </a:endParaRPr>
          </a:p>
          <a:p>
            <a:pPr marL="0" indent="0">
              <a:buFont typeface="Arial" charset="0"/>
              <a:buNone/>
            </a:pPr>
            <a:endParaRPr lang="fi-FI" sz="1200" dirty="0" smtClean="0">
              <a:ea typeface="ＭＳ Ｐゴシック" pitchFamily="34" charset="-128"/>
            </a:endParaRPr>
          </a:p>
          <a:p>
            <a:pPr marL="0" indent="0">
              <a:buFont typeface="Arial" charset="0"/>
              <a:buNone/>
            </a:pPr>
            <a:endParaRPr lang="fi-FI" sz="1200" dirty="0" smtClean="0">
              <a:ea typeface="ＭＳ Ｐゴシック" pitchFamily="34" charset="-128"/>
            </a:endParaRPr>
          </a:p>
          <a:p>
            <a:pPr marL="0" indent="0">
              <a:buFont typeface="Arial" charset="0"/>
              <a:buNone/>
            </a:pPr>
            <a:endParaRPr lang="fi-FI" sz="1200" dirty="0" smtClean="0">
              <a:ea typeface="ＭＳ Ｐゴシック" pitchFamily="34" charset="-128"/>
            </a:endParaRPr>
          </a:p>
          <a:p>
            <a:pPr marL="0" indent="0">
              <a:buFont typeface="Arial" charset="0"/>
              <a:buNone/>
            </a:pPr>
            <a:endParaRPr lang="fi-FI" sz="1200" dirty="0" smtClean="0">
              <a:ea typeface="ＭＳ Ｐゴシック" pitchFamily="34" charset="-128"/>
            </a:endParaRPr>
          </a:p>
          <a:p>
            <a:pPr marL="0" indent="0">
              <a:buFont typeface="Arial" charset="0"/>
              <a:buNone/>
            </a:pPr>
            <a:endParaRPr lang="fi-FI" sz="1200" dirty="0" smtClean="0">
              <a:ea typeface="ＭＳ Ｐゴシック" pitchFamily="34" charset="-128"/>
            </a:endParaRPr>
          </a:p>
          <a:p>
            <a:pPr marL="0" indent="0">
              <a:buFont typeface="Arial" charset="0"/>
              <a:buNone/>
            </a:pPr>
            <a:endParaRPr lang="fi-FI" sz="1200" dirty="0" smtClean="0">
              <a:ea typeface="ＭＳ Ｐゴシック" pitchFamily="34" charset="-128"/>
            </a:endParaRPr>
          </a:p>
          <a:p>
            <a:pPr marL="0" indent="0">
              <a:buFont typeface="Arial" charset="0"/>
              <a:buNone/>
            </a:pPr>
            <a:endParaRPr lang="fi-FI" sz="1200" dirty="0" smtClean="0">
              <a:ea typeface="ＭＳ Ｐゴシック" pitchFamily="34" charset="-128"/>
            </a:endParaRPr>
          </a:p>
          <a:p>
            <a:pPr marL="0" indent="0">
              <a:buFont typeface="Arial" charset="0"/>
              <a:buNone/>
            </a:pPr>
            <a:endParaRPr lang="fi-FI" sz="1200" dirty="0" smtClean="0">
              <a:ea typeface="ＭＳ Ｐゴシック" pitchFamily="34" charset="-128"/>
            </a:endParaRPr>
          </a:p>
          <a:p>
            <a:pPr marL="0" indent="0">
              <a:buFont typeface="Arial" charset="0"/>
              <a:buNone/>
            </a:pPr>
            <a:endParaRPr lang="fi-FI" sz="1200" dirty="0" smtClean="0">
              <a:ea typeface="ＭＳ Ｐゴシック" pitchFamily="34" charset="-128"/>
            </a:endParaRPr>
          </a:p>
          <a:p>
            <a:pPr marL="0" indent="0">
              <a:buFont typeface="Arial" charset="0"/>
              <a:buNone/>
            </a:pPr>
            <a:endParaRPr lang="fi-FI" sz="1200" dirty="0" smtClean="0">
              <a:ea typeface="ＭＳ Ｐゴシック" pitchFamily="34" charset="-128"/>
            </a:endParaRPr>
          </a:p>
          <a:p>
            <a:pPr marL="0" indent="0">
              <a:buFont typeface="Arial" charset="0"/>
              <a:buNone/>
            </a:pPr>
            <a:endParaRPr lang="fi-FI" sz="1200" dirty="0" smtClean="0">
              <a:ea typeface="ＭＳ Ｐゴシック" pitchFamily="34" charset="-128"/>
            </a:endParaRPr>
          </a:p>
          <a:p>
            <a:pPr marL="0" indent="0">
              <a:buFont typeface="Arial" charset="0"/>
              <a:buNone/>
            </a:pPr>
            <a:endParaRPr lang="fi-FI" sz="1200" dirty="0" smtClean="0">
              <a:ea typeface="ＭＳ Ｐゴシック" pitchFamily="34" charset="-128"/>
            </a:endParaRPr>
          </a:p>
          <a:p>
            <a:pPr marL="0" indent="0">
              <a:buFont typeface="Arial" charset="0"/>
              <a:buNone/>
            </a:pPr>
            <a:r>
              <a:rPr lang="fi-FI" sz="1350" dirty="0" smtClean="0">
                <a:solidFill>
                  <a:schemeClr val="tx1"/>
                </a:solidFill>
                <a:ea typeface="ＭＳ Ｐゴシック" pitchFamily="34" charset="-128"/>
              </a:rPr>
              <a:t>Taivutustartunta 0,16 MPa (kalkkihiekkatiilelle).</a:t>
            </a:r>
          </a:p>
          <a:p>
            <a:pPr marL="0" indent="0">
              <a:buFont typeface="Arial" charset="0"/>
              <a:buNone/>
            </a:pPr>
            <a:r>
              <a:rPr lang="fi-FI" sz="1350" dirty="0" smtClean="0">
                <a:solidFill>
                  <a:schemeClr val="tx1"/>
                </a:solidFill>
                <a:ea typeface="ＭＳ Ｐゴシック" pitchFamily="34" charset="-128"/>
              </a:rPr>
              <a:t>10. Valmistajan edustajan allekirjoitus</a:t>
            </a:r>
          </a:p>
          <a:p>
            <a:pPr marL="0" indent="0">
              <a:buFont typeface="Arial" charset="0"/>
              <a:buNone/>
            </a:pPr>
            <a:r>
              <a:rPr lang="fi-FI" sz="1350" dirty="0" smtClean="0">
                <a:solidFill>
                  <a:schemeClr val="tx1"/>
                </a:solidFill>
                <a:ea typeface="ＭＳ Ｐゴシック" pitchFamily="34" charset="-128"/>
              </a:rPr>
              <a:t>Paikka ja pvm: </a:t>
            </a:r>
            <a:r>
              <a:rPr lang="fi-FI" sz="1350" b="1" dirty="0" smtClean="0">
                <a:solidFill>
                  <a:schemeClr val="tx1"/>
                </a:solidFill>
                <a:ea typeface="ＭＳ Ｐゴシック" pitchFamily="34" charset="-128"/>
              </a:rPr>
              <a:t>???</a:t>
            </a:r>
            <a:r>
              <a:rPr lang="fi-FI" sz="1350" dirty="0" smtClean="0">
                <a:solidFill>
                  <a:schemeClr val="tx1"/>
                </a:solidFill>
                <a:ea typeface="ＭＳ Ｐゴシック" pitchFamily="34" charset="-128"/>
              </a:rPr>
              <a:t>		Nimi: </a:t>
            </a:r>
            <a:r>
              <a:rPr lang="fi-FI" sz="1350" b="1" dirty="0" smtClean="0">
                <a:solidFill>
                  <a:schemeClr val="tx1"/>
                </a:solidFill>
                <a:ea typeface="ＭＳ Ｐゴシック" pitchFamily="34" charset="-128"/>
              </a:rPr>
              <a:t>???</a:t>
            </a:r>
          </a:p>
        </p:txBody>
      </p:sp>
      <p:graphicFrame>
        <p:nvGraphicFramePr>
          <p:cNvPr id="6" name="Taulukk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29293"/>
              </p:ext>
            </p:extLst>
          </p:nvPr>
        </p:nvGraphicFramePr>
        <p:xfrm>
          <a:off x="4646762" y="1104019"/>
          <a:ext cx="4305300" cy="44254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98763"/>
                <a:gridCol w="1475117"/>
                <a:gridCol w="1231420"/>
              </a:tblGrid>
              <a:tr h="640060"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Perus-ominaisuudet</a:t>
                      </a:r>
                      <a:endParaRPr lang="fi-FI" sz="12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Suoritustaso</a:t>
                      </a:r>
                      <a:endParaRPr lang="fi-FI" sz="12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Yhdenmukais-</a:t>
                      </a:r>
                    </a:p>
                    <a:p>
                      <a:r>
                        <a:rPr lang="fi-FI" sz="1200" dirty="0" smtClean="0"/>
                        <a:t>tettu tekninen </a:t>
                      </a:r>
                    </a:p>
                    <a:p>
                      <a:r>
                        <a:rPr lang="fi-FI" sz="1200" dirty="0" smtClean="0"/>
                        <a:t>eritelmä</a:t>
                      </a:r>
                      <a:endParaRPr lang="fi-FI" sz="1200" dirty="0"/>
                    </a:p>
                  </a:txBody>
                  <a:tcPr marT="45710" marB="45710"/>
                </a:tc>
              </a:tr>
              <a:tr h="370755"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Puristuslujuus</a:t>
                      </a:r>
                      <a:endParaRPr lang="fi-FI" sz="12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fi-FI" sz="1200" baseline="0" dirty="0" smtClean="0"/>
                        <a:t>M5 (5 MPa)</a:t>
                      </a:r>
                      <a:endParaRPr lang="fi-FI" sz="1200" dirty="0"/>
                    </a:p>
                  </a:txBody>
                  <a:tcPr marT="45710" marB="45710"/>
                </a:tc>
                <a:tc rowSpan="8">
                  <a:txBody>
                    <a:bodyPr/>
                    <a:lstStyle/>
                    <a:p>
                      <a:endParaRPr lang="fi-FI" sz="1200" dirty="0" smtClean="0"/>
                    </a:p>
                    <a:p>
                      <a:endParaRPr lang="fi-FI" sz="1200" dirty="0" smtClean="0"/>
                    </a:p>
                    <a:p>
                      <a:endParaRPr lang="fi-FI" sz="1200" dirty="0" smtClean="0"/>
                    </a:p>
                    <a:p>
                      <a:endParaRPr lang="fi-FI" sz="1200" dirty="0" smtClean="0"/>
                    </a:p>
                    <a:p>
                      <a:endParaRPr lang="fi-FI" sz="1200" dirty="0" smtClean="0"/>
                    </a:p>
                    <a:p>
                      <a:endParaRPr lang="fi-FI" sz="1200" dirty="0" smtClean="0"/>
                    </a:p>
                    <a:p>
                      <a:endParaRPr lang="fi-FI" sz="1200" dirty="0" smtClean="0"/>
                    </a:p>
                    <a:p>
                      <a:endParaRPr lang="fi-FI" sz="1200" dirty="0" smtClean="0"/>
                    </a:p>
                    <a:p>
                      <a:r>
                        <a:rPr lang="fi-FI" sz="1200" dirty="0" smtClean="0"/>
                        <a:t>EN 998-2:2010</a:t>
                      </a:r>
                      <a:endParaRPr lang="fi-FI" sz="1200" dirty="0"/>
                    </a:p>
                  </a:txBody>
                  <a:tcPr marT="45710" marB="45710"/>
                </a:tc>
              </a:tr>
              <a:tr h="457180"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Leikkaustartunta</a:t>
                      </a:r>
                    </a:p>
                    <a:p>
                      <a:r>
                        <a:rPr lang="fi-FI" sz="1200" dirty="0" smtClean="0"/>
                        <a:t>(kalkkihiekkatiilelle)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0,35 MPa</a:t>
                      </a:r>
                      <a:endParaRPr lang="fi-FI" sz="1200" dirty="0"/>
                    </a:p>
                  </a:txBody>
                  <a:tcPr marT="45710" marB="45710"/>
                </a:tc>
                <a:tc v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</a:tr>
              <a:tr h="370755"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Kloridipitoisuus</a:t>
                      </a:r>
                      <a:endParaRPr lang="fi-FI" sz="12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NPD</a:t>
                      </a:r>
                      <a:endParaRPr lang="fi-FI" sz="1200" dirty="0"/>
                    </a:p>
                  </a:txBody>
                  <a:tcPr marT="45710" marB="45710"/>
                </a:tc>
                <a:tc v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</a:tr>
              <a:tr h="268911"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Palokäyttäytyminen</a:t>
                      </a:r>
                      <a:endParaRPr lang="fi-FI" sz="12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A1</a:t>
                      </a:r>
                      <a:endParaRPr lang="fi-FI" sz="1200" dirty="0"/>
                    </a:p>
                  </a:txBody>
                  <a:tcPr marT="45710" marB="45710"/>
                </a:tc>
                <a:tc v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</a:tr>
              <a:tr h="457180"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Veden imukyky</a:t>
                      </a:r>
                      <a:endParaRPr lang="fi-FI" sz="12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0,05 kg/(m2min0,5)</a:t>
                      </a:r>
                      <a:endParaRPr lang="fi-FI" sz="1200" dirty="0"/>
                    </a:p>
                  </a:txBody>
                  <a:tcPr marT="45710" marB="45710"/>
                </a:tc>
                <a:tc v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</a:tr>
              <a:tr h="370755"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Vesihöyrynläpäi-sevyys</a:t>
                      </a:r>
                      <a:endParaRPr lang="fi-FI" sz="12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µ 15/35 </a:t>
                      </a:r>
                      <a:r>
                        <a:rPr lang="fi-FI" sz="1000" dirty="0" smtClean="0"/>
                        <a:t>(taulukkoarvo)</a:t>
                      </a:r>
                      <a:endParaRPr lang="fi-FI" sz="1000" dirty="0"/>
                    </a:p>
                  </a:txBody>
                  <a:tcPr marT="45710" marB="45710"/>
                </a:tc>
                <a:tc v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</a:tr>
              <a:tr h="457180"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Lämmönjohtavuus</a:t>
                      </a:r>
                    </a:p>
                    <a:p>
                      <a:r>
                        <a:rPr lang="fi-FI" sz="1200" dirty="0" smtClean="0"/>
                        <a:t>/Tiheys</a:t>
                      </a:r>
                      <a:endParaRPr lang="fi-FI" sz="12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λ</a:t>
                      </a:r>
                      <a:r>
                        <a:rPr lang="fi-FI" sz="1200" dirty="0" smtClean="0"/>
                        <a:t>10,dry</a:t>
                      </a:r>
                      <a:r>
                        <a:rPr lang="fi-FI" sz="1200" baseline="0" dirty="0" smtClean="0"/>
                        <a:t> = 0,83 W/mk </a:t>
                      </a:r>
                      <a:r>
                        <a:rPr lang="fi-FI" sz="1000" baseline="0" dirty="0" smtClean="0"/>
                        <a:t>(taulukkoarvo)</a:t>
                      </a:r>
                      <a:endParaRPr lang="fi-FI" sz="1000" dirty="0"/>
                    </a:p>
                  </a:txBody>
                  <a:tcPr marT="45710" marB="45710"/>
                </a:tc>
                <a:tc v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</a:tr>
              <a:tr h="470428"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Pitkäaikaiskestävyys</a:t>
                      </a:r>
                      <a:endParaRPr lang="fi-FI" sz="12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SFS 7001 Liite 4 </a:t>
                      </a:r>
                    </a:p>
                    <a:p>
                      <a:r>
                        <a:rPr lang="fi-FI" sz="1200" dirty="0" smtClean="0"/>
                        <a:t>testin läpäisy</a:t>
                      </a:r>
                      <a:endParaRPr lang="fi-FI" sz="1200" dirty="0"/>
                    </a:p>
                  </a:txBody>
                  <a:tcPr marT="45710" marB="45710"/>
                </a:tc>
                <a:tc v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</a:tr>
              <a:tr h="470428"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Vaarallisten aineiden päästöt</a:t>
                      </a:r>
                      <a:endParaRPr lang="fi-FI" sz="12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NPD</a:t>
                      </a:r>
                      <a:endParaRPr lang="fi-FI" sz="12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endParaRPr lang="fi-FI" sz="1200" dirty="0"/>
                    </a:p>
                  </a:txBody>
                  <a:tcPr marT="45710" marB="4571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15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Muurauslaastin CE-merkintä esimerkki</a:t>
            </a:r>
            <a:endParaRPr lang="fi-FI" dirty="0" smtClean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373479"/>
              </p:ext>
            </p:extLst>
          </p:nvPr>
        </p:nvGraphicFramePr>
        <p:xfrm>
          <a:off x="363538" y="1412632"/>
          <a:ext cx="7667625" cy="4830627"/>
        </p:xfrm>
        <a:graphic>
          <a:graphicData uri="http://schemas.openxmlformats.org/drawingml/2006/table">
            <a:tbl>
              <a:tblPr firstRow="1" firstCol="1" bandRow="1"/>
              <a:tblGrid>
                <a:gridCol w="3856676"/>
                <a:gridCol w="212108"/>
                <a:gridCol w="3598841"/>
              </a:tblGrid>
              <a:tr h="16515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/>
                      </a:r>
                      <a:br>
                        <a:rPr lang="en-GB" sz="11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fi-F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b="1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13</a:t>
                      </a:r>
                      <a:endParaRPr lang="fi-F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NB CPR/2345</a:t>
                      </a:r>
                      <a:endParaRPr lang="fi-F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214" marR="7521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fi-F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214" marR="7521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2400" b="1" i="1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fi-FI" sz="11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000" b="1" i="1" spc="-1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CE symboli</a:t>
                      </a:r>
                      <a:r>
                        <a:rPr lang="fi-FI" sz="1000" b="1" i="1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fi-FI" sz="11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000" b="1" i="1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Merkinnän kiinnittämisvuoden kaksi viimeistä numeroa</a:t>
                      </a:r>
                      <a:endParaRPr lang="fi-FI" sz="11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000" b="1" i="1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Ilmoitetun laitoksen tunnusnumero</a:t>
                      </a:r>
                      <a:r>
                        <a:rPr lang="fi-FI" sz="1100" b="1" i="1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endParaRPr lang="fi-FI" sz="1100" b="1" i="1" spc="-1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i-FI" sz="1100" b="1" i="1" spc="-1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5214" marR="752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751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fi-FI" sz="1000" b="1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i-FI" sz="10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Yritys </a:t>
                      </a:r>
                      <a:r>
                        <a:rPr lang="fi-FI" sz="10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ABC, Katu 1, FI-00110, Helsinki</a:t>
                      </a:r>
                      <a:endParaRPr lang="fi-F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fi-F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i-FI" sz="1000" b="1" dirty="0" err="1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DoP</a:t>
                      </a:r>
                      <a:r>
                        <a:rPr lang="fi-FI" sz="10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: 001CPR</a:t>
                      </a:r>
                      <a:endParaRPr lang="fi-F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214" marR="7521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fi-F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214" marR="7521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GB" sz="1000" b="1" i="1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b="1" i="1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Valmistajan</a:t>
                      </a:r>
                      <a:r>
                        <a:rPr lang="en-GB" sz="1000" b="1" i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yhteystiedot</a:t>
                      </a:r>
                      <a:endParaRPr lang="fi-FI" sz="11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b="1" baseline="30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fi-FI" sz="11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DoPin </a:t>
                      </a:r>
                      <a:r>
                        <a:rPr lang="en-GB" sz="1000" b="1" i="1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numero</a:t>
                      </a:r>
                      <a:r>
                        <a:rPr lang="en-GB" sz="1000" b="1" i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GB" sz="1000" b="1" i="1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voi</a:t>
                      </a:r>
                      <a:r>
                        <a:rPr lang="en-GB" sz="1000" b="1" i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olla </a:t>
                      </a:r>
                      <a:r>
                        <a:rPr lang="en-GB" sz="1000" b="1" i="1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ilman</a:t>
                      </a:r>
                      <a:r>
                        <a:rPr lang="en-GB" sz="1000" b="1" i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version</a:t>
                      </a:r>
                      <a:r>
                        <a:rPr lang="en-GB" sz="1000" b="1" i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numeroa)</a:t>
                      </a:r>
                      <a:endParaRPr lang="fi-FI" sz="11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214" marR="7521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41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fi-FI" sz="1000" b="1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i-FI" sz="10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EN </a:t>
                      </a:r>
                      <a:r>
                        <a:rPr lang="fi-FI" sz="10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998-2</a:t>
                      </a:r>
                      <a:endParaRPr lang="fi-F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fi-F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Muurauslaasti M100 ID XYZ</a:t>
                      </a:r>
                      <a:endParaRPr lang="fi-F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i-FI" sz="10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fi-F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Aiottu käyttötarkoitus: 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Muuratut kantavat rakenteet ulko- ja sisäkäyttöön</a:t>
                      </a:r>
                      <a:endParaRPr lang="fi-F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i-FI" sz="10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fi-F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Puristuslujuus                                                   M5</a:t>
                      </a:r>
                      <a:endParaRPr lang="fi-F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Pitkäaikaiskestävyys        SFS </a:t>
                      </a:r>
                      <a:r>
                        <a:rPr lang="fi-FI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7001 testin läpäisy</a:t>
                      </a:r>
                      <a:endParaRPr lang="fi-F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fi-F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Muut tiedot:</a:t>
                      </a:r>
                      <a:endParaRPr lang="fi-F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www.yritysabc.fi/DoP</a:t>
                      </a:r>
                      <a:endParaRPr lang="fi-F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214" marR="7521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fi-F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214" marR="7521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GB" sz="1000" b="1" i="1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b="1" i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Harmonisoidun tuotestandardin (hEN) </a:t>
                      </a:r>
                      <a:r>
                        <a:rPr lang="en-GB" sz="1000" b="1" i="1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tunnus</a:t>
                      </a:r>
                      <a:endParaRPr lang="en-GB" sz="1000" b="1" i="1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b="1" i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GB" sz="1000" b="1" i="1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voi</a:t>
                      </a:r>
                      <a:r>
                        <a:rPr lang="en-GB" sz="1000" b="1" i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olla </a:t>
                      </a:r>
                      <a:r>
                        <a:rPr lang="en-GB" sz="1000" b="1" i="1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ilman</a:t>
                      </a:r>
                      <a:r>
                        <a:rPr lang="en-GB" sz="1000" b="1" i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i="1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vuosilukua</a:t>
                      </a:r>
                      <a:r>
                        <a:rPr lang="en-GB" sz="1000" b="1" i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)</a:t>
                      </a:r>
                      <a:endParaRPr lang="fi-FI" sz="11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fi-FI" sz="11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Tuotteen yksilöinti</a:t>
                      </a:r>
                      <a:endParaRPr lang="fi-FI" sz="11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fi-FI" sz="11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i-FI" sz="1000" b="1" i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Aiottu käyttötarkoitus</a:t>
                      </a:r>
                      <a:endParaRPr lang="fi-FI" sz="11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i-FI" sz="10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fi-FI" sz="11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i-FI" sz="10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Osa tuotteen ilmoitetuista ominaisuuksista </a:t>
                      </a:r>
                      <a:endParaRPr lang="fi-FI" sz="11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i-FI" sz="10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(voidaan esittää </a:t>
                      </a:r>
                      <a:r>
                        <a:rPr lang="fi-FI" sz="1000" b="1" i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koodilla, jos sellainen on esitetty harmonisoidussa tuotestandardissa)</a:t>
                      </a:r>
                      <a:endParaRPr lang="fi-FI" sz="11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fi-FI" sz="11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i-FI" sz="10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Valmistajan kotisivun osoite, jossa DoP </a:t>
                      </a:r>
                      <a:r>
                        <a:rPr lang="fi-FI" sz="1000" b="1" i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esitetään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fi-FI" sz="1000" b="1" i="1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i-FI" sz="1000" b="1" i="1" dirty="0" smtClean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Huom: Säkistä löytyy erikseen valmistus pvm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fi-FI" sz="11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214" marR="7521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2552" name="Kuva 1" descr="ce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1726835"/>
            <a:ext cx="5429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23.10.2013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8506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23.10.2013</a:t>
            </a:r>
            <a:endParaRPr lang="fi-FI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Rakennusteollisuus RTT</a:t>
            </a:r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468313" y="1322388"/>
            <a:ext cx="2879725" cy="5270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i-FI" sz="1400" b="1" dirty="0">
                <a:solidFill>
                  <a:srgbClr val="023F7E"/>
                </a:solidFill>
                <a:latin typeface="+mn-lt"/>
              </a:rPr>
              <a:t>MAANKÄYTTÖ- JA RAKENNUSLAKI </a:t>
            </a:r>
            <a:r>
              <a:rPr lang="fi-FI" sz="1400" b="1" dirty="0">
                <a:solidFill>
                  <a:srgbClr val="FF0000"/>
                </a:solidFill>
                <a:latin typeface="+mn-lt"/>
              </a:rPr>
              <a:t>(</a:t>
            </a:r>
            <a:r>
              <a:rPr lang="fi-FI" sz="1400" b="1" dirty="0" smtClean="0">
                <a:solidFill>
                  <a:srgbClr val="FF0000"/>
                </a:solidFill>
                <a:latin typeface="+mn-lt"/>
              </a:rPr>
              <a:t>muutoksia)</a:t>
            </a:r>
            <a:endParaRPr lang="fi-FI" sz="1400" b="1" dirty="0">
              <a:solidFill>
                <a:srgbClr val="023F7E"/>
              </a:solidFill>
              <a:latin typeface="+mn-lt"/>
            </a:endParaRP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2122487" y="1855788"/>
            <a:ext cx="2511857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i-FI" sz="1400" b="1" dirty="0">
                <a:solidFill>
                  <a:srgbClr val="023F7E"/>
                </a:solidFill>
                <a:latin typeface="+mn-lt"/>
              </a:rPr>
              <a:t>TUOTEHYVÄKSYNTÄLAKI + </a:t>
            </a:r>
            <a:r>
              <a:rPr lang="fi-FI" sz="1400" b="1" dirty="0" smtClean="0">
                <a:solidFill>
                  <a:srgbClr val="023F7E"/>
                </a:solidFill>
                <a:latin typeface="+mn-lt"/>
              </a:rPr>
              <a:t>ASETUS (1.7.2013 alkaen)</a:t>
            </a:r>
            <a:endParaRPr lang="fi-FI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5651500" y="1423988"/>
            <a:ext cx="2952750" cy="314325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i-FI" sz="1400" b="1" dirty="0">
                <a:solidFill>
                  <a:srgbClr val="FF0000"/>
                </a:solidFill>
              </a:rPr>
              <a:t>RAKENNUSTUOTEASETUS</a:t>
            </a:r>
          </a:p>
        </p:txBody>
      </p:sp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4716463" y="530225"/>
            <a:ext cx="41052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i-FI" sz="1600" b="1" i="1" dirty="0">
                <a:solidFill>
                  <a:schemeClr val="accent4"/>
                </a:solidFill>
                <a:latin typeface="+mn-lt"/>
              </a:rPr>
              <a:t>Asetus on sellaisenaan jäsenvaltioiden kansallista lainsäädäntöä</a:t>
            </a:r>
          </a:p>
        </p:txBody>
      </p:sp>
      <p:cxnSp>
        <p:nvCxnSpPr>
          <p:cNvPr id="26631" name="AutoShape 6"/>
          <p:cNvCxnSpPr>
            <a:cxnSpLocks noChangeShapeType="1"/>
            <a:endCxn id="26628" idx="3"/>
          </p:cNvCxnSpPr>
          <p:nvPr/>
        </p:nvCxnSpPr>
        <p:spPr bwMode="auto">
          <a:xfrm flipH="1">
            <a:off x="4634344" y="1962150"/>
            <a:ext cx="945720" cy="155248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32" name="Text Box 7"/>
          <p:cNvSpPr txBox="1">
            <a:spLocks noChangeArrowheads="1"/>
          </p:cNvSpPr>
          <p:nvPr/>
        </p:nvSpPr>
        <p:spPr bwMode="auto">
          <a:xfrm>
            <a:off x="231775" y="2382838"/>
            <a:ext cx="1871663" cy="5270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i-FI" sz="1400" b="1" dirty="0">
                <a:solidFill>
                  <a:srgbClr val="023F7E"/>
                </a:solidFill>
                <a:latin typeface="+mn-lt"/>
              </a:rPr>
              <a:t>RakMK määräykset ja ohjeet </a:t>
            </a:r>
            <a:r>
              <a:rPr lang="fi-FI" sz="1400" b="1" dirty="0">
                <a:solidFill>
                  <a:srgbClr val="FF0000"/>
                </a:solidFill>
                <a:latin typeface="+mn-lt"/>
              </a:rPr>
              <a:t>(</a:t>
            </a:r>
            <a:r>
              <a:rPr lang="fi-FI" sz="1400" b="1" dirty="0" smtClean="0">
                <a:solidFill>
                  <a:srgbClr val="FF0000"/>
                </a:solidFill>
                <a:latin typeface="+mn-lt"/>
              </a:rPr>
              <a:t>uusittavana)</a:t>
            </a:r>
            <a:endParaRPr lang="fi-FI" sz="1400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6633" name="AutoShape 8"/>
          <p:cNvCxnSpPr>
            <a:cxnSpLocks noChangeShapeType="1"/>
            <a:stCxn id="26627" idx="2"/>
          </p:cNvCxnSpPr>
          <p:nvPr/>
        </p:nvCxnSpPr>
        <p:spPr bwMode="auto">
          <a:xfrm flipH="1">
            <a:off x="1168400" y="1849438"/>
            <a:ext cx="739775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34" name="Text Box 9"/>
          <p:cNvSpPr txBox="1">
            <a:spLocks noChangeArrowheads="1"/>
          </p:cNvSpPr>
          <p:nvPr/>
        </p:nvSpPr>
        <p:spPr bwMode="auto">
          <a:xfrm>
            <a:off x="5435600" y="3727450"/>
            <a:ext cx="1728788" cy="52705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i-FI" sz="1400" b="1" dirty="0">
                <a:solidFill>
                  <a:srgbClr val="023F7E"/>
                </a:solidFill>
              </a:rPr>
              <a:t>SFS-EN (hEN = harmonisoitu)</a:t>
            </a:r>
          </a:p>
        </p:txBody>
      </p:sp>
      <p:sp>
        <p:nvSpPr>
          <p:cNvPr id="26635" name="Text Box 10"/>
          <p:cNvSpPr txBox="1">
            <a:spLocks noChangeArrowheads="1"/>
          </p:cNvSpPr>
          <p:nvPr/>
        </p:nvSpPr>
        <p:spPr bwMode="auto">
          <a:xfrm>
            <a:off x="7451725" y="3727450"/>
            <a:ext cx="1368425" cy="52705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i-FI" sz="1400" b="1" dirty="0">
                <a:solidFill>
                  <a:srgbClr val="023F7E"/>
                </a:solidFill>
              </a:rPr>
              <a:t>ETA (Eur tekn </a:t>
            </a:r>
            <a:r>
              <a:rPr lang="fi-FI" sz="1400" b="1" dirty="0">
                <a:solidFill>
                  <a:srgbClr val="FF0000"/>
                </a:solidFill>
              </a:rPr>
              <a:t>arviointi</a:t>
            </a:r>
            <a:r>
              <a:rPr lang="fi-FI" sz="1400" b="1" dirty="0">
                <a:solidFill>
                  <a:srgbClr val="023F7E"/>
                </a:solidFill>
              </a:rPr>
              <a:t>)</a:t>
            </a:r>
          </a:p>
        </p:txBody>
      </p:sp>
      <p:cxnSp>
        <p:nvCxnSpPr>
          <p:cNvPr id="26636" name="AutoShape 11"/>
          <p:cNvCxnSpPr>
            <a:cxnSpLocks noChangeShapeType="1"/>
            <a:stCxn id="26638" idx="2"/>
            <a:endCxn id="26635" idx="0"/>
          </p:cNvCxnSpPr>
          <p:nvPr/>
        </p:nvCxnSpPr>
        <p:spPr bwMode="auto">
          <a:xfrm rot="16200000" flipH="1">
            <a:off x="7453313" y="3044825"/>
            <a:ext cx="493712" cy="871538"/>
          </a:xfrm>
          <a:prstGeom prst="bentConnector3">
            <a:avLst>
              <a:gd name="adj1" fmla="val 49838"/>
            </a:avLst>
          </a:prstGeom>
          <a:noFill/>
          <a:ln w="12700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37" name="AutoShape 12"/>
          <p:cNvCxnSpPr>
            <a:cxnSpLocks noChangeShapeType="1"/>
            <a:stCxn id="26638" idx="2"/>
            <a:endCxn id="26634" idx="0"/>
          </p:cNvCxnSpPr>
          <p:nvPr/>
        </p:nvCxnSpPr>
        <p:spPr bwMode="auto">
          <a:xfrm rot="5400000">
            <a:off x="6535738" y="2998788"/>
            <a:ext cx="493712" cy="963612"/>
          </a:xfrm>
          <a:prstGeom prst="bentConnector3">
            <a:avLst>
              <a:gd name="adj1" fmla="val 49838"/>
            </a:avLst>
          </a:prstGeom>
          <a:noFill/>
          <a:ln w="12700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38" name="AutoShape 13"/>
          <p:cNvSpPr>
            <a:spLocks noChangeArrowheads="1"/>
          </p:cNvSpPr>
          <p:nvPr/>
        </p:nvSpPr>
        <p:spPr bwMode="auto">
          <a:xfrm>
            <a:off x="6724650" y="2833688"/>
            <a:ext cx="1079500" cy="40005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fi-FI" sz="1400" b="1" dirty="0">
                <a:solidFill>
                  <a:srgbClr val="0000FF"/>
                </a:solidFill>
              </a:rPr>
              <a:t>CE-merkintä</a:t>
            </a:r>
            <a:endParaRPr lang="fi-FI" sz="1400" dirty="0">
              <a:solidFill>
                <a:srgbClr val="000000"/>
              </a:solidFill>
            </a:endParaRPr>
          </a:p>
        </p:txBody>
      </p:sp>
      <p:sp>
        <p:nvSpPr>
          <p:cNvPr id="26639" name="Text Box 14"/>
          <p:cNvSpPr txBox="1">
            <a:spLocks noChangeArrowheads="1"/>
          </p:cNvSpPr>
          <p:nvPr/>
        </p:nvSpPr>
        <p:spPr bwMode="auto">
          <a:xfrm>
            <a:off x="4498975" y="4491038"/>
            <a:ext cx="4392613" cy="149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fi-FI" sz="1400" i="1" dirty="0">
                <a:solidFill>
                  <a:srgbClr val="023F7E"/>
                </a:solidFill>
                <a:latin typeface="+mn-lt"/>
              </a:rPr>
              <a:t>Viittausmenettelyllä standardi voi saada määräyksen tai ohjeen statuksen. Muut standardit ja yhdistysten ohjeet ovat ”vapaaehtoisia asiantuntijaohjeita”.</a:t>
            </a:r>
          </a:p>
          <a:p>
            <a:pPr>
              <a:spcBef>
                <a:spcPct val="50000"/>
              </a:spcBef>
            </a:pPr>
            <a:r>
              <a:rPr lang="fi-FI" sz="1400" i="1" dirty="0">
                <a:solidFill>
                  <a:srgbClr val="023F7E"/>
                </a:solidFill>
                <a:latin typeface="+mn-lt"/>
              </a:rPr>
              <a:t>CE-merkinnällä valmistaja vakuuttaa, että tuotteen ominaisuudet ovat </a:t>
            </a:r>
            <a:r>
              <a:rPr lang="fi-FI" sz="1400" i="1" dirty="0" smtClean="0">
                <a:solidFill>
                  <a:srgbClr val="023F7E"/>
                </a:solidFill>
                <a:latin typeface="+mn-lt"/>
              </a:rPr>
              <a:t>harmonisoidun tuotestandardin </a:t>
            </a:r>
            <a:r>
              <a:rPr lang="fi-FI" sz="1400" i="1" dirty="0">
                <a:solidFill>
                  <a:srgbClr val="023F7E"/>
                </a:solidFill>
                <a:latin typeface="+mn-lt"/>
              </a:rPr>
              <a:t>tai ETA:n mukaiset. </a:t>
            </a:r>
          </a:p>
        </p:txBody>
      </p:sp>
      <p:sp>
        <p:nvSpPr>
          <p:cNvPr id="26640" name="Text Box 15"/>
          <p:cNvSpPr txBox="1">
            <a:spLocks noChangeArrowheads="1"/>
          </p:cNvSpPr>
          <p:nvPr/>
        </p:nvSpPr>
        <p:spPr bwMode="auto">
          <a:xfrm>
            <a:off x="755650" y="4922838"/>
            <a:ext cx="1511300" cy="52705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i-FI" sz="1400" b="1" dirty="0">
                <a:latin typeface="+mn-lt"/>
              </a:rPr>
              <a:t>YHDISTYSTEN OHJEET</a:t>
            </a:r>
          </a:p>
        </p:txBody>
      </p:sp>
      <p:sp>
        <p:nvSpPr>
          <p:cNvPr id="26641" name="Text Box 16"/>
          <p:cNvSpPr txBox="1">
            <a:spLocks noChangeArrowheads="1"/>
          </p:cNvSpPr>
          <p:nvPr/>
        </p:nvSpPr>
        <p:spPr bwMode="auto">
          <a:xfrm>
            <a:off x="2411413" y="4922838"/>
            <a:ext cx="1655762" cy="52705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i-FI" sz="1400" b="1" dirty="0">
                <a:latin typeface="+mn-lt"/>
              </a:rPr>
              <a:t>SFS-EN ”vapaaehtoinen”</a:t>
            </a:r>
          </a:p>
        </p:txBody>
      </p:sp>
      <p:sp>
        <p:nvSpPr>
          <p:cNvPr id="26642" name="Text Box 17"/>
          <p:cNvSpPr txBox="1">
            <a:spLocks noChangeArrowheads="1"/>
          </p:cNvSpPr>
          <p:nvPr/>
        </p:nvSpPr>
        <p:spPr bwMode="auto">
          <a:xfrm>
            <a:off x="231775" y="3074988"/>
            <a:ext cx="1611313" cy="5270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i-FI" sz="1400" b="1" dirty="0">
                <a:solidFill>
                  <a:srgbClr val="023F7E"/>
                </a:solidFill>
                <a:latin typeface="+mn-lt"/>
              </a:rPr>
              <a:t>SFS-EN tai SFS (viitattu)</a:t>
            </a:r>
          </a:p>
        </p:txBody>
      </p:sp>
      <p:cxnSp>
        <p:nvCxnSpPr>
          <p:cNvPr id="26643" name="AutoShape 18"/>
          <p:cNvCxnSpPr>
            <a:cxnSpLocks noChangeShapeType="1"/>
          </p:cNvCxnSpPr>
          <p:nvPr/>
        </p:nvCxnSpPr>
        <p:spPr bwMode="auto">
          <a:xfrm rot="16200000" flipH="1">
            <a:off x="1103313" y="2974975"/>
            <a:ext cx="144462" cy="14288"/>
          </a:xfrm>
          <a:prstGeom prst="bentConnector3">
            <a:avLst>
              <a:gd name="adj1" fmla="val 49449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44" name="AutoShape 19"/>
          <p:cNvCxnSpPr>
            <a:cxnSpLocks noChangeShapeType="1"/>
            <a:stCxn id="26629" idx="1"/>
            <a:endCxn id="26627" idx="3"/>
          </p:cNvCxnSpPr>
          <p:nvPr/>
        </p:nvCxnSpPr>
        <p:spPr bwMode="auto">
          <a:xfrm flipH="1">
            <a:off x="3348038" y="1581150"/>
            <a:ext cx="2303462" cy="476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45" name="AutoShape 20"/>
          <p:cNvCxnSpPr>
            <a:cxnSpLocks noChangeShapeType="1"/>
          </p:cNvCxnSpPr>
          <p:nvPr/>
        </p:nvCxnSpPr>
        <p:spPr bwMode="auto">
          <a:xfrm>
            <a:off x="6910388" y="1801813"/>
            <a:ext cx="0" cy="9985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46" name="Text Box 21"/>
          <p:cNvSpPr txBox="1">
            <a:spLocks noChangeArrowheads="1"/>
          </p:cNvSpPr>
          <p:nvPr/>
        </p:nvSpPr>
        <p:spPr bwMode="auto">
          <a:xfrm>
            <a:off x="4498975" y="2835275"/>
            <a:ext cx="1035050" cy="466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i-FI" sz="1200" b="1" dirty="0">
                <a:solidFill>
                  <a:srgbClr val="023F7E"/>
                </a:solidFill>
                <a:latin typeface="+mn-lt"/>
              </a:rPr>
              <a:t>varmennus-todistus</a:t>
            </a:r>
          </a:p>
        </p:txBody>
      </p:sp>
      <p:sp>
        <p:nvSpPr>
          <p:cNvPr id="26647" name="Text Box 22"/>
          <p:cNvSpPr txBox="1">
            <a:spLocks noChangeArrowheads="1"/>
          </p:cNvSpPr>
          <p:nvPr/>
        </p:nvSpPr>
        <p:spPr bwMode="auto">
          <a:xfrm>
            <a:off x="5580063" y="2835275"/>
            <a:ext cx="1022350" cy="466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i-FI" sz="1200" b="1" dirty="0">
                <a:solidFill>
                  <a:srgbClr val="023F7E"/>
                </a:solidFill>
                <a:latin typeface="+mn-lt"/>
              </a:rPr>
              <a:t>tyyppi-hyväksyntä</a:t>
            </a:r>
          </a:p>
        </p:txBody>
      </p:sp>
      <p:cxnSp>
        <p:nvCxnSpPr>
          <p:cNvPr id="26648" name="AutoShape 23"/>
          <p:cNvCxnSpPr>
            <a:cxnSpLocks noChangeShapeType="1"/>
          </p:cNvCxnSpPr>
          <p:nvPr/>
        </p:nvCxnSpPr>
        <p:spPr bwMode="auto">
          <a:xfrm rot="16200000" flipH="1">
            <a:off x="3747294" y="1802607"/>
            <a:ext cx="452437" cy="1612900"/>
          </a:xfrm>
          <a:prstGeom prst="bentConnector3">
            <a:avLst>
              <a:gd name="adj1" fmla="val 49824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49" name="AutoShape 24"/>
          <p:cNvCxnSpPr>
            <a:cxnSpLocks noChangeShapeType="1"/>
          </p:cNvCxnSpPr>
          <p:nvPr/>
        </p:nvCxnSpPr>
        <p:spPr bwMode="auto">
          <a:xfrm rot="16200000" flipH="1">
            <a:off x="4330700" y="1219201"/>
            <a:ext cx="452437" cy="2779712"/>
          </a:xfrm>
          <a:prstGeom prst="bentConnector3">
            <a:avLst>
              <a:gd name="adj1" fmla="val 49824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50" name="Text Box 25"/>
          <p:cNvSpPr txBox="1">
            <a:spLocks noChangeArrowheads="1"/>
          </p:cNvSpPr>
          <p:nvPr/>
        </p:nvSpPr>
        <p:spPr bwMode="auto">
          <a:xfrm>
            <a:off x="755650" y="530225"/>
            <a:ext cx="36004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i-FI" sz="1600" b="1" i="1" dirty="0">
                <a:solidFill>
                  <a:srgbClr val="023F7E"/>
                </a:solidFill>
                <a:latin typeface="+mn-lt"/>
              </a:rPr>
              <a:t>Suomessa noudatetaan Suomen lakia ja siihen perustuvia säädöksiä</a:t>
            </a:r>
          </a:p>
        </p:txBody>
      </p:sp>
      <p:sp>
        <p:nvSpPr>
          <p:cNvPr id="26651" name="Text Box 26"/>
          <p:cNvSpPr txBox="1">
            <a:spLocks noChangeArrowheads="1"/>
          </p:cNvSpPr>
          <p:nvPr/>
        </p:nvSpPr>
        <p:spPr bwMode="auto">
          <a:xfrm>
            <a:off x="755650" y="4419600"/>
            <a:ext cx="3311525" cy="314325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i-FI" sz="1400" b="1" dirty="0">
                <a:latin typeface="+mn-lt"/>
              </a:rPr>
              <a:t>Tilaajan vaatimukset</a:t>
            </a:r>
          </a:p>
        </p:txBody>
      </p:sp>
      <p:sp>
        <p:nvSpPr>
          <p:cNvPr id="26652" name="Text Box 27"/>
          <p:cNvSpPr txBox="1">
            <a:spLocks noChangeArrowheads="1"/>
          </p:cNvSpPr>
          <p:nvPr/>
        </p:nvSpPr>
        <p:spPr bwMode="auto">
          <a:xfrm>
            <a:off x="3239294" y="2835275"/>
            <a:ext cx="1116807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i-FI" sz="1200" b="1" dirty="0">
                <a:solidFill>
                  <a:srgbClr val="023F7E"/>
                </a:solidFill>
                <a:latin typeface="+mn-lt"/>
              </a:rPr>
              <a:t>valmistuksen laadun-valvonta</a:t>
            </a:r>
          </a:p>
        </p:txBody>
      </p:sp>
      <p:sp>
        <p:nvSpPr>
          <p:cNvPr id="26653" name="Text Box 28"/>
          <p:cNvSpPr txBox="1">
            <a:spLocks noChangeArrowheads="1"/>
          </p:cNvSpPr>
          <p:nvPr/>
        </p:nvSpPr>
        <p:spPr bwMode="auto">
          <a:xfrm>
            <a:off x="7288213" y="2463800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20000"/>
              </a:spcBef>
            </a:pPr>
            <a:endParaRPr lang="fi-FI" sz="1600" b="1" dirty="0">
              <a:solidFill>
                <a:srgbClr val="023F7E"/>
              </a:solidFill>
            </a:endParaRPr>
          </a:p>
        </p:txBody>
      </p:sp>
      <p:sp>
        <p:nvSpPr>
          <p:cNvPr id="26654" name="Text Box 29"/>
          <p:cNvSpPr txBox="1">
            <a:spLocks noChangeArrowheads="1"/>
          </p:cNvSpPr>
          <p:nvPr/>
        </p:nvSpPr>
        <p:spPr bwMode="auto">
          <a:xfrm>
            <a:off x="6993082" y="1897063"/>
            <a:ext cx="207646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fi-FI" sz="1400" i="1" dirty="0">
                <a:solidFill>
                  <a:srgbClr val="FF0000"/>
                </a:solidFill>
                <a:latin typeface="+mn-lt"/>
              </a:rPr>
              <a:t>CE-merkintä</a:t>
            </a:r>
          </a:p>
          <a:p>
            <a:pPr algn="ctr"/>
            <a:r>
              <a:rPr lang="fi-FI" sz="1400" i="1" dirty="0">
                <a:solidFill>
                  <a:srgbClr val="FF0000"/>
                </a:solidFill>
                <a:latin typeface="+mn-lt"/>
              </a:rPr>
              <a:t>pakollinen </a:t>
            </a:r>
            <a:r>
              <a:rPr lang="fi-FI" sz="1400" i="1" dirty="0" smtClean="0">
                <a:solidFill>
                  <a:srgbClr val="FF0000"/>
                </a:solidFill>
                <a:latin typeface="+mn-lt"/>
              </a:rPr>
              <a:t>noin 80 </a:t>
            </a:r>
            <a:r>
              <a:rPr lang="fi-FI" sz="1400" i="1" dirty="0">
                <a:solidFill>
                  <a:srgbClr val="FF0000"/>
                </a:solidFill>
                <a:latin typeface="+mn-lt"/>
              </a:rPr>
              <a:t>% </a:t>
            </a:r>
            <a:r>
              <a:rPr lang="fi-FI" sz="1400" i="1" dirty="0" smtClean="0">
                <a:solidFill>
                  <a:srgbClr val="FF0000"/>
                </a:solidFill>
                <a:latin typeface="+mn-lt"/>
              </a:rPr>
              <a:t>rakennustuotteista</a:t>
            </a:r>
            <a:endParaRPr lang="fi-FI" sz="14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6657" name="Line 32"/>
          <p:cNvSpPr>
            <a:spLocks noChangeShapeType="1"/>
          </p:cNvSpPr>
          <p:nvPr/>
        </p:nvSpPr>
        <p:spPr bwMode="auto">
          <a:xfrm flipH="1">
            <a:off x="2603500" y="2463800"/>
            <a:ext cx="563563" cy="22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dirty="0"/>
          </a:p>
        </p:txBody>
      </p:sp>
      <p:sp>
        <p:nvSpPr>
          <p:cNvPr id="26658" name="Line 33"/>
          <p:cNvSpPr>
            <a:spLocks noChangeShapeType="1"/>
          </p:cNvSpPr>
          <p:nvPr/>
        </p:nvSpPr>
        <p:spPr bwMode="auto">
          <a:xfrm>
            <a:off x="2603500" y="2709863"/>
            <a:ext cx="0" cy="147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dirty="0"/>
          </a:p>
        </p:txBody>
      </p:sp>
      <p:sp>
        <p:nvSpPr>
          <p:cNvPr id="26659" name="Line 34"/>
          <p:cNvSpPr>
            <a:spLocks noChangeShapeType="1"/>
          </p:cNvSpPr>
          <p:nvPr/>
        </p:nvSpPr>
        <p:spPr bwMode="auto">
          <a:xfrm>
            <a:off x="3771900" y="261778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dirty="0"/>
          </a:p>
        </p:txBody>
      </p:sp>
      <p:sp>
        <p:nvSpPr>
          <p:cNvPr id="26660" name="Text Box 35"/>
          <p:cNvSpPr txBox="1">
            <a:spLocks noChangeArrowheads="1"/>
          </p:cNvSpPr>
          <p:nvPr/>
        </p:nvSpPr>
        <p:spPr bwMode="auto">
          <a:xfrm>
            <a:off x="2103438" y="2870200"/>
            <a:ext cx="12446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i-FI" sz="1200" b="1" dirty="0">
                <a:latin typeface="+mn-lt"/>
              </a:rPr>
              <a:t>Rakennus-paikkakoh-tainen selvitys</a:t>
            </a:r>
          </a:p>
        </p:txBody>
      </p:sp>
    </p:spTree>
    <p:extLst>
      <p:ext uri="{BB962C8B-B14F-4D97-AF65-F5344CB8AC3E}">
        <p14:creationId xmlns:p14="http://schemas.microsoft.com/office/powerpoint/2010/main" val="43920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T_Esitysmalli_v0_47">
  <a:themeElements>
    <a:clrScheme name="RT_Excel_PP">
      <a:dk1>
        <a:srgbClr val="000000"/>
      </a:dk1>
      <a:lt1>
        <a:srgbClr val="FFFFFF"/>
      </a:lt1>
      <a:dk2>
        <a:srgbClr val="002565"/>
      </a:dk2>
      <a:lt2>
        <a:srgbClr val="68B5CA"/>
      </a:lt2>
      <a:accent1>
        <a:srgbClr val="68B5CA"/>
      </a:accent1>
      <a:accent2>
        <a:srgbClr val="002565"/>
      </a:accent2>
      <a:accent3>
        <a:srgbClr val="FFED00"/>
      </a:accent3>
      <a:accent4>
        <a:srgbClr val="EB690B"/>
      </a:accent4>
      <a:accent5>
        <a:srgbClr val="9FB400"/>
      </a:accent5>
      <a:accent6>
        <a:srgbClr val="5E8500"/>
      </a:accent6>
      <a:hlink>
        <a:srgbClr val="0F4BB4"/>
      </a:hlink>
      <a:folHlink>
        <a:srgbClr val="002565"/>
      </a:folHlink>
    </a:clrScheme>
    <a:fontScheme name="R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RT_Esitysmalli_v0_47.potx" id="{5DCF9DA1-7EE8-40DE-8936-58D6A0F38BA5}" vid="{2767495B-4603-40F6-AA54-31DA693B731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RT_Esitysmalli_v0_47</Template>
  <TotalTime>304</TotalTime>
  <Words>1152</Words>
  <Application>Microsoft Office PowerPoint</Application>
  <PresentationFormat>Näytössä katseltava diaesitys (4:3)</PresentationFormat>
  <Paragraphs>311</Paragraphs>
  <Slides>17</Slides>
  <Notes>2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18" baseType="lpstr">
      <vt:lpstr>RT_Esitysmalli_v0_47</vt:lpstr>
      <vt:lpstr>Rakennustuotteiden  kelpoisuuden varmistaminen 1.7.2013 lukien</vt:lpstr>
      <vt:lpstr>Rakennustuoteasetus</vt:lpstr>
      <vt:lpstr>Valmistautuminen kesken  </vt:lpstr>
      <vt:lpstr>Suoritustason pysyvyyden arviointi- ja varmennusjärjestelmä eli AVCP-menettely  </vt:lpstr>
      <vt:lpstr>PowerPoint-esitys</vt:lpstr>
      <vt:lpstr>Rakennustuoteasetuksen CE-asiakirjat</vt:lpstr>
      <vt:lpstr>Muurauslaastin suoritustasoilmoitus DoP esimerkki</vt:lpstr>
      <vt:lpstr>Muurauslaastin CE-merkintä esimerkki</vt:lpstr>
      <vt:lpstr>PowerPoint-esitys</vt:lpstr>
      <vt:lpstr>hEN Help Desk</vt:lpstr>
      <vt:lpstr>Lisätietoa hEN helpdeskin ohella</vt:lpstr>
      <vt:lpstr>Hankkeeseen ryhtyvän vastuut </vt:lpstr>
      <vt:lpstr>Pääsuunnittelijan vastuut</vt:lpstr>
      <vt:lpstr>Erityissuunnittelijoiden vastuut</vt:lpstr>
      <vt:lpstr>Työnjohtajan/urakoitsijan vastuut</vt:lpstr>
      <vt:lpstr>Tuotekelpoisuuden tarkastusasiakirjalomake</vt:lpstr>
      <vt:lpstr>Lisätietoja: </vt:lpstr>
    </vt:vector>
  </TitlesOfParts>
  <Company>EK liittoyhteiso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Rakennustuotteiden  CE-merkintä ja pakollisuus 1.7.2013 alkaen</dc:title>
  <dc:creator>Tuomola Jenni</dc:creator>
  <cp:lastModifiedBy>Koponen Antti</cp:lastModifiedBy>
  <cp:revision>29</cp:revision>
  <cp:lastPrinted>2013-10-23T13:19:31Z</cp:lastPrinted>
  <dcterms:created xsi:type="dcterms:W3CDTF">2013-05-28T04:57:10Z</dcterms:created>
  <dcterms:modified xsi:type="dcterms:W3CDTF">2013-10-24T11:53:35Z</dcterms:modified>
</cp:coreProperties>
</file>