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handoutMasterIdLst>
    <p:handoutMasterId r:id="rId22"/>
  </p:handoutMasterIdLst>
  <p:sldIdLst>
    <p:sldId id="256" r:id="rId5"/>
    <p:sldId id="276" r:id="rId6"/>
    <p:sldId id="257" r:id="rId7"/>
    <p:sldId id="261" r:id="rId8"/>
    <p:sldId id="278" r:id="rId9"/>
    <p:sldId id="277" r:id="rId10"/>
    <p:sldId id="262" r:id="rId11"/>
    <p:sldId id="268" r:id="rId12"/>
    <p:sldId id="267" r:id="rId13"/>
    <p:sldId id="269" r:id="rId14"/>
    <p:sldId id="270" r:id="rId15"/>
    <p:sldId id="271" r:id="rId16"/>
    <p:sldId id="273" r:id="rId17"/>
    <p:sldId id="272" r:id="rId18"/>
    <p:sldId id="274" r:id="rId19"/>
    <p:sldId id="279" r:id="rId20"/>
  </p:sldIdLst>
  <p:sldSz cx="12192000" cy="6858000"/>
  <p:notesSz cx="6858000" cy="9144000"/>
  <p:defaultTextStyle>
    <a:defPPr rtl="0">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uoripuro Merja" initials="VM" lastIdx="19" clrIdx="0">
    <p:extLst>
      <p:ext uri="{19B8F6BF-5375-455C-9EA6-DF929625EA0E}">
        <p15:presenceInfo xmlns:p15="http://schemas.microsoft.com/office/powerpoint/2012/main" userId="S::Merja.Vuoripuro@rakennusteollisuus.fi::45b49bf4-5155-4f8f-96c9-fb1c14c1b88d" providerId="AD"/>
      </p:ext>
    </p:extLst>
  </p:cmAuthor>
  <p:cmAuthor id="2" name="Soimakallio Helena" initials="SH" lastIdx="12" clrIdx="1">
    <p:extLst>
      <p:ext uri="{19B8F6BF-5375-455C-9EA6-DF929625EA0E}">
        <p15:presenceInfo xmlns:p15="http://schemas.microsoft.com/office/powerpoint/2012/main" userId="S-1-5-21-1871869801-2214748161-1963216912-2267" providerId="AD"/>
      </p:ext>
    </p:extLst>
  </p:cmAuthor>
  <p:cmAuthor id="3" name="Helena Soimakallio" initials="HS" lastIdx="3" clrIdx="2">
    <p:extLst>
      <p:ext uri="{19B8F6BF-5375-455C-9EA6-DF929625EA0E}">
        <p15:presenceInfo xmlns:p15="http://schemas.microsoft.com/office/powerpoint/2012/main" userId="7fe89a76dc0221f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75DC08-F51D-47E6-9C26-3E980A484F32}" v="1" dt="2019-02-25T09:49:52.360"/>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8" autoAdjust="0"/>
    <p:restoredTop sz="94706" autoAdjust="0"/>
  </p:normalViewPr>
  <p:slideViewPr>
    <p:cSldViewPr>
      <p:cViewPr varScale="1">
        <p:scale>
          <a:sx n="80" d="100"/>
          <a:sy n="80" d="100"/>
        </p:scale>
        <p:origin x="136" y="44"/>
      </p:cViewPr>
      <p:guideLst/>
    </p:cSldViewPr>
  </p:slideViewPr>
  <p:notesTextViewPr>
    <p:cViewPr>
      <p:scale>
        <a:sx n="1" d="1"/>
        <a:sy n="1" d="1"/>
      </p:scale>
      <p:origin x="0" y="0"/>
    </p:cViewPr>
  </p:notesTextViewPr>
  <p:notesViewPr>
    <p:cSldViewPr showGuides="1">
      <p:cViewPr varScale="1">
        <p:scale>
          <a:sx n="100" d="100"/>
          <a:sy n="100" d="100"/>
        </p:scale>
        <p:origin x="355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i-FI" dirty="0"/>
          </a:p>
        </p:txBody>
      </p:sp>
      <p:sp>
        <p:nvSpPr>
          <p:cNvPr id="3" name="Päivämäärän paikkamerkki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8296807E-5DDC-4B84-BEEF-86D7CED279D3}" type="datetime1">
              <a:rPr lang="fi-FI" smtClean="0"/>
              <a:t>27.2.2019</a:t>
            </a:fld>
            <a:endParaRPr lang="fi-FI" dirty="0"/>
          </a:p>
        </p:txBody>
      </p:sp>
      <p:sp>
        <p:nvSpPr>
          <p:cNvPr id="4" name="Alatunnisteen paikkamerkki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i-FI" dirty="0"/>
          </a:p>
        </p:txBody>
      </p:sp>
      <p:sp>
        <p:nvSpPr>
          <p:cNvPr id="5" name="Dian numeron paikkamerkki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B3C20D7-F8F1-4196-9585-26F31AFC85C9}" type="slidenum">
              <a:rPr lang="fi-FI" smtClean="0"/>
              <a:t>‹#›</a:t>
            </a:fld>
            <a:endParaRPr lang="fi-FI" dirty="0"/>
          </a:p>
        </p:txBody>
      </p:sp>
    </p:spTree>
    <p:extLst>
      <p:ext uri="{BB962C8B-B14F-4D97-AF65-F5344CB8AC3E}">
        <p14:creationId xmlns:p14="http://schemas.microsoft.com/office/powerpoint/2010/main" val="41681621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i-FI" dirty="0"/>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6A07963C-AC7F-468F-AA45-19A388D39B33}" type="datetime1">
              <a:rPr lang="fi-FI" smtClean="0"/>
              <a:t>27.2.2019</a:t>
            </a:fld>
            <a:endParaRPr lang="fi-FI" dirty="0"/>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i-FI" dirty="0"/>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i-FI" dirty="0"/>
              <a:t>Muokkaa tekstin perustyylejä napsauttamalla</a:t>
            </a:r>
          </a:p>
          <a:p>
            <a:pPr lvl="1" rtl="0"/>
            <a:r>
              <a:rPr lang="fi-FI" dirty="0"/>
              <a:t>Toinen taso</a:t>
            </a:r>
          </a:p>
          <a:p>
            <a:pPr lvl="2" rtl="0"/>
            <a:r>
              <a:rPr lang="fi-FI" dirty="0"/>
              <a:t>Kolmas taso</a:t>
            </a:r>
          </a:p>
          <a:p>
            <a:pPr lvl="3" rtl="0"/>
            <a:r>
              <a:rPr lang="fi-FI" dirty="0"/>
              <a:t>Neljäs taso</a:t>
            </a:r>
          </a:p>
          <a:p>
            <a:pPr lvl="4" rtl="0"/>
            <a:r>
              <a:rPr lang="fi-FI" dirty="0"/>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i-FI" dirty="0"/>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DAEC444-603B-4F09-9A06-5917518DD901}" type="slidenum">
              <a:rPr lang="fi-FI" smtClean="0"/>
              <a:t>‹#›</a:t>
            </a:fld>
            <a:endParaRPr lang="fi-FI" dirty="0"/>
          </a:p>
        </p:txBody>
      </p:sp>
    </p:spTree>
    <p:extLst>
      <p:ext uri="{BB962C8B-B14F-4D97-AF65-F5344CB8AC3E}">
        <p14:creationId xmlns:p14="http://schemas.microsoft.com/office/powerpoint/2010/main" val="87425511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p>
            <a:pPr rtl="0"/>
            <a:endParaRPr lang="fi-FI" noProof="0" dirty="0"/>
          </a:p>
        </p:txBody>
      </p:sp>
      <p:sp>
        <p:nvSpPr>
          <p:cNvPr id="4" name="Dian numeron paikkamerkki 3"/>
          <p:cNvSpPr>
            <a:spLocks noGrp="1"/>
          </p:cNvSpPr>
          <p:nvPr>
            <p:ph type="sldNum" sz="quarter" idx="10"/>
          </p:nvPr>
        </p:nvSpPr>
        <p:spPr/>
        <p:txBody>
          <a:bodyPr rtlCol="0"/>
          <a:lstStyle/>
          <a:p>
            <a:pPr rtl="0"/>
            <a:fld id="{8DAEC444-603B-4F09-9A06-5917518DD901}" type="slidenum">
              <a:rPr lang="fi-FI" smtClean="0"/>
              <a:t>1</a:t>
            </a:fld>
            <a:endParaRPr lang="fi-FI" dirty="0"/>
          </a:p>
        </p:txBody>
      </p:sp>
    </p:spTree>
    <p:extLst>
      <p:ext uri="{BB962C8B-B14F-4D97-AF65-F5344CB8AC3E}">
        <p14:creationId xmlns:p14="http://schemas.microsoft.com/office/powerpoint/2010/main" val="4039154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pPr rtl="0"/>
            <a:fld id="{8DAEC444-603B-4F09-9A06-5917518DD901}" type="slidenum">
              <a:rPr lang="fi-FI" smtClean="0"/>
              <a:t>3</a:t>
            </a:fld>
            <a:endParaRPr lang="fi-FI" dirty="0"/>
          </a:p>
        </p:txBody>
      </p:sp>
    </p:spTree>
    <p:extLst>
      <p:ext uri="{BB962C8B-B14F-4D97-AF65-F5344CB8AC3E}">
        <p14:creationId xmlns:p14="http://schemas.microsoft.com/office/powerpoint/2010/main" val="2469172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rtl="0"/>
            <a:fld id="{8DAEC444-603B-4F09-9A06-5917518DD901}" type="slidenum">
              <a:rPr lang="fi-FI" smtClean="0"/>
              <a:t>4</a:t>
            </a:fld>
            <a:endParaRPr lang="fi-FI" dirty="0"/>
          </a:p>
        </p:txBody>
      </p:sp>
    </p:spTree>
    <p:extLst>
      <p:ext uri="{BB962C8B-B14F-4D97-AF65-F5344CB8AC3E}">
        <p14:creationId xmlns:p14="http://schemas.microsoft.com/office/powerpoint/2010/main" val="2664753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rtl="0"/>
            <a:fld id="{8DAEC444-603B-4F09-9A06-5917518DD901}" type="slidenum">
              <a:rPr lang="fi-FI" smtClean="0"/>
              <a:t>6</a:t>
            </a:fld>
            <a:endParaRPr lang="fi-FI" dirty="0"/>
          </a:p>
        </p:txBody>
      </p:sp>
    </p:spTree>
    <p:extLst>
      <p:ext uri="{BB962C8B-B14F-4D97-AF65-F5344CB8AC3E}">
        <p14:creationId xmlns:p14="http://schemas.microsoft.com/office/powerpoint/2010/main" val="2337442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rtl="0"/>
            <a:fld id="{8DAEC444-603B-4F09-9A06-5917518DD901}" type="slidenum">
              <a:rPr lang="fi-FI" smtClean="0"/>
              <a:t>8</a:t>
            </a:fld>
            <a:endParaRPr lang="fi-FI" dirty="0"/>
          </a:p>
        </p:txBody>
      </p:sp>
    </p:spTree>
    <p:extLst>
      <p:ext uri="{BB962C8B-B14F-4D97-AF65-F5344CB8AC3E}">
        <p14:creationId xmlns:p14="http://schemas.microsoft.com/office/powerpoint/2010/main" val="3802278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rtl="0"/>
            <a:fld id="{8DAEC444-603B-4F09-9A06-5917518DD901}" type="slidenum">
              <a:rPr lang="fi-FI" smtClean="0"/>
              <a:t>10</a:t>
            </a:fld>
            <a:endParaRPr lang="fi-FI" dirty="0"/>
          </a:p>
        </p:txBody>
      </p:sp>
    </p:spTree>
    <p:extLst>
      <p:ext uri="{BB962C8B-B14F-4D97-AF65-F5344CB8AC3E}">
        <p14:creationId xmlns:p14="http://schemas.microsoft.com/office/powerpoint/2010/main" val="4176040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rtl="0"/>
            <a:fld id="{8DAEC444-603B-4F09-9A06-5917518DD901}" type="slidenum">
              <a:rPr lang="fi-FI" smtClean="0"/>
              <a:t>12</a:t>
            </a:fld>
            <a:endParaRPr lang="fi-FI" dirty="0"/>
          </a:p>
        </p:txBody>
      </p:sp>
    </p:spTree>
    <p:extLst>
      <p:ext uri="{BB962C8B-B14F-4D97-AF65-F5344CB8AC3E}">
        <p14:creationId xmlns:p14="http://schemas.microsoft.com/office/powerpoint/2010/main" val="3225600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rtl="0"/>
            <a:fld id="{8DAEC444-603B-4F09-9A06-5917518DD901}" type="slidenum">
              <a:rPr lang="fi-FI" smtClean="0"/>
              <a:t>14</a:t>
            </a:fld>
            <a:endParaRPr lang="fi-FI" dirty="0"/>
          </a:p>
        </p:txBody>
      </p:sp>
    </p:spTree>
    <p:extLst>
      <p:ext uri="{BB962C8B-B14F-4D97-AF65-F5344CB8AC3E}">
        <p14:creationId xmlns:p14="http://schemas.microsoft.com/office/powerpoint/2010/main" val="12181879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uorakulmio"/>
          <p:cNvSpPr/>
          <p:nvPr/>
        </p:nvSpPr>
        <p:spPr bwMode="invGray">
          <a:xfrm>
            <a:off x="0" y="3936697"/>
            <a:ext cx="12192000" cy="2103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dirty="0"/>
          </a:p>
        </p:txBody>
      </p:sp>
      <p:sp>
        <p:nvSpPr>
          <p:cNvPr id="2" name="Otsikko 1"/>
          <p:cNvSpPr>
            <a:spLocks noGrp="1"/>
          </p:cNvSpPr>
          <p:nvPr>
            <p:ph type="ctrTitle"/>
          </p:nvPr>
        </p:nvSpPr>
        <p:spPr>
          <a:xfrm>
            <a:off x="838201" y="3936697"/>
            <a:ext cx="10515598" cy="1336549"/>
          </a:xfrm>
        </p:spPr>
        <p:txBody>
          <a:bodyPr rtlCol="0" anchor="b">
            <a:noAutofit/>
          </a:bodyPr>
          <a:lstStyle>
            <a:lvl1pPr algn="l">
              <a:defRPr sz="4800">
                <a:solidFill>
                  <a:schemeClr val="tx1"/>
                </a:solidFill>
              </a:defRPr>
            </a:lvl1pPr>
          </a:lstStyle>
          <a:p>
            <a:pPr rtl="0"/>
            <a:r>
              <a:rPr lang="fi-FI"/>
              <a:t>Muokkaa ots. perustyyl. napsautt.</a:t>
            </a:r>
            <a:endParaRPr lang="fi-FI" dirty="0"/>
          </a:p>
        </p:txBody>
      </p:sp>
      <p:sp>
        <p:nvSpPr>
          <p:cNvPr id="3" name="Alaotsikko 2"/>
          <p:cNvSpPr>
            <a:spLocks noGrp="1"/>
          </p:cNvSpPr>
          <p:nvPr>
            <p:ph type="subTitle" idx="1"/>
          </p:nvPr>
        </p:nvSpPr>
        <p:spPr>
          <a:xfrm>
            <a:off x="838201" y="5338170"/>
            <a:ext cx="10515598" cy="474836"/>
          </a:xfrm>
        </p:spPr>
        <p:txBody>
          <a:bodyPr rtlCol="0"/>
          <a:lstStyle>
            <a:lvl1pPr marL="0" indent="0" algn="l">
              <a:spcBef>
                <a:spcPts val="0"/>
              </a:spcBef>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i-FI"/>
              <a:t>Muokkaa alaotsikon perustyyliä napsautt.</a:t>
            </a:r>
            <a:endParaRPr lang="fi-FI" dirty="0"/>
          </a:p>
        </p:txBody>
      </p:sp>
    </p:spTree>
    <p:extLst>
      <p:ext uri="{BB962C8B-B14F-4D97-AF65-F5344CB8AC3E}">
        <p14:creationId xmlns:p14="http://schemas.microsoft.com/office/powerpoint/2010/main" val="63072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untainen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p>
            <a:pPr rtl="0"/>
            <a:r>
              <a:rPr lang="fi-FI"/>
              <a:t>Muokkaa ots. perustyyl. napsautt.</a:t>
            </a:r>
            <a:endParaRPr lang="fi-FI" dirty="0"/>
          </a:p>
        </p:txBody>
      </p:sp>
      <p:sp>
        <p:nvSpPr>
          <p:cNvPr id="3" name="Pystysuuntaisen tekstin paikkamerkki 2"/>
          <p:cNvSpPr>
            <a:spLocks noGrp="1"/>
          </p:cNvSpPr>
          <p:nvPr>
            <p:ph type="body" orient="vert" idx="1"/>
          </p:nvPr>
        </p:nvSpPr>
        <p:spPr/>
        <p:txBody>
          <a:bodyPr vert="eaVert" rtlCol="0"/>
          <a:lstStyle/>
          <a:p>
            <a:pPr lvl="0" rtl="0"/>
            <a:r>
              <a:rPr lang="fi-FI"/>
              <a:t>Muokkaa tekstin perustyylejä</a:t>
            </a:r>
          </a:p>
          <a:p>
            <a:pPr lvl="1" rtl="0"/>
            <a:r>
              <a:rPr lang="fi-FI"/>
              <a:t>toinen taso</a:t>
            </a:r>
          </a:p>
          <a:p>
            <a:pPr lvl="2" rtl="0"/>
            <a:r>
              <a:rPr lang="fi-FI"/>
              <a:t>kolmas taso</a:t>
            </a:r>
          </a:p>
          <a:p>
            <a:pPr lvl="3" rtl="0"/>
            <a:r>
              <a:rPr lang="fi-FI"/>
              <a:t>neljäs taso</a:t>
            </a:r>
          </a:p>
          <a:p>
            <a:pPr lvl="4" rtl="0"/>
            <a:r>
              <a:rPr lang="fi-FI"/>
              <a:t>viides taso</a:t>
            </a:r>
            <a:endParaRPr lang="fi-FI" dirty="0"/>
          </a:p>
        </p:txBody>
      </p:sp>
      <p:sp>
        <p:nvSpPr>
          <p:cNvPr id="5" name="Alatunnisteen paikkamerkki 3"/>
          <p:cNvSpPr>
            <a:spLocks noGrp="1"/>
          </p:cNvSpPr>
          <p:nvPr>
            <p:ph type="ftr" sz="quarter" idx="11"/>
          </p:nvPr>
        </p:nvSpPr>
        <p:spPr/>
        <p:txBody>
          <a:bodyPr rtlCol="0"/>
          <a:lstStyle/>
          <a:p>
            <a:pPr rtl="0"/>
            <a:endParaRPr lang="fi-FI" dirty="0"/>
          </a:p>
        </p:txBody>
      </p:sp>
      <p:sp>
        <p:nvSpPr>
          <p:cNvPr id="4" name="Päivämäärän paikkamerkki 4"/>
          <p:cNvSpPr>
            <a:spLocks noGrp="1"/>
          </p:cNvSpPr>
          <p:nvPr>
            <p:ph type="dt" sz="half" idx="10"/>
          </p:nvPr>
        </p:nvSpPr>
        <p:spPr/>
        <p:txBody>
          <a:bodyPr rtlCol="0"/>
          <a:lstStyle/>
          <a:p>
            <a:pPr rtl="0"/>
            <a:fld id="{0E88EC80-E6FB-49C5-9B42-FF675E6E9CAE}" type="datetime1">
              <a:rPr lang="fi-FI" smtClean="0"/>
              <a:t>27.2.2019</a:t>
            </a:fld>
            <a:endParaRPr lang="fi-FI" dirty="0"/>
          </a:p>
        </p:txBody>
      </p:sp>
      <p:sp>
        <p:nvSpPr>
          <p:cNvPr id="6" name="Dian numeron paikkamerkki 5"/>
          <p:cNvSpPr>
            <a:spLocks noGrp="1"/>
          </p:cNvSpPr>
          <p:nvPr>
            <p:ph type="sldNum" sz="quarter" idx="12"/>
          </p:nvPr>
        </p:nvSpPr>
        <p:spPr/>
        <p:txBody>
          <a:bodyPr rtlCol="0"/>
          <a:lstStyle/>
          <a:p>
            <a:pPr rtl="0"/>
            <a:fld id="{B13333A4-2EF1-4B79-B68C-AB20E66B4822}" type="slidenum">
              <a:rPr lang="fi-FI" smtClean="0"/>
              <a:t>‹#›</a:t>
            </a:fld>
            <a:endParaRPr lang="fi-FI" dirty="0"/>
          </a:p>
        </p:txBody>
      </p:sp>
    </p:spTree>
    <p:extLst>
      <p:ext uri="{BB962C8B-B14F-4D97-AF65-F5344CB8AC3E}">
        <p14:creationId xmlns:p14="http://schemas.microsoft.com/office/powerpoint/2010/main" val="378755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untainen otsikko ja teksti">
    <p:spTree>
      <p:nvGrpSpPr>
        <p:cNvPr id="1" name=""/>
        <p:cNvGrpSpPr/>
        <p:nvPr/>
      </p:nvGrpSpPr>
      <p:grpSpPr>
        <a:xfrm>
          <a:off x="0" y="0"/>
          <a:ext cx="0" cy="0"/>
          <a:chOff x="0" y="0"/>
          <a:chExt cx="0" cy="0"/>
        </a:xfrm>
      </p:grpSpPr>
      <p:sp>
        <p:nvSpPr>
          <p:cNvPr id="2" name="Pystysuuntainen otsikko 1"/>
          <p:cNvSpPr>
            <a:spLocks noGrp="1"/>
          </p:cNvSpPr>
          <p:nvPr>
            <p:ph type="title" orient="vert"/>
          </p:nvPr>
        </p:nvSpPr>
        <p:spPr>
          <a:xfrm>
            <a:off x="9741693" y="365125"/>
            <a:ext cx="1600200" cy="5811838"/>
          </a:xfrm>
        </p:spPr>
        <p:txBody>
          <a:bodyPr vert="eaVert" rtlCol="0"/>
          <a:lstStyle>
            <a:lvl1pPr>
              <a:defRPr/>
            </a:lvl1pPr>
          </a:lstStyle>
          <a:p>
            <a:pPr rtl="0"/>
            <a:r>
              <a:rPr lang="fi-FI"/>
              <a:t>Muokkaa ots. perustyyl. napsautt.</a:t>
            </a:r>
            <a:endParaRPr lang="fi-FI" dirty="0"/>
          </a:p>
        </p:txBody>
      </p:sp>
      <p:sp>
        <p:nvSpPr>
          <p:cNvPr id="3" name="Pystysuuntaisen tekstin paikkamerkki 2"/>
          <p:cNvSpPr>
            <a:spLocks noGrp="1"/>
          </p:cNvSpPr>
          <p:nvPr>
            <p:ph type="body" orient="vert" idx="1"/>
          </p:nvPr>
        </p:nvSpPr>
        <p:spPr>
          <a:xfrm>
            <a:off x="838200" y="365125"/>
            <a:ext cx="8534400" cy="5811838"/>
          </a:xfrm>
        </p:spPr>
        <p:txBody>
          <a:bodyPr vert="eaVert" rtlCol="0"/>
          <a:lstStyle/>
          <a:p>
            <a:pPr lvl="0" rtl="0"/>
            <a:r>
              <a:rPr lang="fi-FI"/>
              <a:t>Muokkaa tekstin perustyylejä</a:t>
            </a:r>
          </a:p>
          <a:p>
            <a:pPr lvl="1" rtl="0"/>
            <a:r>
              <a:rPr lang="fi-FI"/>
              <a:t>toinen taso</a:t>
            </a:r>
          </a:p>
          <a:p>
            <a:pPr lvl="2" rtl="0"/>
            <a:r>
              <a:rPr lang="fi-FI"/>
              <a:t>kolmas taso</a:t>
            </a:r>
          </a:p>
          <a:p>
            <a:pPr lvl="3" rtl="0"/>
            <a:r>
              <a:rPr lang="fi-FI"/>
              <a:t>neljäs taso</a:t>
            </a:r>
          </a:p>
          <a:p>
            <a:pPr lvl="4" rtl="0"/>
            <a:r>
              <a:rPr lang="fi-FI"/>
              <a:t>viides taso</a:t>
            </a:r>
            <a:endParaRPr lang="fi-FI" dirty="0"/>
          </a:p>
        </p:txBody>
      </p:sp>
      <p:sp>
        <p:nvSpPr>
          <p:cNvPr id="5" name="Alatunnisteen paikkamerkki 3"/>
          <p:cNvSpPr>
            <a:spLocks noGrp="1"/>
          </p:cNvSpPr>
          <p:nvPr>
            <p:ph type="ftr" sz="quarter" idx="11"/>
          </p:nvPr>
        </p:nvSpPr>
        <p:spPr/>
        <p:txBody>
          <a:bodyPr rtlCol="0"/>
          <a:lstStyle/>
          <a:p>
            <a:pPr rtl="0"/>
            <a:endParaRPr lang="fi-FI" dirty="0"/>
          </a:p>
        </p:txBody>
      </p:sp>
      <p:sp>
        <p:nvSpPr>
          <p:cNvPr id="4" name="Päivämäärän paikkamerkki 4"/>
          <p:cNvSpPr>
            <a:spLocks noGrp="1"/>
          </p:cNvSpPr>
          <p:nvPr>
            <p:ph type="dt" sz="half" idx="10"/>
          </p:nvPr>
        </p:nvSpPr>
        <p:spPr/>
        <p:txBody>
          <a:bodyPr rtlCol="0"/>
          <a:lstStyle/>
          <a:p>
            <a:pPr rtl="0"/>
            <a:fld id="{6472D6B4-D58D-4C4D-9890-C1D182D820EA}" type="datetime1">
              <a:rPr lang="fi-FI" smtClean="0"/>
              <a:t>27.2.2019</a:t>
            </a:fld>
            <a:endParaRPr lang="fi-FI" dirty="0"/>
          </a:p>
        </p:txBody>
      </p:sp>
      <p:sp>
        <p:nvSpPr>
          <p:cNvPr id="6" name="Dian numeron paikkamerkki 5"/>
          <p:cNvSpPr>
            <a:spLocks noGrp="1"/>
          </p:cNvSpPr>
          <p:nvPr>
            <p:ph type="sldNum" sz="quarter" idx="12"/>
          </p:nvPr>
        </p:nvSpPr>
        <p:spPr/>
        <p:txBody>
          <a:bodyPr rtlCol="0"/>
          <a:lstStyle/>
          <a:p>
            <a:pPr rtl="0"/>
            <a:fld id="{B13333A4-2EF1-4B79-B68C-AB20E66B4822}" type="slidenum">
              <a:rPr lang="fi-FI" smtClean="0"/>
              <a:t>‹#›</a:t>
            </a:fld>
            <a:endParaRPr lang="fi-FI" dirty="0"/>
          </a:p>
        </p:txBody>
      </p:sp>
    </p:spTree>
    <p:extLst>
      <p:ext uri="{BB962C8B-B14F-4D97-AF65-F5344CB8AC3E}">
        <p14:creationId xmlns:p14="http://schemas.microsoft.com/office/powerpoint/2010/main" val="77025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p>
            <a:pPr rtl="0"/>
            <a:r>
              <a:rPr lang="fi-FI"/>
              <a:t>Muokkaa ots. perustyyl. napsautt.</a:t>
            </a:r>
            <a:endParaRPr lang="fi-FI" dirty="0"/>
          </a:p>
        </p:txBody>
      </p:sp>
      <p:sp>
        <p:nvSpPr>
          <p:cNvPr id="3" name="Sisällön paikkamerkki 2"/>
          <p:cNvSpPr>
            <a:spLocks noGrp="1"/>
          </p:cNvSpPr>
          <p:nvPr>
            <p:ph idx="1"/>
          </p:nvPr>
        </p:nvSpPr>
        <p:spPr/>
        <p:txBody>
          <a:bodyPr rtlCol="0"/>
          <a:lstStyle/>
          <a:p>
            <a:pPr lvl="0" rtl="0"/>
            <a:r>
              <a:rPr lang="fi-FI"/>
              <a:t>Muokkaa tekstin perustyylejä</a:t>
            </a:r>
          </a:p>
          <a:p>
            <a:pPr lvl="1" rtl="0"/>
            <a:r>
              <a:rPr lang="fi-FI"/>
              <a:t>toinen taso</a:t>
            </a:r>
          </a:p>
          <a:p>
            <a:pPr lvl="2" rtl="0"/>
            <a:r>
              <a:rPr lang="fi-FI"/>
              <a:t>kolmas taso</a:t>
            </a:r>
          </a:p>
          <a:p>
            <a:pPr lvl="3" rtl="0"/>
            <a:r>
              <a:rPr lang="fi-FI"/>
              <a:t>neljäs taso</a:t>
            </a:r>
          </a:p>
          <a:p>
            <a:pPr lvl="4" rtl="0"/>
            <a:r>
              <a:rPr lang="fi-FI"/>
              <a:t>viides taso</a:t>
            </a:r>
            <a:endParaRPr lang="fi-FI" dirty="0"/>
          </a:p>
        </p:txBody>
      </p:sp>
      <p:sp>
        <p:nvSpPr>
          <p:cNvPr id="5" name="Alatunnisteen paikkamerkki 3"/>
          <p:cNvSpPr>
            <a:spLocks noGrp="1"/>
          </p:cNvSpPr>
          <p:nvPr>
            <p:ph type="ftr" sz="quarter" idx="11"/>
          </p:nvPr>
        </p:nvSpPr>
        <p:spPr/>
        <p:txBody>
          <a:bodyPr rtlCol="0"/>
          <a:lstStyle/>
          <a:p>
            <a:pPr rtl="0"/>
            <a:endParaRPr lang="fi-FI" dirty="0"/>
          </a:p>
        </p:txBody>
      </p:sp>
      <p:sp>
        <p:nvSpPr>
          <p:cNvPr id="4" name="Päivämäärän paikkamerkki 4"/>
          <p:cNvSpPr>
            <a:spLocks noGrp="1"/>
          </p:cNvSpPr>
          <p:nvPr>
            <p:ph type="dt" sz="half" idx="10"/>
          </p:nvPr>
        </p:nvSpPr>
        <p:spPr/>
        <p:txBody>
          <a:bodyPr rtlCol="0"/>
          <a:lstStyle/>
          <a:p>
            <a:pPr rtl="0"/>
            <a:fld id="{F9C27B64-1728-47C5-AE75-05B24D1A696A}" type="datetime1">
              <a:rPr lang="fi-FI" smtClean="0"/>
              <a:t>27.2.2019</a:t>
            </a:fld>
            <a:endParaRPr lang="fi-FI" dirty="0"/>
          </a:p>
        </p:txBody>
      </p:sp>
      <p:sp>
        <p:nvSpPr>
          <p:cNvPr id="6" name="Dian numeron paikkamerkki 5"/>
          <p:cNvSpPr>
            <a:spLocks noGrp="1"/>
          </p:cNvSpPr>
          <p:nvPr>
            <p:ph type="sldNum" sz="quarter" idx="12"/>
          </p:nvPr>
        </p:nvSpPr>
        <p:spPr/>
        <p:txBody>
          <a:bodyPr rtlCol="0"/>
          <a:lstStyle/>
          <a:p>
            <a:pPr rtl="0"/>
            <a:fld id="{B13333A4-2EF1-4B79-B68C-AB20E66B4822}" type="slidenum">
              <a:rPr lang="fi-FI" smtClean="0"/>
              <a:t>‹#›</a:t>
            </a:fld>
            <a:endParaRPr lang="fi-FI" dirty="0"/>
          </a:p>
        </p:txBody>
      </p:sp>
    </p:spTree>
    <p:extLst>
      <p:ext uri="{BB962C8B-B14F-4D97-AF65-F5344CB8AC3E}">
        <p14:creationId xmlns:p14="http://schemas.microsoft.com/office/powerpoint/2010/main" val="3215576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Osan otsikk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uorakulmio 6"/>
          <p:cNvSpPr/>
          <p:nvPr/>
        </p:nvSpPr>
        <p:spPr bwMode="ltGray">
          <a:xfrm>
            <a:off x="0" y="3276600"/>
            <a:ext cx="12192000" cy="27632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dirty="0"/>
          </a:p>
        </p:txBody>
      </p:sp>
      <p:sp>
        <p:nvSpPr>
          <p:cNvPr id="2" name="Otsikko 1"/>
          <p:cNvSpPr>
            <a:spLocks noGrp="1"/>
          </p:cNvSpPr>
          <p:nvPr>
            <p:ph type="title"/>
          </p:nvPr>
        </p:nvSpPr>
        <p:spPr>
          <a:xfrm>
            <a:off x="841248" y="3429000"/>
            <a:ext cx="9601200" cy="1838519"/>
          </a:xfrm>
        </p:spPr>
        <p:txBody>
          <a:bodyPr rtlCol="0" anchor="b">
            <a:normAutofit/>
          </a:bodyPr>
          <a:lstStyle>
            <a:lvl1pPr>
              <a:defRPr sz="5200">
                <a:solidFill>
                  <a:schemeClr val="bg1"/>
                </a:solidFill>
              </a:defRPr>
            </a:lvl1pPr>
          </a:lstStyle>
          <a:p>
            <a:pPr rtl="0"/>
            <a:r>
              <a:rPr lang="fi-FI"/>
              <a:t>Muokkaa ots. perustyyl. napsautt.</a:t>
            </a:r>
            <a:endParaRPr lang="fi-FI" dirty="0"/>
          </a:p>
        </p:txBody>
      </p:sp>
      <p:sp>
        <p:nvSpPr>
          <p:cNvPr id="3" name="Tekstin paikkamerkki 2"/>
          <p:cNvSpPr>
            <a:spLocks noGrp="1"/>
          </p:cNvSpPr>
          <p:nvPr>
            <p:ph type="body" idx="1"/>
          </p:nvPr>
        </p:nvSpPr>
        <p:spPr>
          <a:xfrm>
            <a:off x="841248" y="5340096"/>
            <a:ext cx="9601200" cy="475488"/>
          </a:xfrm>
        </p:spPr>
        <p:txBody>
          <a:bodyPr rtlCol="0"/>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rtl="0"/>
            <a:r>
              <a:rPr lang="fi-FI"/>
              <a:t>Muokkaa tekstin perustyylejä</a:t>
            </a:r>
          </a:p>
        </p:txBody>
      </p:sp>
    </p:spTree>
    <p:extLst>
      <p:ext uri="{BB962C8B-B14F-4D97-AF65-F5344CB8AC3E}">
        <p14:creationId xmlns:p14="http://schemas.microsoft.com/office/powerpoint/2010/main" val="191735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6"/>
            <a:ext cx="10515600" cy="1145224"/>
          </a:xfrm>
        </p:spPr>
        <p:txBody>
          <a:bodyPr rtlCol="0"/>
          <a:lstStyle/>
          <a:p>
            <a:pPr rtl="0"/>
            <a:r>
              <a:rPr lang="fi-FI"/>
              <a:t>Muokkaa ots. perustyyl. napsautt.</a:t>
            </a:r>
            <a:endParaRPr lang="fi-FI" dirty="0"/>
          </a:p>
        </p:txBody>
      </p:sp>
      <p:sp>
        <p:nvSpPr>
          <p:cNvPr id="3" name="Sisällön paikkamerkki 2"/>
          <p:cNvSpPr>
            <a:spLocks noGrp="1"/>
          </p:cNvSpPr>
          <p:nvPr>
            <p:ph sz="half" idx="1"/>
          </p:nvPr>
        </p:nvSpPr>
        <p:spPr>
          <a:xfrm>
            <a:off x="838200" y="1825625"/>
            <a:ext cx="5029200" cy="4351338"/>
          </a:xfrm>
        </p:spPr>
        <p:txBody>
          <a:bodyPr rtlCol="0">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rtl="0"/>
            <a:r>
              <a:rPr lang="fi-FI"/>
              <a:t>Muokkaa tekstin perustyylejä</a:t>
            </a:r>
          </a:p>
          <a:p>
            <a:pPr lvl="1" rtl="0"/>
            <a:r>
              <a:rPr lang="fi-FI"/>
              <a:t>toinen taso</a:t>
            </a:r>
          </a:p>
          <a:p>
            <a:pPr lvl="2" rtl="0"/>
            <a:r>
              <a:rPr lang="fi-FI"/>
              <a:t>kolmas taso</a:t>
            </a:r>
          </a:p>
          <a:p>
            <a:pPr lvl="3" rtl="0"/>
            <a:r>
              <a:rPr lang="fi-FI"/>
              <a:t>neljäs taso</a:t>
            </a:r>
          </a:p>
          <a:p>
            <a:pPr lvl="4" rtl="0"/>
            <a:r>
              <a:rPr lang="fi-FI"/>
              <a:t>viides taso</a:t>
            </a:r>
            <a:endParaRPr lang="fi-FI" dirty="0"/>
          </a:p>
        </p:txBody>
      </p:sp>
      <p:sp>
        <p:nvSpPr>
          <p:cNvPr id="4" name="Sisällön paikkamerkki 3"/>
          <p:cNvSpPr>
            <a:spLocks noGrp="1"/>
          </p:cNvSpPr>
          <p:nvPr>
            <p:ph sz="half" idx="2"/>
          </p:nvPr>
        </p:nvSpPr>
        <p:spPr>
          <a:xfrm>
            <a:off x="6324600" y="1825625"/>
            <a:ext cx="5029200" cy="4351338"/>
          </a:xfrm>
        </p:spPr>
        <p:txBody>
          <a:bodyPr rtlCol="0">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rtl="0"/>
            <a:r>
              <a:rPr lang="fi-FI"/>
              <a:t>Muokkaa tekstin perustyylejä</a:t>
            </a:r>
          </a:p>
          <a:p>
            <a:pPr lvl="1" rtl="0"/>
            <a:r>
              <a:rPr lang="fi-FI"/>
              <a:t>toinen taso</a:t>
            </a:r>
          </a:p>
          <a:p>
            <a:pPr lvl="2" rtl="0"/>
            <a:r>
              <a:rPr lang="fi-FI"/>
              <a:t>kolmas taso</a:t>
            </a:r>
          </a:p>
          <a:p>
            <a:pPr lvl="3" rtl="0"/>
            <a:r>
              <a:rPr lang="fi-FI"/>
              <a:t>neljäs taso</a:t>
            </a:r>
          </a:p>
          <a:p>
            <a:pPr lvl="4" rtl="0"/>
            <a:r>
              <a:rPr lang="fi-FI"/>
              <a:t>viides taso</a:t>
            </a:r>
            <a:endParaRPr lang="fi-FI" dirty="0"/>
          </a:p>
        </p:txBody>
      </p:sp>
      <p:sp>
        <p:nvSpPr>
          <p:cNvPr id="6" name="Alatunnisteen paikkamerkki 4"/>
          <p:cNvSpPr>
            <a:spLocks noGrp="1"/>
          </p:cNvSpPr>
          <p:nvPr>
            <p:ph type="ftr" sz="quarter" idx="11"/>
          </p:nvPr>
        </p:nvSpPr>
        <p:spPr/>
        <p:txBody>
          <a:bodyPr rtlCol="0"/>
          <a:lstStyle/>
          <a:p>
            <a:pPr rtl="0"/>
            <a:endParaRPr lang="fi-FI" dirty="0"/>
          </a:p>
        </p:txBody>
      </p:sp>
      <p:sp>
        <p:nvSpPr>
          <p:cNvPr id="5" name="Päivämäärän paikkamerkki 5"/>
          <p:cNvSpPr>
            <a:spLocks noGrp="1"/>
          </p:cNvSpPr>
          <p:nvPr>
            <p:ph type="dt" sz="half" idx="10"/>
          </p:nvPr>
        </p:nvSpPr>
        <p:spPr/>
        <p:txBody>
          <a:bodyPr rtlCol="0"/>
          <a:lstStyle/>
          <a:p>
            <a:pPr rtl="0"/>
            <a:fld id="{B7EF60B2-69F9-4A9B-A866-575CC35E6DEB}" type="datetime1">
              <a:rPr lang="fi-FI" smtClean="0"/>
              <a:t>27.2.2019</a:t>
            </a:fld>
            <a:endParaRPr lang="fi-FI" dirty="0"/>
          </a:p>
        </p:txBody>
      </p:sp>
      <p:sp>
        <p:nvSpPr>
          <p:cNvPr id="7" name="Dian numeron paikkamerkki 6"/>
          <p:cNvSpPr>
            <a:spLocks noGrp="1"/>
          </p:cNvSpPr>
          <p:nvPr>
            <p:ph type="sldNum" sz="quarter" idx="12"/>
          </p:nvPr>
        </p:nvSpPr>
        <p:spPr/>
        <p:txBody>
          <a:bodyPr rtlCol="0"/>
          <a:lstStyle/>
          <a:p>
            <a:pPr rtl="0"/>
            <a:fld id="{B13333A4-2EF1-4B79-B68C-AB20E66B4822}" type="slidenum">
              <a:rPr lang="fi-FI" smtClean="0"/>
              <a:t>‹#›</a:t>
            </a:fld>
            <a:endParaRPr lang="fi-FI" dirty="0"/>
          </a:p>
        </p:txBody>
      </p:sp>
    </p:spTree>
    <p:extLst>
      <p:ext uri="{BB962C8B-B14F-4D97-AF65-F5344CB8AC3E}">
        <p14:creationId xmlns:p14="http://schemas.microsoft.com/office/powerpoint/2010/main" val="396317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p>
            <a:pPr rtl="0"/>
            <a:r>
              <a:rPr lang="fi-FI"/>
              <a:t>Muokkaa ots. perustyyl. napsautt.</a:t>
            </a:r>
            <a:endParaRPr lang="fi-FI" dirty="0"/>
          </a:p>
        </p:txBody>
      </p:sp>
      <p:sp>
        <p:nvSpPr>
          <p:cNvPr id="3" name="Tekstin paikkamerkki 2"/>
          <p:cNvSpPr>
            <a:spLocks noGrp="1"/>
          </p:cNvSpPr>
          <p:nvPr>
            <p:ph type="body" idx="1"/>
          </p:nvPr>
        </p:nvSpPr>
        <p:spPr>
          <a:xfrm>
            <a:off x="839788" y="1828800"/>
            <a:ext cx="5029200" cy="685800"/>
          </a:xfrm>
        </p:spPr>
        <p:txBody>
          <a:bodyPr rtlCol="0" anchor="ctr">
            <a:normAutofit/>
          </a:bodyPr>
          <a:lstStyle>
            <a:lvl1pPr marL="0" indent="0">
              <a:spcBef>
                <a:spcPts val="10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i-FI"/>
              <a:t>Muokkaa tekstin perustyylejä</a:t>
            </a:r>
          </a:p>
        </p:txBody>
      </p:sp>
      <p:sp>
        <p:nvSpPr>
          <p:cNvPr id="4" name="Sisällön paikkamerkki 3"/>
          <p:cNvSpPr>
            <a:spLocks noGrp="1"/>
          </p:cNvSpPr>
          <p:nvPr>
            <p:ph sz="half" idx="2"/>
          </p:nvPr>
        </p:nvSpPr>
        <p:spPr>
          <a:xfrm>
            <a:off x="839788" y="2514600"/>
            <a:ext cx="5029200" cy="3675063"/>
          </a:xfrm>
        </p:spPr>
        <p:txBody>
          <a:bodyPr rtlCol="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rtl="0"/>
            <a:r>
              <a:rPr lang="fi-FI"/>
              <a:t>Muokkaa tekstin perustyylejä</a:t>
            </a:r>
          </a:p>
          <a:p>
            <a:pPr lvl="1" rtl="0"/>
            <a:r>
              <a:rPr lang="fi-FI"/>
              <a:t>toinen taso</a:t>
            </a:r>
          </a:p>
          <a:p>
            <a:pPr lvl="2" rtl="0"/>
            <a:r>
              <a:rPr lang="fi-FI"/>
              <a:t>kolmas taso</a:t>
            </a:r>
          </a:p>
          <a:p>
            <a:pPr lvl="3" rtl="0"/>
            <a:r>
              <a:rPr lang="fi-FI"/>
              <a:t>neljäs taso</a:t>
            </a:r>
          </a:p>
          <a:p>
            <a:pPr lvl="4" rtl="0"/>
            <a:r>
              <a:rPr lang="fi-FI"/>
              <a:t>viides taso</a:t>
            </a:r>
            <a:endParaRPr lang="fi-FI" dirty="0"/>
          </a:p>
        </p:txBody>
      </p:sp>
      <p:sp>
        <p:nvSpPr>
          <p:cNvPr id="5" name="Tekstin paikkamerkki 4"/>
          <p:cNvSpPr>
            <a:spLocks noGrp="1"/>
          </p:cNvSpPr>
          <p:nvPr>
            <p:ph type="body" sz="quarter" idx="3"/>
          </p:nvPr>
        </p:nvSpPr>
        <p:spPr>
          <a:xfrm>
            <a:off x="6326188" y="1828800"/>
            <a:ext cx="5029200" cy="685800"/>
          </a:xfrm>
        </p:spPr>
        <p:txBody>
          <a:bodyPr rtlCol="0" anchor="ctr">
            <a:normAutofit/>
          </a:bodyPr>
          <a:lstStyle>
            <a:lvl1pPr marL="0" indent="0">
              <a:spcBef>
                <a:spcPts val="10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i-FI"/>
              <a:t>Muokkaa tekstin perustyylejä</a:t>
            </a:r>
          </a:p>
        </p:txBody>
      </p:sp>
      <p:sp>
        <p:nvSpPr>
          <p:cNvPr id="6" name="Sisällön paikkamerkki 5"/>
          <p:cNvSpPr>
            <a:spLocks noGrp="1"/>
          </p:cNvSpPr>
          <p:nvPr>
            <p:ph sz="quarter" idx="4"/>
          </p:nvPr>
        </p:nvSpPr>
        <p:spPr>
          <a:xfrm>
            <a:off x="6326188" y="2514600"/>
            <a:ext cx="5029200" cy="3675063"/>
          </a:xfrm>
        </p:spPr>
        <p:txBody>
          <a:bodyPr rtlCol="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rtl="0"/>
            <a:r>
              <a:rPr lang="fi-FI"/>
              <a:t>Muokkaa tekstin perustyylejä</a:t>
            </a:r>
          </a:p>
          <a:p>
            <a:pPr lvl="1" rtl="0"/>
            <a:r>
              <a:rPr lang="fi-FI"/>
              <a:t>toinen taso</a:t>
            </a:r>
          </a:p>
          <a:p>
            <a:pPr lvl="2" rtl="0"/>
            <a:r>
              <a:rPr lang="fi-FI"/>
              <a:t>kolmas taso</a:t>
            </a:r>
          </a:p>
          <a:p>
            <a:pPr lvl="3" rtl="0"/>
            <a:r>
              <a:rPr lang="fi-FI"/>
              <a:t>neljäs taso</a:t>
            </a:r>
          </a:p>
          <a:p>
            <a:pPr lvl="4" rtl="0"/>
            <a:r>
              <a:rPr lang="fi-FI"/>
              <a:t>viides taso</a:t>
            </a:r>
            <a:endParaRPr lang="fi-FI" dirty="0"/>
          </a:p>
        </p:txBody>
      </p:sp>
      <p:sp>
        <p:nvSpPr>
          <p:cNvPr id="8" name="Alatunnisteen paikkamerkki 6"/>
          <p:cNvSpPr>
            <a:spLocks noGrp="1"/>
          </p:cNvSpPr>
          <p:nvPr>
            <p:ph type="ftr" sz="quarter" idx="11"/>
          </p:nvPr>
        </p:nvSpPr>
        <p:spPr/>
        <p:txBody>
          <a:bodyPr rtlCol="0"/>
          <a:lstStyle/>
          <a:p>
            <a:pPr rtl="0"/>
            <a:endParaRPr lang="fi-FI" dirty="0"/>
          </a:p>
        </p:txBody>
      </p:sp>
      <p:sp>
        <p:nvSpPr>
          <p:cNvPr id="7" name="Päivämäärän paikkamerkki 7"/>
          <p:cNvSpPr>
            <a:spLocks noGrp="1"/>
          </p:cNvSpPr>
          <p:nvPr>
            <p:ph type="dt" sz="half" idx="10"/>
          </p:nvPr>
        </p:nvSpPr>
        <p:spPr/>
        <p:txBody>
          <a:bodyPr rtlCol="0"/>
          <a:lstStyle/>
          <a:p>
            <a:pPr rtl="0"/>
            <a:fld id="{39F66700-9A36-430E-B2C3-69926B319D44}" type="datetime1">
              <a:rPr lang="fi-FI" smtClean="0"/>
              <a:t>27.2.2019</a:t>
            </a:fld>
            <a:endParaRPr lang="fi-FI" dirty="0"/>
          </a:p>
        </p:txBody>
      </p:sp>
      <p:sp>
        <p:nvSpPr>
          <p:cNvPr id="9" name="Dian numeron paikkamerkki 8"/>
          <p:cNvSpPr>
            <a:spLocks noGrp="1"/>
          </p:cNvSpPr>
          <p:nvPr>
            <p:ph type="sldNum" sz="quarter" idx="12"/>
          </p:nvPr>
        </p:nvSpPr>
        <p:spPr/>
        <p:txBody>
          <a:bodyPr rtlCol="0"/>
          <a:lstStyle/>
          <a:p>
            <a:pPr rtl="0"/>
            <a:fld id="{B13333A4-2EF1-4B79-B68C-AB20E66B4822}" type="slidenum">
              <a:rPr lang="fi-FI" smtClean="0"/>
              <a:t>‹#›</a:t>
            </a:fld>
            <a:endParaRPr lang="fi-FI" dirty="0"/>
          </a:p>
        </p:txBody>
      </p:sp>
    </p:spTree>
    <p:extLst>
      <p:ext uri="{BB962C8B-B14F-4D97-AF65-F5344CB8AC3E}">
        <p14:creationId xmlns:p14="http://schemas.microsoft.com/office/powerpoint/2010/main" val="1447994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p>
            <a:pPr rtl="0"/>
            <a:r>
              <a:rPr lang="fi-FI"/>
              <a:t>Muokkaa ots. perustyyl. napsautt.</a:t>
            </a:r>
            <a:endParaRPr lang="fi-FI" dirty="0"/>
          </a:p>
        </p:txBody>
      </p:sp>
      <p:sp>
        <p:nvSpPr>
          <p:cNvPr id="4" name="Alatunnisteen paikkamerkki 2"/>
          <p:cNvSpPr>
            <a:spLocks noGrp="1"/>
          </p:cNvSpPr>
          <p:nvPr>
            <p:ph type="ftr" sz="quarter" idx="11"/>
          </p:nvPr>
        </p:nvSpPr>
        <p:spPr/>
        <p:txBody>
          <a:bodyPr rtlCol="0"/>
          <a:lstStyle/>
          <a:p>
            <a:pPr rtl="0"/>
            <a:endParaRPr lang="fi-FI" dirty="0"/>
          </a:p>
        </p:txBody>
      </p:sp>
      <p:sp>
        <p:nvSpPr>
          <p:cNvPr id="3" name="Päivämäärän paikkamerkki 3"/>
          <p:cNvSpPr>
            <a:spLocks noGrp="1"/>
          </p:cNvSpPr>
          <p:nvPr>
            <p:ph type="dt" sz="half" idx="10"/>
          </p:nvPr>
        </p:nvSpPr>
        <p:spPr/>
        <p:txBody>
          <a:bodyPr rtlCol="0"/>
          <a:lstStyle/>
          <a:p>
            <a:pPr rtl="0"/>
            <a:fld id="{1F5120A9-1D9E-45B7-86B5-4AFE7F840591}" type="datetime1">
              <a:rPr lang="fi-FI" smtClean="0"/>
              <a:t>27.2.2019</a:t>
            </a:fld>
            <a:endParaRPr lang="fi-FI" dirty="0"/>
          </a:p>
        </p:txBody>
      </p:sp>
      <p:sp>
        <p:nvSpPr>
          <p:cNvPr id="5" name="Dian numeron paikkamerkki 4"/>
          <p:cNvSpPr>
            <a:spLocks noGrp="1"/>
          </p:cNvSpPr>
          <p:nvPr>
            <p:ph type="sldNum" sz="quarter" idx="12"/>
          </p:nvPr>
        </p:nvSpPr>
        <p:spPr/>
        <p:txBody>
          <a:bodyPr rtlCol="0"/>
          <a:lstStyle/>
          <a:p>
            <a:pPr rtl="0"/>
            <a:fld id="{B13333A4-2EF1-4B79-B68C-AB20E66B4822}" type="slidenum">
              <a:rPr lang="fi-FI" smtClean="0"/>
              <a:t>‹#›</a:t>
            </a:fld>
            <a:endParaRPr lang="fi-FI" dirty="0"/>
          </a:p>
        </p:txBody>
      </p:sp>
    </p:spTree>
    <p:extLst>
      <p:ext uri="{BB962C8B-B14F-4D97-AF65-F5344CB8AC3E}">
        <p14:creationId xmlns:p14="http://schemas.microsoft.com/office/powerpoint/2010/main" val="39563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3" name="Alatunnisteen paikkamerkki 1"/>
          <p:cNvSpPr>
            <a:spLocks noGrp="1"/>
          </p:cNvSpPr>
          <p:nvPr>
            <p:ph type="ftr" sz="quarter" idx="11"/>
          </p:nvPr>
        </p:nvSpPr>
        <p:spPr/>
        <p:txBody>
          <a:bodyPr rtlCol="0"/>
          <a:lstStyle/>
          <a:p>
            <a:pPr rtl="0"/>
            <a:endParaRPr lang="fi-FI" dirty="0"/>
          </a:p>
        </p:txBody>
      </p:sp>
      <p:sp>
        <p:nvSpPr>
          <p:cNvPr id="2" name="Päivämäärän paikkamerkki 2"/>
          <p:cNvSpPr>
            <a:spLocks noGrp="1"/>
          </p:cNvSpPr>
          <p:nvPr>
            <p:ph type="dt" sz="half" idx="10"/>
          </p:nvPr>
        </p:nvSpPr>
        <p:spPr/>
        <p:txBody>
          <a:bodyPr rtlCol="0"/>
          <a:lstStyle/>
          <a:p>
            <a:pPr rtl="0"/>
            <a:fld id="{B4B6969F-648A-45B0-A392-BCA9A65C1D94}" type="datetime1">
              <a:rPr lang="fi-FI" smtClean="0"/>
              <a:t>27.2.2019</a:t>
            </a:fld>
            <a:endParaRPr lang="fi-FI" dirty="0"/>
          </a:p>
        </p:txBody>
      </p:sp>
      <p:sp>
        <p:nvSpPr>
          <p:cNvPr id="4" name="Dian numeron paikkamerkki 3"/>
          <p:cNvSpPr>
            <a:spLocks noGrp="1"/>
          </p:cNvSpPr>
          <p:nvPr>
            <p:ph type="sldNum" sz="quarter" idx="12"/>
          </p:nvPr>
        </p:nvSpPr>
        <p:spPr/>
        <p:txBody>
          <a:bodyPr rtlCol="0"/>
          <a:lstStyle/>
          <a:p>
            <a:pPr rtl="0"/>
            <a:fld id="{B13333A4-2EF1-4B79-B68C-AB20E66B4822}" type="slidenum">
              <a:rPr lang="fi-FI" smtClean="0"/>
              <a:t>‹#›</a:t>
            </a:fld>
            <a:endParaRPr lang="fi-FI" dirty="0"/>
          </a:p>
        </p:txBody>
      </p:sp>
    </p:spTree>
    <p:extLst>
      <p:ext uri="{BB962C8B-B14F-4D97-AF65-F5344CB8AC3E}">
        <p14:creationId xmlns:p14="http://schemas.microsoft.com/office/powerpoint/2010/main" val="3667301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7924800" y="1524000"/>
            <a:ext cx="3429000" cy="1905000"/>
          </a:xfrm>
        </p:spPr>
        <p:txBody>
          <a:bodyPr rtlCol="0" anchor="b">
            <a:normAutofit/>
          </a:bodyPr>
          <a:lstStyle>
            <a:lvl1pPr>
              <a:defRPr sz="3400"/>
            </a:lvl1pPr>
          </a:lstStyle>
          <a:p>
            <a:pPr rtl="0"/>
            <a:r>
              <a:rPr lang="fi-FI"/>
              <a:t>Muokkaa ots. perustyyl. napsautt.</a:t>
            </a:r>
            <a:endParaRPr lang="fi-FI" dirty="0"/>
          </a:p>
        </p:txBody>
      </p:sp>
      <p:sp>
        <p:nvSpPr>
          <p:cNvPr id="3" name="Sisällön paikkamerkki 2"/>
          <p:cNvSpPr>
            <a:spLocks noGrp="1"/>
          </p:cNvSpPr>
          <p:nvPr>
            <p:ph idx="1"/>
          </p:nvPr>
        </p:nvSpPr>
        <p:spPr>
          <a:xfrm>
            <a:off x="838200" y="685800"/>
            <a:ext cx="6400800" cy="5257800"/>
          </a:xfrm>
        </p:spPr>
        <p:txBody>
          <a:bodyPr rtlCol="0">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rtl="0"/>
            <a:r>
              <a:rPr lang="fi-FI"/>
              <a:t>Muokkaa tekstin perustyylejä</a:t>
            </a:r>
          </a:p>
          <a:p>
            <a:pPr lvl="1" rtl="0"/>
            <a:r>
              <a:rPr lang="fi-FI"/>
              <a:t>toinen taso</a:t>
            </a:r>
          </a:p>
          <a:p>
            <a:pPr lvl="2" rtl="0"/>
            <a:r>
              <a:rPr lang="fi-FI"/>
              <a:t>kolmas taso</a:t>
            </a:r>
          </a:p>
          <a:p>
            <a:pPr lvl="3" rtl="0"/>
            <a:r>
              <a:rPr lang="fi-FI"/>
              <a:t>neljäs taso</a:t>
            </a:r>
          </a:p>
          <a:p>
            <a:pPr lvl="4" rtl="0"/>
            <a:r>
              <a:rPr lang="fi-FI"/>
              <a:t>viides taso</a:t>
            </a:r>
            <a:endParaRPr lang="fi-FI" dirty="0"/>
          </a:p>
        </p:txBody>
      </p:sp>
      <p:sp>
        <p:nvSpPr>
          <p:cNvPr id="4" name="Tekstin paikkamerkki 3"/>
          <p:cNvSpPr>
            <a:spLocks noGrp="1"/>
          </p:cNvSpPr>
          <p:nvPr>
            <p:ph type="body" sz="half" idx="2"/>
          </p:nvPr>
        </p:nvSpPr>
        <p:spPr>
          <a:xfrm>
            <a:off x="7924800" y="3581400"/>
            <a:ext cx="3429000" cy="1828800"/>
          </a:xfrm>
        </p:spPr>
        <p:txBody>
          <a:bodyPr rtlCol="0"/>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i-FI"/>
              <a:t>Muokkaa tekstin perustyylejä</a:t>
            </a:r>
          </a:p>
        </p:txBody>
      </p:sp>
      <p:sp>
        <p:nvSpPr>
          <p:cNvPr id="6" name="Alatunnisteen paikkamerkki 4"/>
          <p:cNvSpPr>
            <a:spLocks noGrp="1"/>
          </p:cNvSpPr>
          <p:nvPr>
            <p:ph type="ftr" sz="quarter" idx="11"/>
          </p:nvPr>
        </p:nvSpPr>
        <p:spPr/>
        <p:txBody>
          <a:bodyPr rtlCol="0"/>
          <a:lstStyle/>
          <a:p>
            <a:pPr rtl="0"/>
            <a:endParaRPr lang="fi-FI" dirty="0"/>
          </a:p>
        </p:txBody>
      </p:sp>
      <p:sp>
        <p:nvSpPr>
          <p:cNvPr id="5" name="Päivämäärän paikkamerkki 5"/>
          <p:cNvSpPr>
            <a:spLocks noGrp="1"/>
          </p:cNvSpPr>
          <p:nvPr>
            <p:ph type="dt" sz="half" idx="10"/>
          </p:nvPr>
        </p:nvSpPr>
        <p:spPr/>
        <p:txBody>
          <a:bodyPr rtlCol="0"/>
          <a:lstStyle/>
          <a:p>
            <a:pPr rtl="0"/>
            <a:fld id="{BEA4BB01-F193-4488-A67F-9C2BF06B6F9D}" type="datetime1">
              <a:rPr lang="fi-FI" smtClean="0"/>
              <a:t>27.2.2019</a:t>
            </a:fld>
            <a:endParaRPr lang="fi-FI" dirty="0"/>
          </a:p>
        </p:txBody>
      </p:sp>
      <p:sp>
        <p:nvSpPr>
          <p:cNvPr id="7" name="Dian numeron paikkamerkki 6"/>
          <p:cNvSpPr>
            <a:spLocks noGrp="1"/>
          </p:cNvSpPr>
          <p:nvPr>
            <p:ph type="sldNum" sz="quarter" idx="12"/>
          </p:nvPr>
        </p:nvSpPr>
        <p:spPr/>
        <p:txBody>
          <a:bodyPr rtlCol="0"/>
          <a:lstStyle/>
          <a:p>
            <a:pPr rtl="0"/>
            <a:fld id="{B13333A4-2EF1-4B79-B68C-AB20E66B4822}" type="slidenum">
              <a:rPr lang="fi-FI" smtClean="0"/>
              <a:t>‹#›</a:t>
            </a:fld>
            <a:endParaRPr lang="fi-FI" dirty="0"/>
          </a:p>
        </p:txBody>
      </p:sp>
    </p:spTree>
    <p:extLst>
      <p:ext uri="{BB962C8B-B14F-4D97-AF65-F5344CB8AC3E}">
        <p14:creationId xmlns:p14="http://schemas.microsoft.com/office/powerpoint/2010/main" val="97896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 ja kuvateksti">
    <p:spTree>
      <p:nvGrpSpPr>
        <p:cNvPr id="1" name=""/>
        <p:cNvGrpSpPr/>
        <p:nvPr/>
      </p:nvGrpSpPr>
      <p:grpSpPr>
        <a:xfrm>
          <a:off x="0" y="0"/>
          <a:ext cx="0" cy="0"/>
          <a:chOff x="0" y="0"/>
          <a:chExt cx="0" cy="0"/>
        </a:xfrm>
      </p:grpSpPr>
      <p:sp>
        <p:nvSpPr>
          <p:cNvPr id="2" name="Otsikko 1"/>
          <p:cNvSpPr>
            <a:spLocks noGrp="1"/>
          </p:cNvSpPr>
          <p:nvPr>
            <p:ph type="title"/>
          </p:nvPr>
        </p:nvSpPr>
        <p:spPr>
          <a:xfrm>
            <a:off x="7924800" y="1527048"/>
            <a:ext cx="3429000" cy="1901952"/>
          </a:xfrm>
        </p:spPr>
        <p:txBody>
          <a:bodyPr rtlCol="0" anchor="b">
            <a:normAutofit/>
          </a:bodyPr>
          <a:lstStyle>
            <a:lvl1pPr>
              <a:defRPr sz="3400"/>
            </a:lvl1pPr>
          </a:lstStyle>
          <a:p>
            <a:pPr rtl="0"/>
            <a:r>
              <a:rPr lang="fi-FI"/>
              <a:t>Muokkaa ots. perustyyl. napsautt.</a:t>
            </a:r>
            <a:endParaRPr lang="fi-FI" dirty="0"/>
          </a:p>
        </p:txBody>
      </p:sp>
      <p:sp>
        <p:nvSpPr>
          <p:cNvPr id="3" name="Kuvan paikkamerkki 2" descr="Tyhjä paikkamerkki kuvan lisäämistä varten. Napsauta paikkamerkkiä ja valitse kuva, jonka haluat lisätä"/>
          <p:cNvSpPr>
            <a:spLocks noGrp="1"/>
          </p:cNvSpPr>
          <p:nvPr>
            <p:ph type="pic" idx="1"/>
          </p:nvPr>
        </p:nvSpPr>
        <p:spPr>
          <a:xfrm>
            <a:off x="838198" y="685800"/>
            <a:ext cx="6400800" cy="5257800"/>
          </a:xfrm>
        </p:spPr>
        <p:txBody>
          <a:bodyPr rtlCol="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i-FI"/>
              <a:t>Lisää kuva napsauttamalla kuvaketta</a:t>
            </a:r>
            <a:endParaRPr lang="fi-FI" dirty="0"/>
          </a:p>
        </p:txBody>
      </p:sp>
      <p:sp>
        <p:nvSpPr>
          <p:cNvPr id="4" name="Tekstin paikkamerkki 3"/>
          <p:cNvSpPr>
            <a:spLocks noGrp="1"/>
          </p:cNvSpPr>
          <p:nvPr>
            <p:ph type="body" sz="half" idx="2"/>
          </p:nvPr>
        </p:nvSpPr>
        <p:spPr>
          <a:xfrm>
            <a:off x="7924800" y="3581400"/>
            <a:ext cx="3428999" cy="1828800"/>
          </a:xfrm>
        </p:spPr>
        <p:txBody>
          <a:bodyPr rtlCol="0"/>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i-FI"/>
              <a:t>Muokkaa tekstin perustyylejä</a:t>
            </a:r>
          </a:p>
        </p:txBody>
      </p:sp>
      <p:sp>
        <p:nvSpPr>
          <p:cNvPr id="6" name="Alatunnisteen paikkamerkki 4"/>
          <p:cNvSpPr>
            <a:spLocks noGrp="1"/>
          </p:cNvSpPr>
          <p:nvPr>
            <p:ph type="ftr" sz="quarter" idx="11"/>
          </p:nvPr>
        </p:nvSpPr>
        <p:spPr/>
        <p:txBody>
          <a:bodyPr rtlCol="0"/>
          <a:lstStyle/>
          <a:p>
            <a:pPr rtl="0"/>
            <a:endParaRPr lang="fi-FI" dirty="0"/>
          </a:p>
        </p:txBody>
      </p:sp>
      <p:sp>
        <p:nvSpPr>
          <p:cNvPr id="5" name="Päivämäärän paikkamerkki 5"/>
          <p:cNvSpPr>
            <a:spLocks noGrp="1"/>
          </p:cNvSpPr>
          <p:nvPr>
            <p:ph type="dt" sz="half" idx="10"/>
          </p:nvPr>
        </p:nvSpPr>
        <p:spPr/>
        <p:txBody>
          <a:bodyPr rtlCol="0"/>
          <a:lstStyle/>
          <a:p>
            <a:pPr rtl="0"/>
            <a:fld id="{8343A063-7F57-4349-B557-BA889581701A}" type="datetime1">
              <a:rPr lang="fi-FI" smtClean="0"/>
              <a:t>27.2.2019</a:t>
            </a:fld>
            <a:endParaRPr lang="fi-FI" dirty="0"/>
          </a:p>
        </p:txBody>
      </p:sp>
      <p:sp>
        <p:nvSpPr>
          <p:cNvPr id="7" name="Dian numeron paikkamerkki 6"/>
          <p:cNvSpPr>
            <a:spLocks noGrp="1"/>
          </p:cNvSpPr>
          <p:nvPr>
            <p:ph type="sldNum" sz="quarter" idx="12"/>
          </p:nvPr>
        </p:nvSpPr>
        <p:spPr/>
        <p:txBody>
          <a:bodyPr rtlCol="0"/>
          <a:lstStyle/>
          <a:p>
            <a:pPr rtl="0"/>
            <a:fld id="{B13333A4-2EF1-4B79-B68C-AB20E66B4822}" type="slidenum">
              <a:rPr lang="fi-FI" smtClean="0"/>
              <a:t>‹#›</a:t>
            </a:fld>
            <a:endParaRPr lang="fi-FI" dirty="0"/>
          </a:p>
        </p:txBody>
      </p:sp>
    </p:spTree>
    <p:extLst>
      <p:ext uri="{BB962C8B-B14F-4D97-AF65-F5344CB8AC3E}">
        <p14:creationId xmlns:p14="http://schemas.microsoft.com/office/powerpoint/2010/main" val="3225279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uorakulmio 6"/>
          <p:cNvSpPr/>
          <p:nvPr userDrawn="1"/>
        </p:nvSpPr>
        <p:spPr bwMode="invGray">
          <a:xfrm>
            <a:off x="0" y="6492239"/>
            <a:ext cx="12188825" cy="3657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dirty="0"/>
          </a:p>
        </p:txBody>
      </p:sp>
      <p:sp>
        <p:nvSpPr>
          <p:cNvPr id="2" name="Otsikon paikkamerkki 1"/>
          <p:cNvSpPr>
            <a:spLocks noGrp="1"/>
          </p:cNvSpPr>
          <p:nvPr>
            <p:ph type="title"/>
          </p:nvPr>
        </p:nvSpPr>
        <p:spPr>
          <a:xfrm>
            <a:off x="838200" y="365126"/>
            <a:ext cx="10515600" cy="1145224"/>
          </a:xfrm>
          <a:prstGeom prst="rect">
            <a:avLst/>
          </a:prstGeom>
        </p:spPr>
        <p:txBody>
          <a:bodyPr vert="horz" lIns="91440" tIns="45720" rIns="91440" bIns="45720" rtlCol="0" anchor="b">
            <a:normAutofit/>
          </a:bodyPr>
          <a:lstStyle/>
          <a:p>
            <a:pPr rtl="0"/>
            <a:r>
              <a:rPr lang="fi-FI" dirty="0"/>
              <a:t>Muokkaa otsikon perustyyliä napsauttamalla</a:t>
            </a:r>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fi-FI" dirty="0"/>
              <a:t>Muokkaa tekstin perustyylejä napsauttamalla</a:t>
            </a:r>
          </a:p>
          <a:p>
            <a:pPr lvl="1" rtl="0"/>
            <a:r>
              <a:rPr lang="fi-FI" dirty="0"/>
              <a:t>Toinen taso</a:t>
            </a:r>
          </a:p>
          <a:p>
            <a:pPr lvl="2" rtl="0"/>
            <a:r>
              <a:rPr lang="fi-FI" dirty="0"/>
              <a:t>Kolmas taso</a:t>
            </a:r>
          </a:p>
          <a:p>
            <a:pPr lvl="3" rtl="0"/>
            <a:r>
              <a:rPr lang="fi-FI" dirty="0"/>
              <a:t>Neljäs taso</a:t>
            </a:r>
          </a:p>
          <a:p>
            <a:pPr lvl="4" rtl="0"/>
            <a:r>
              <a:rPr lang="fi-FI" dirty="0"/>
              <a:t>Viides taso</a:t>
            </a:r>
          </a:p>
        </p:txBody>
      </p:sp>
      <p:sp>
        <p:nvSpPr>
          <p:cNvPr id="5" name="Alatunnisteen paikkamerkki 3"/>
          <p:cNvSpPr>
            <a:spLocks noGrp="1"/>
          </p:cNvSpPr>
          <p:nvPr>
            <p:ph type="ftr" sz="quarter" idx="3"/>
          </p:nvPr>
        </p:nvSpPr>
        <p:spPr>
          <a:xfrm>
            <a:off x="381000" y="6549715"/>
            <a:ext cx="8442158" cy="229237"/>
          </a:xfrm>
          <a:prstGeom prst="rect">
            <a:avLst/>
          </a:prstGeom>
        </p:spPr>
        <p:txBody>
          <a:bodyPr vert="horz" lIns="91440" tIns="45720" rIns="91440" bIns="45720" rtlCol="0" anchor="ctr"/>
          <a:lstStyle>
            <a:lvl1pPr algn="l">
              <a:defRPr sz="1100">
                <a:solidFill>
                  <a:schemeClr val="bg1">
                    <a:lumMod val="40000"/>
                    <a:lumOff val="60000"/>
                  </a:schemeClr>
                </a:solidFill>
              </a:defRPr>
            </a:lvl1pPr>
          </a:lstStyle>
          <a:p>
            <a:pPr rtl="0"/>
            <a:endParaRPr lang="fi-FI" dirty="0"/>
          </a:p>
        </p:txBody>
      </p:sp>
      <p:sp>
        <p:nvSpPr>
          <p:cNvPr id="4" name="Päivämäärän paikkamerkki 4"/>
          <p:cNvSpPr>
            <a:spLocks noGrp="1"/>
          </p:cNvSpPr>
          <p:nvPr>
            <p:ph type="dt" sz="half" idx="2"/>
          </p:nvPr>
        </p:nvSpPr>
        <p:spPr>
          <a:xfrm>
            <a:off x="9685939" y="6549715"/>
            <a:ext cx="1667860" cy="229237"/>
          </a:xfrm>
          <a:prstGeom prst="rect">
            <a:avLst/>
          </a:prstGeom>
        </p:spPr>
        <p:txBody>
          <a:bodyPr vert="horz" lIns="91440" tIns="45720" rIns="91440" bIns="45720" rtlCol="0" anchor="ctr"/>
          <a:lstStyle>
            <a:lvl1pPr algn="r">
              <a:defRPr sz="1100">
                <a:solidFill>
                  <a:schemeClr val="bg1">
                    <a:lumMod val="40000"/>
                    <a:lumOff val="60000"/>
                  </a:schemeClr>
                </a:solidFill>
              </a:defRPr>
            </a:lvl1pPr>
          </a:lstStyle>
          <a:p>
            <a:pPr rtl="0"/>
            <a:fld id="{A22AA5D1-EDA9-4258-8A9C-32E78A1A8CC7}" type="datetime1">
              <a:rPr lang="fi-FI" smtClean="0"/>
              <a:t>27.2.2019</a:t>
            </a:fld>
            <a:endParaRPr lang="fi-FI" dirty="0"/>
          </a:p>
        </p:txBody>
      </p:sp>
      <p:sp>
        <p:nvSpPr>
          <p:cNvPr id="6" name="Dian numeron paikkamerkki 5"/>
          <p:cNvSpPr>
            <a:spLocks noGrp="1"/>
          </p:cNvSpPr>
          <p:nvPr>
            <p:ph type="sldNum" sz="quarter" idx="4"/>
          </p:nvPr>
        </p:nvSpPr>
        <p:spPr>
          <a:xfrm>
            <a:off x="11353799" y="6549715"/>
            <a:ext cx="446361" cy="229237"/>
          </a:xfrm>
          <a:prstGeom prst="rect">
            <a:avLst/>
          </a:prstGeom>
        </p:spPr>
        <p:txBody>
          <a:bodyPr vert="horz" lIns="91440" tIns="45720" rIns="91440" bIns="45720" rtlCol="0" anchor="ctr"/>
          <a:lstStyle>
            <a:lvl1pPr algn="r">
              <a:defRPr sz="1100">
                <a:solidFill>
                  <a:schemeClr val="bg1">
                    <a:lumMod val="40000"/>
                    <a:lumOff val="60000"/>
                  </a:schemeClr>
                </a:solidFill>
              </a:defRPr>
            </a:lvl1pPr>
          </a:lstStyle>
          <a:p>
            <a:pPr rtl="0"/>
            <a:fld id="{B13333A4-2EF1-4B79-B68C-AB20E66B4822}" type="slidenum">
              <a:rPr lang="fi-FI" smtClean="0"/>
              <a:pPr/>
              <a:t>‹#›</a:t>
            </a:fld>
            <a:endParaRPr lang="fi-FI" dirty="0"/>
          </a:p>
        </p:txBody>
      </p:sp>
    </p:spTree>
    <p:extLst>
      <p:ext uri="{BB962C8B-B14F-4D97-AF65-F5344CB8AC3E}">
        <p14:creationId xmlns:p14="http://schemas.microsoft.com/office/powerpoint/2010/main" val="115587165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rtlCol="0"/>
          <a:lstStyle/>
          <a:p>
            <a:pPr rtl="0"/>
            <a:r>
              <a:rPr lang="fi-FI" sz="3600" dirty="0">
                <a:latin typeface="Calibri" panose="020F0502020204030204" pitchFamily="34" charset="0"/>
                <a:cs typeface="Calibri" panose="020F0502020204030204" pitchFamily="34" charset="0"/>
              </a:rPr>
              <a:t>KIRA-foorumi</a:t>
            </a:r>
            <a:br>
              <a:rPr lang="fi-FI" sz="4000" dirty="0">
                <a:latin typeface="Calibri" panose="020F0502020204030204" pitchFamily="34" charset="0"/>
                <a:cs typeface="Calibri" panose="020F0502020204030204" pitchFamily="34" charset="0"/>
              </a:rPr>
            </a:br>
            <a:r>
              <a:rPr lang="fi-FI" sz="4000" b="1" dirty="0">
                <a:latin typeface="Calibri" panose="020F0502020204030204" pitchFamily="34" charset="0"/>
                <a:cs typeface="Calibri" panose="020F0502020204030204" pitchFamily="34" charset="0"/>
              </a:rPr>
              <a:t>HALLITUSOHJELMATAVOITTEET 2019</a:t>
            </a:r>
            <a:endParaRPr lang="fi-FI" sz="4400" b="1" dirty="0">
              <a:latin typeface="Calibri" panose="020F0502020204030204" pitchFamily="34" charset="0"/>
              <a:cs typeface="Calibri" panose="020F0502020204030204" pitchFamily="34" charset="0"/>
            </a:endParaRPr>
          </a:p>
        </p:txBody>
      </p:sp>
      <p:sp>
        <p:nvSpPr>
          <p:cNvPr id="3" name="Alaotsikko 2"/>
          <p:cNvSpPr>
            <a:spLocks noGrp="1"/>
          </p:cNvSpPr>
          <p:nvPr>
            <p:ph type="subTitle" idx="1"/>
          </p:nvPr>
        </p:nvSpPr>
        <p:spPr/>
        <p:txBody>
          <a:bodyPr rtlCol="0"/>
          <a:lstStyle/>
          <a:p>
            <a:endParaRPr lang="fi-FI"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42729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p>
            <a:r>
              <a:rPr lang="fi-FI" dirty="0">
                <a:latin typeface="Calibri" panose="020F0502020204030204" pitchFamily="34" charset="0"/>
                <a:cs typeface="Calibri" panose="020F0502020204030204" pitchFamily="34" charset="0"/>
              </a:rPr>
              <a:t>Sujuvaa suunnittelua ja </a:t>
            </a:r>
            <a:r>
              <a:rPr lang="fi-FI" dirty="0" err="1">
                <a:latin typeface="Calibri" panose="020F0502020204030204" pitchFamily="34" charset="0"/>
                <a:cs typeface="Calibri" panose="020F0502020204030204" pitchFamily="34" charset="0"/>
              </a:rPr>
              <a:t>luvitusta</a:t>
            </a:r>
            <a:r>
              <a:rPr lang="fi-FI" dirty="0">
                <a:latin typeface="Calibri" panose="020F0502020204030204" pitchFamily="34" charset="0"/>
                <a:cs typeface="Calibri" panose="020F0502020204030204" pitchFamily="34" charset="0"/>
              </a:rPr>
              <a:t> investointien tueksi</a:t>
            </a:r>
          </a:p>
        </p:txBody>
      </p:sp>
      <p:sp>
        <p:nvSpPr>
          <p:cNvPr id="3" name="Tekstin paikkamerkki 2"/>
          <p:cNvSpPr>
            <a:spLocks noGrp="1"/>
          </p:cNvSpPr>
          <p:nvPr>
            <p:ph type="body" idx="1"/>
          </p:nvPr>
        </p:nvSpPr>
        <p:spPr>
          <a:xfrm>
            <a:off x="841248" y="5340096"/>
            <a:ext cx="10223304" cy="475488"/>
          </a:xfrm>
        </p:spPr>
        <p:txBody>
          <a:bodyPr rtlCol="0">
            <a:noAutofit/>
          </a:bodyPr>
          <a:lstStyle/>
          <a:p>
            <a:r>
              <a:rPr lang="fi-FI" sz="2200" dirty="0">
                <a:latin typeface="Calibri" panose="020F0502020204030204" pitchFamily="34" charset="0"/>
                <a:cs typeface="Calibri" panose="020F0502020204030204" pitchFamily="34" charset="0"/>
              </a:rPr>
              <a:t>MRL-kokonaisuudistus ja sähköinen yhden luukun investointilupa maaliin</a:t>
            </a:r>
          </a:p>
        </p:txBody>
      </p:sp>
    </p:spTree>
    <p:extLst>
      <p:ext uri="{BB962C8B-B14F-4D97-AF65-F5344CB8AC3E}">
        <p14:creationId xmlns:p14="http://schemas.microsoft.com/office/powerpoint/2010/main" val="3309524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6"/>
            <a:ext cx="10515600" cy="610775"/>
          </a:xfrm>
        </p:spPr>
        <p:txBody>
          <a:bodyPr rtlCol="0">
            <a:normAutofit/>
          </a:bodyPr>
          <a:lstStyle/>
          <a:p>
            <a:r>
              <a:rPr lang="fi-FI" sz="3200" b="1" dirty="0">
                <a:latin typeface="Calibri" panose="020F0502020204030204" pitchFamily="34" charset="0"/>
                <a:cs typeface="Calibri" panose="020F0502020204030204" pitchFamily="34" charset="0"/>
              </a:rPr>
              <a:t>Sujuvaa suunnittelua ja </a:t>
            </a:r>
            <a:r>
              <a:rPr lang="fi-FI" sz="3200" b="1" dirty="0" err="1">
                <a:latin typeface="Calibri" panose="020F0502020204030204" pitchFamily="34" charset="0"/>
                <a:cs typeface="Calibri" panose="020F0502020204030204" pitchFamily="34" charset="0"/>
              </a:rPr>
              <a:t>luvitusta</a:t>
            </a:r>
            <a:r>
              <a:rPr lang="fi-FI" sz="3200" b="1" dirty="0">
                <a:latin typeface="Calibri" panose="020F0502020204030204" pitchFamily="34" charset="0"/>
                <a:cs typeface="Calibri" panose="020F0502020204030204" pitchFamily="34" charset="0"/>
              </a:rPr>
              <a:t> investointien tueksi</a:t>
            </a:r>
          </a:p>
        </p:txBody>
      </p:sp>
      <p:sp>
        <p:nvSpPr>
          <p:cNvPr id="4" name="Sisällön paikkamerkki 3"/>
          <p:cNvSpPr>
            <a:spLocks noGrp="1"/>
          </p:cNvSpPr>
          <p:nvPr>
            <p:ph sz="half" idx="2"/>
          </p:nvPr>
        </p:nvSpPr>
        <p:spPr>
          <a:xfrm>
            <a:off x="838200" y="1091085"/>
            <a:ext cx="5029200" cy="5087002"/>
          </a:xfrm>
        </p:spPr>
        <p:txBody>
          <a:bodyPr rtlCol="0">
            <a:noAutofit/>
          </a:bodyPr>
          <a:lstStyle/>
          <a:p>
            <a:pPr marL="0" indent="0">
              <a:buNone/>
            </a:pPr>
            <a:r>
              <a:rPr lang="fi-FI" sz="1600" dirty="0">
                <a:latin typeface="Calibri" panose="020F0502020204030204" pitchFamily="34" charset="0"/>
                <a:cs typeface="Calibri" panose="020F0502020204030204" pitchFamily="34" charset="0"/>
              </a:rPr>
              <a:t>Maankäyttö- ja rakennuslaki (MRL) kattaa alueiden ja rakennusten suunnittelun, rakentamisen ja käytön. Lain kokonaisuudistus on alkanut laajapohjaisessa yhteistyössä ympäristöministeriön johdolla. </a:t>
            </a:r>
          </a:p>
          <a:p>
            <a:pPr marL="0" indent="0">
              <a:buNone/>
            </a:pPr>
            <a:r>
              <a:rPr lang="fi-FI" sz="1600" dirty="0">
                <a:latin typeface="Calibri" panose="020F0502020204030204" pitchFamily="34" charset="0"/>
                <a:cs typeface="Calibri" panose="020F0502020204030204" pitchFamily="34" charset="0"/>
              </a:rPr>
              <a:t>Uudistuksen tavoitteena on yksinkertaistaa alueidenkäytön suunnittelujärjestelmää, kehittää rakentamisen ohjausta ja helpottaa lain toimeenpanoa. Uudistuksessa otetaan huomioon näköpiirissä olevia laajoja ilmiöitä ovat muun muassa ilmasto- ja energiakysymykset, aluerakenteen erilaistuminen, kaupungistuminen, liikkumisen murros, elinkaari- ja vähähiilisyysnäkökohdat, digitalisaatio sekä hallinnon muutokset.</a:t>
            </a:r>
          </a:p>
          <a:p>
            <a:pPr marL="0" indent="0">
              <a:buNone/>
            </a:pPr>
            <a:r>
              <a:rPr lang="fi-FI" sz="1600" dirty="0">
                <a:latin typeface="Calibri" panose="020F0502020204030204" pitchFamily="34" charset="0"/>
                <a:cs typeface="Calibri" panose="020F0502020204030204" pitchFamily="34" charset="0"/>
              </a:rPr>
              <a:t>Samaan aikaan hallinnossa on vireillä ympäristöllisten lupamenettelyiden yhteensovittamistyö sekä yhden luukun sähköisen asiointijärjestelmän kehittäminen. Niiden avulla pyritään selkeyttämään ja sujuvoittamaan investointihankkeiden edellyttämien ympäristöllisten lupahakemusten käsittelyä. Maankäytön suunnittelua koskevat menettelyt kuten poikkeamapäätökset eivät kuitenkaan sisälly nyt meneillään oleviin uudistuksiin. Sujuvoittamisen edetessä ne tulee sisällyttää samaan kokonaisuuteen.</a:t>
            </a:r>
          </a:p>
        </p:txBody>
      </p:sp>
      <p:sp>
        <p:nvSpPr>
          <p:cNvPr id="6" name="Sisällön paikkamerkki 5"/>
          <p:cNvSpPr>
            <a:spLocks noGrp="1"/>
          </p:cNvSpPr>
          <p:nvPr>
            <p:ph sz="quarter" idx="4"/>
          </p:nvPr>
        </p:nvSpPr>
        <p:spPr>
          <a:xfrm>
            <a:off x="6324602" y="1091085"/>
            <a:ext cx="5460030" cy="4608512"/>
          </a:xfrm>
        </p:spPr>
        <p:txBody>
          <a:bodyPr rtlCol="0">
            <a:noAutofit/>
          </a:bodyPr>
          <a:lstStyle/>
          <a:p>
            <a:pPr marL="0" indent="0">
              <a:lnSpc>
                <a:spcPct val="100000"/>
              </a:lnSpc>
              <a:spcBef>
                <a:spcPts val="0"/>
              </a:spcBef>
              <a:buNone/>
            </a:pPr>
            <a:r>
              <a:rPr lang="fi-FI" sz="1600" dirty="0">
                <a:latin typeface="Calibri" panose="020F0502020204030204" pitchFamily="34" charset="0"/>
                <a:cs typeface="Calibri" panose="020F0502020204030204" pitchFamily="34" charset="0"/>
              </a:rPr>
              <a:t>MRL-kokonaisuudistuksessa</a:t>
            </a:r>
          </a:p>
          <a:p>
            <a:pPr marL="285750" lvl="1" indent="-285750">
              <a:lnSpc>
                <a:spcPct val="100000"/>
              </a:lnSpc>
              <a:spcBef>
                <a:spcPts val="0"/>
              </a:spcBef>
            </a:pPr>
            <a:r>
              <a:rPr lang="fi-FI" sz="1600" dirty="0">
                <a:latin typeface="Calibri" panose="020F0502020204030204" pitchFamily="34" charset="0"/>
                <a:cs typeface="Calibri" panose="020F0502020204030204" pitchFamily="34" charset="0"/>
              </a:rPr>
              <a:t>Maankäytön suunnittelun tulee olla skaalautuvaa ja tasojen tulisi joustaa tarpeen mukaan.</a:t>
            </a:r>
          </a:p>
          <a:p>
            <a:pPr marL="285750" lvl="1" indent="-285750">
              <a:lnSpc>
                <a:spcPct val="100000"/>
              </a:lnSpc>
              <a:spcBef>
                <a:spcPts val="0"/>
              </a:spcBef>
            </a:pPr>
            <a:r>
              <a:rPr lang="fi-FI" sz="1600" dirty="0">
                <a:latin typeface="Calibri" panose="020F0502020204030204" pitchFamily="34" charset="0"/>
                <a:cs typeface="Calibri" panose="020F0502020204030204" pitchFamily="34" charset="0"/>
              </a:rPr>
              <a:t>Kehitettävä kaavasisältöjä niin, että ne mahdollistavat joustavuuden tarkemmissa suunnitteluvaiheissa. Kaavoituksen tulee rajoittua kunta- ja kaupunkirakenteen suunnitteluun, eikä ulottaa rakennussuunnitteluun. </a:t>
            </a:r>
          </a:p>
          <a:p>
            <a:pPr marL="285750" lvl="1" indent="-285750">
              <a:lnSpc>
                <a:spcPct val="100000"/>
              </a:lnSpc>
              <a:spcBef>
                <a:spcPts val="0"/>
              </a:spcBef>
            </a:pPr>
            <a:r>
              <a:rPr lang="fi-FI" sz="1600" dirty="0">
                <a:latin typeface="Calibri" panose="020F0502020204030204" pitchFamily="34" charset="0"/>
                <a:cs typeface="Calibri" panose="020F0502020204030204" pitchFamily="34" charset="0"/>
              </a:rPr>
              <a:t>Luotava kiinteistönomistajalle aloiteoikeus paikallistason kaavaan päätöksenteon pysyessä kunnalla. Lakiin on sisällytettävä palvelu- ja toteutusvelvoitteet eri osapuolille. </a:t>
            </a:r>
          </a:p>
          <a:p>
            <a:pPr marL="285750" lvl="1" indent="-285750">
              <a:lnSpc>
                <a:spcPct val="100000"/>
              </a:lnSpc>
              <a:spcBef>
                <a:spcPts val="0"/>
              </a:spcBef>
            </a:pPr>
            <a:r>
              <a:rPr lang="fi-FI" sz="1600" dirty="0">
                <a:latin typeface="Calibri" panose="020F0502020204030204" pitchFamily="34" charset="0"/>
                <a:cs typeface="Calibri" panose="020F0502020204030204" pitchFamily="34" charset="0"/>
              </a:rPr>
              <a:t>Maakuntien maankäyttöä on ohjattava strategisesti.</a:t>
            </a:r>
          </a:p>
          <a:p>
            <a:pPr marL="285750" lvl="1" indent="-285750">
              <a:lnSpc>
                <a:spcPct val="100000"/>
              </a:lnSpc>
              <a:spcBef>
                <a:spcPts val="0"/>
              </a:spcBef>
            </a:pPr>
            <a:r>
              <a:rPr lang="fi-FI" sz="1600" dirty="0">
                <a:latin typeface="Calibri" panose="020F0502020204030204" pitchFamily="34" charset="0"/>
                <a:cs typeface="Calibri" panose="020F0502020204030204" pitchFamily="34" charset="0"/>
              </a:rPr>
              <a:t>Mahdollistettava sektorikohtaiset valtakunnalliset alueidenkäyttöstrategiat ja varmistetaan tarvittaessa niiden oikeusvaikutteisuus alemman tason suunnitelmissa ja viranomaistoiminnassa.</a:t>
            </a:r>
          </a:p>
          <a:p>
            <a:pPr marL="0" indent="0">
              <a:buNone/>
            </a:pPr>
            <a:r>
              <a:rPr lang="fi-FI" sz="1600" dirty="0" err="1">
                <a:latin typeface="Calibri" panose="020F0502020204030204" pitchFamily="34" charset="0"/>
                <a:cs typeface="Calibri" panose="020F0502020204030204" pitchFamily="34" charset="0"/>
              </a:rPr>
              <a:t>Luvituksen</a:t>
            </a:r>
            <a:r>
              <a:rPr lang="fi-FI" sz="1600" dirty="0">
                <a:latin typeface="Calibri" panose="020F0502020204030204" pitchFamily="34" charset="0"/>
                <a:cs typeface="Calibri" panose="020F0502020204030204" pitchFamily="34" charset="0"/>
              </a:rPr>
              <a:t> sujuvoittamista on jatkettava</a:t>
            </a:r>
          </a:p>
          <a:p>
            <a:pPr marL="285750" lvl="1" indent="-285750">
              <a:lnSpc>
                <a:spcPct val="100000"/>
              </a:lnSpc>
              <a:spcBef>
                <a:spcPts val="0"/>
              </a:spcBef>
            </a:pPr>
            <a:r>
              <a:rPr lang="fi-FI" sz="1600" dirty="0">
                <a:latin typeface="Calibri" panose="020F0502020204030204" pitchFamily="34" charset="0"/>
                <a:cs typeface="Calibri" panose="020F0502020204030204" pitchFamily="34" charset="0"/>
              </a:rPr>
              <a:t>Ottamalla käyttöön yhden luukun sähköinen asiointijärjestelmä kaikissa lupa-asioissa.</a:t>
            </a:r>
          </a:p>
          <a:p>
            <a:pPr marL="285750" lvl="1" indent="-285750">
              <a:lnSpc>
                <a:spcPct val="100000"/>
              </a:lnSpc>
              <a:spcBef>
                <a:spcPts val="0"/>
              </a:spcBef>
            </a:pPr>
            <a:r>
              <a:rPr lang="fi-FI" sz="1600" dirty="0">
                <a:latin typeface="Calibri" panose="020F0502020204030204" pitchFamily="34" charset="0"/>
                <a:cs typeface="Calibri" panose="020F0502020204030204" pitchFamily="34" charset="0"/>
              </a:rPr>
              <a:t>Hyödyntämällä sähköisiä kansalaispalveluita osallistamis-, ilmoittamis- ja kuulemismenettelyissä.</a:t>
            </a:r>
          </a:p>
          <a:p>
            <a:pPr marL="285750" lvl="1" indent="-285750">
              <a:lnSpc>
                <a:spcPct val="100000"/>
              </a:lnSpc>
              <a:spcBef>
                <a:spcPts val="0"/>
              </a:spcBef>
            </a:pPr>
            <a:r>
              <a:rPr lang="fi-FI" sz="1600" dirty="0">
                <a:latin typeface="Calibri" panose="020F0502020204030204" pitchFamily="34" charset="0"/>
                <a:cs typeface="Calibri" panose="020F0502020204030204" pitchFamily="34" charset="0"/>
              </a:rPr>
              <a:t>Helpottamalla muutosten ja poikkeusten käsittelyä. </a:t>
            </a:r>
          </a:p>
        </p:txBody>
      </p:sp>
    </p:spTree>
    <p:extLst>
      <p:ext uri="{BB962C8B-B14F-4D97-AF65-F5344CB8AC3E}">
        <p14:creationId xmlns:p14="http://schemas.microsoft.com/office/powerpoint/2010/main" val="3616683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p>
            <a:r>
              <a:rPr lang="fi-FI" dirty="0">
                <a:latin typeface="Calibri" panose="020F0502020204030204" pitchFamily="34" charset="0"/>
                <a:cs typeface="Calibri" panose="020F0502020204030204" pitchFamily="34" charset="0"/>
              </a:rPr>
              <a:t>Oma ministeri(ö) rakennetun ympäristön kokonaisohjaukseen</a:t>
            </a:r>
          </a:p>
        </p:txBody>
      </p:sp>
      <p:sp>
        <p:nvSpPr>
          <p:cNvPr id="3" name="Tekstin paikkamerkki 2"/>
          <p:cNvSpPr>
            <a:spLocks noGrp="1"/>
          </p:cNvSpPr>
          <p:nvPr>
            <p:ph type="body" idx="1"/>
          </p:nvPr>
        </p:nvSpPr>
        <p:spPr>
          <a:xfrm>
            <a:off x="841248" y="5340096"/>
            <a:ext cx="10223304" cy="475488"/>
          </a:xfrm>
        </p:spPr>
        <p:txBody>
          <a:bodyPr rtlCol="0">
            <a:noAutofit/>
          </a:bodyPr>
          <a:lstStyle/>
          <a:p>
            <a:r>
              <a:rPr lang="fi-FI" sz="2200" dirty="0">
                <a:latin typeface="Calibri" panose="020F0502020204030204" pitchFamily="34" charset="0"/>
                <a:cs typeface="Calibri" panose="020F0502020204030204" pitchFamily="34" charset="0"/>
              </a:rPr>
              <a:t>Laadukas elinympäristö tuotetaan monialaisilla ratkaisuilla</a:t>
            </a:r>
          </a:p>
        </p:txBody>
      </p:sp>
    </p:spTree>
    <p:extLst>
      <p:ext uri="{BB962C8B-B14F-4D97-AF65-F5344CB8AC3E}">
        <p14:creationId xmlns:p14="http://schemas.microsoft.com/office/powerpoint/2010/main" val="4013111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16968" y="135280"/>
            <a:ext cx="10515600" cy="610775"/>
          </a:xfrm>
        </p:spPr>
        <p:txBody>
          <a:bodyPr rtlCol="0">
            <a:noAutofit/>
          </a:bodyPr>
          <a:lstStyle/>
          <a:p>
            <a:r>
              <a:rPr lang="fi-FI" sz="2800" b="1" dirty="0">
                <a:latin typeface="Calibri" panose="020F0502020204030204" pitchFamily="34" charset="0"/>
                <a:cs typeface="Calibri" panose="020F0502020204030204" pitchFamily="34" charset="0"/>
              </a:rPr>
              <a:t>Rakennetun ympäristön oma ministeri(ö) kokonaisohjaukseen</a:t>
            </a:r>
          </a:p>
        </p:txBody>
      </p:sp>
      <p:sp>
        <p:nvSpPr>
          <p:cNvPr id="4" name="Sisällön paikkamerkki 3"/>
          <p:cNvSpPr>
            <a:spLocks noGrp="1"/>
          </p:cNvSpPr>
          <p:nvPr>
            <p:ph sz="half" idx="2"/>
          </p:nvPr>
        </p:nvSpPr>
        <p:spPr>
          <a:xfrm>
            <a:off x="827312" y="808039"/>
            <a:ext cx="5452707" cy="6007999"/>
          </a:xfrm>
        </p:spPr>
        <p:txBody>
          <a:bodyPr rtlCol="0">
            <a:noAutofit/>
          </a:bodyPr>
          <a:lstStyle/>
          <a:p>
            <a:pPr marL="0" indent="0">
              <a:buNone/>
            </a:pPr>
            <a:r>
              <a:rPr lang="fi-FI" sz="1400" dirty="0">
                <a:latin typeface="Calibri" panose="020F0502020204030204" pitchFamily="34" charset="0"/>
                <a:cs typeface="Calibri" panose="020F0502020204030204" pitchFamily="34" charset="0"/>
              </a:rPr>
              <a:t>Vaikka asuntoaloitukset ovat nousseet uusiin huippulukemiin (46000, 04/2018), tarjonnan kasvu on paikoin riittämätöntä vastaamaan kysyntään. Lisäksi suhdanteiden ja rahapolitiikan muutosten myötä asuntorakentaminen saattaa vähentyä voimakkaastikin lyhyen ajan sisällä. Asuntorakentamisen tuotantotukijärjestelmää (ARA) pitää tämän takia kehittää entisestään. Tuotantotukien rooli korostuu varsinkin niiden vastasyklisessä käytössä.</a:t>
            </a:r>
          </a:p>
          <a:p>
            <a:pPr marL="0" indent="0">
              <a:buNone/>
            </a:pPr>
            <a:r>
              <a:rPr lang="fi-FI" sz="1400" dirty="0">
                <a:latin typeface="Calibri" panose="020F0502020204030204" pitchFamily="34" charset="0"/>
                <a:cs typeface="Calibri" panose="020F0502020204030204" pitchFamily="34" charset="0"/>
              </a:rPr>
              <a:t>Uusien asuntojen tarve jatkuu todennäköisesti suurena. Kasvavien alueiden väestöennusteisiin pohjautuva tarve on arviolta 150 000 asuntoa seuraavalla hallituskaudella. Tällaisten tuotantomäärien ylläpitäminen edellyttää johdonmukaisia politiikkatoimia sekä asuntotuotannon, maankäytön ja liikenneverkon investointiohjelman sitomista toisiinsa. Erityisesti kaupunkien hallittua kasvua edistetään kehittämällä maankäyttöä, asumista ja liikenneyhteyksiä (MAL) kokonaisuutena. Tärkeä kokonaistavoite on viihtyisän, turvallisen ja toimivan elinympäristön luominen.</a:t>
            </a:r>
          </a:p>
          <a:p>
            <a:pPr marL="0" indent="0">
              <a:buNone/>
            </a:pPr>
            <a:r>
              <a:rPr lang="fi-FI" sz="1400" dirty="0">
                <a:latin typeface="Calibri" panose="020F0502020204030204" pitchFamily="34" charset="0"/>
                <a:cs typeface="Calibri" panose="020F0502020204030204" pitchFamily="34" charset="0"/>
              </a:rPr>
              <a:t>Uudisasuntotuotannon lisäksi on kiinnitettävä huomiota jo olemassa olevan rakennuskannan hoitoon ja ylläpitoon. Elinympäristön tärkeä laatutekijä on myös rakennusperinnön vaaliminen ja tulevaisuuden rakennusperinnön luominen. Kestävän kehityksen periaatteiden mukainen rakentaminen ja kiinteistöjen ylläpito tarvitsevat  kiertotalouden mahdollisuuksien vahventamista. Rakennuskanta voi toimia myös osana älykästä energiajärjestelmää parantaen muun muassa energiatehokkuutta, energian varastointia ja mahdollistaen </a:t>
            </a:r>
            <a:r>
              <a:rPr lang="fi-FI" sz="1400" dirty="0" err="1">
                <a:latin typeface="Calibri" panose="020F0502020204030204" pitchFamily="34" charset="0"/>
                <a:cs typeface="Calibri" panose="020F0502020204030204" pitchFamily="34" charset="0"/>
              </a:rPr>
              <a:t>kulutusjoustoja</a:t>
            </a:r>
            <a:r>
              <a:rPr lang="fi-FI" sz="1400">
                <a:latin typeface="Calibri" panose="020F0502020204030204" pitchFamily="34" charset="0"/>
                <a:cs typeface="Calibri" panose="020F0502020204030204" pitchFamily="34" charset="0"/>
              </a:rPr>
              <a:t>.</a:t>
            </a:r>
            <a:endParaRPr lang="fi-FI" sz="1400" dirty="0">
              <a:latin typeface="Calibri" panose="020F0502020204030204" pitchFamily="34" charset="0"/>
              <a:cs typeface="Calibri" panose="020F0502020204030204" pitchFamily="34" charset="0"/>
            </a:endParaRPr>
          </a:p>
        </p:txBody>
      </p:sp>
      <p:sp>
        <p:nvSpPr>
          <p:cNvPr id="6" name="Sisällön paikkamerkki 5"/>
          <p:cNvSpPr>
            <a:spLocks noGrp="1"/>
          </p:cNvSpPr>
          <p:nvPr>
            <p:ph sz="quarter" idx="4"/>
          </p:nvPr>
        </p:nvSpPr>
        <p:spPr>
          <a:xfrm>
            <a:off x="6384032" y="808039"/>
            <a:ext cx="5404870" cy="5087002"/>
          </a:xfrm>
        </p:spPr>
        <p:txBody>
          <a:bodyPr rtlCol="0">
            <a:noAutofit/>
          </a:bodyPr>
          <a:lstStyle/>
          <a:p>
            <a:pPr marL="285750" lvl="1" indent="-285750">
              <a:spcBef>
                <a:spcPts val="1800"/>
              </a:spcBef>
            </a:pPr>
            <a:r>
              <a:rPr lang="fi-FI" sz="1400" dirty="0">
                <a:latin typeface="Calibri" panose="020F0502020204030204" pitchFamily="34" charset="0"/>
                <a:cs typeface="Calibri" panose="020F0502020204030204" pitchFamily="34" charset="0"/>
              </a:rPr>
              <a:t>Rakennetun ympäristön kokonaisohjausta yhteiskunnassa pitää vahvistaa. Tulevaan hallitukseen on nimitettävä rakennetusta ympäristöstä vastaava ministeri tai perustettava rakennetun ympäristön ministeriö.</a:t>
            </a:r>
          </a:p>
          <a:p>
            <a:pPr marL="285750" lvl="1" indent="-285750">
              <a:spcBef>
                <a:spcPts val="1800"/>
              </a:spcBef>
            </a:pPr>
            <a:r>
              <a:rPr lang="fi-FI" sz="1400" dirty="0">
                <a:latin typeface="Calibri" panose="020F0502020204030204" pitchFamily="34" charset="0"/>
                <a:cs typeface="Calibri" panose="020F0502020204030204" pitchFamily="34" charset="0"/>
              </a:rPr>
              <a:t>Kokonaisohjaukseen liittyy myös kiinteistö- ja rakentamisalaa palveleva tutkimus, jota tulee tehdä nykyistä enemmän myös ministeriön aloitteesta ja rahoituksella yliopistoissa ja tutkimuslaitoksissa.</a:t>
            </a:r>
          </a:p>
          <a:p>
            <a:pPr marL="285750" lvl="1" indent="-285750">
              <a:spcBef>
                <a:spcPts val="1800"/>
              </a:spcBef>
            </a:pPr>
            <a:r>
              <a:rPr lang="fi-FI" sz="1400" dirty="0">
                <a:latin typeface="Calibri" panose="020F0502020204030204" pitchFamily="34" charset="0"/>
                <a:cs typeface="Calibri" panose="020F0502020204030204" pitchFamily="34" charset="0"/>
              </a:rPr>
              <a:t>Kaupunkiseutujen asuntotuotantoa on edistettävä aktiivisilla kannusteilla ja MAL-asuntotuotannon tasoa on nostettava:  Valtion on velvoitettava kuntia kaavoittamaan riittävästi tonttimaata, MAL-sopimuksista tulee tehdä pitkäjänteisempiä ja samalla niiden tavoitteet on synkronoitava liikenneverkon 12-vuotisohjelman kanssa. Myös kuntien aktiivisen maapolitiikan toteutukseen tulee tuottaa helpotuksia ja uusia työkaluja.</a:t>
            </a:r>
          </a:p>
          <a:p>
            <a:pPr marL="285750" lvl="1" indent="-285750">
              <a:spcBef>
                <a:spcPts val="1800"/>
              </a:spcBef>
            </a:pPr>
            <a:r>
              <a:rPr lang="fi-FI" sz="1400" dirty="0">
                <a:latin typeface="Calibri" panose="020F0502020204030204" pitchFamily="34" charset="0"/>
                <a:cs typeface="Calibri" panose="020F0502020204030204" pitchFamily="34" charset="0"/>
              </a:rPr>
              <a:t>Asumisen tukien perustaksi on asetettava tarveharkintaisuus.</a:t>
            </a:r>
          </a:p>
          <a:p>
            <a:pPr marL="285750" lvl="1" indent="-285750">
              <a:spcBef>
                <a:spcPts val="1800"/>
              </a:spcBef>
            </a:pPr>
            <a:r>
              <a:rPr lang="fi-FI" sz="1400" dirty="0">
                <a:latin typeface="Calibri" panose="020F0502020204030204" pitchFamily="34" charset="0"/>
                <a:cs typeface="Calibri" panose="020F0502020204030204" pitchFamily="34" charset="0"/>
              </a:rPr>
              <a:t>Asuntokiinteistön ja asunto‐osakkeen kaupasta perittävä varainsiirtovero tulee yhdenmukaistaa laskemalla asuntokiinteistökaupan vero 2 %:iin.</a:t>
            </a:r>
          </a:p>
          <a:p>
            <a:pPr marL="285750" lvl="1" indent="-285750">
              <a:spcBef>
                <a:spcPts val="1800"/>
              </a:spcBef>
            </a:pPr>
            <a:r>
              <a:rPr lang="fi-FI" sz="1400" dirty="0">
                <a:latin typeface="Calibri" panose="020F0502020204030204" pitchFamily="34" charset="0"/>
                <a:cs typeface="Calibri" panose="020F0502020204030204" pitchFamily="34" charset="0"/>
              </a:rPr>
              <a:t>Kiertotalouden esteet tulee poistaa ja kiertotaloutta vauhdittaa sekä kehittämällä säädöksiä että luomalla kannusteita vapaaehtoisille toimenpiteille. Uusiomateriaalien käytön kriteereitä tulee tarkentaa. </a:t>
            </a:r>
          </a:p>
          <a:p>
            <a:pPr marL="228600" lvl="1" indent="0">
              <a:spcBef>
                <a:spcPts val="450"/>
              </a:spcBef>
              <a:buNone/>
            </a:pPr>
            <a:endParaRPr lang="fi-FI" sz="1600" dirty="0"/>
          </a:p>
        </p:txBody>
      </p:sp>
    </p:spTree>
    <p:extLst>
      <p:ext uri="{BB962C8B-B14F-4D97-AF65-F5344CB8AC3E}">
        <p14:creationId xmlns:p14="http://schemas.microsoft.com/office/powerpoint/2010/main" val="2863793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p>
            <a:r>
              <a:rPr lang="fi-FI" dirty="0">
                <a:latin typeface="Calibri" panose="020F0502020204030204" pitchFamily="34" charset="0"/>
                <a:cs typeface="Calibri" panose="020F0502020204030204" pitchFamily="34" charset="0"/>
              </a:rPr>
              <a:t>Suomi kaksiraiteiseksi ja nelikaistaiseksi </a:t>
            </a:r>
          </a:p>
        </p:txBody>
      </p:sp>
      <p:sp>
        <p:nvSpPr>
          <p:cNvPr id="3" name="Tekstin paikkamerkki 2"/>
          <p:cNvSpPr>
            <a:spLocks noGrp="1"/>
          </p:cNvSpPr>
          <p:nvPr>
            <p:ph type="body" idx="1"/>
          </p:nvPr>
        </p:nvSpPr>
        <p:spPr>
          <a:xfrm>
            <a:off x="841248" y="5340096"/>
            <a:ext cx="10871376" cy="475488"/>
          </a:xfrm>
        </p:spPr>
        <p:txBody>
          <a:bodyPr rtlCol="0">
            <a:noAutofit/>
          </a:bodyPr>
          <a:lstStyle/>
          <a:p>
            <a:r>
              <a:rPr lang="fi-FI" sz="2000" dirty="0">
                <a:latin typeface="Calibri" panose="020F0502020204030204" pitchFamily="34" charset="0"/>
                <a:cs typeface="Calibri" panose="020F0502020204030204" pitchFamily="34" charset="0"/>
              </a:rPr>
              <a:t>Korjausvelka kuriin ja kehittäminen käyntiin uusien rahoitusmallien vauhdittamana</a:t>
            </a:r>
          </a:p>
        </p:txBody>
      </p:sp>
    </p:spTree>
    <p:extLst>
      <p:ext uri="{BB962C8B-B14F-4D97-AF65-F5344CB8AC3E}">
        <p14:creationId xmlns:p14="http://schemas.microsoft.com/office/powerpoint/2010/main" val="26095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6"/>
            <a:ext cx="10515600" cy="610775"/>
          </a:xfrm>
        </p:spPr>
        <p:txBody>
          <a:bodyPr rtlCol="0">
            <a:normAutofit/>
          </a:bodyPr>
          <a:lstStyle/>
          <a:p>
            <a:r>
              <a:rPr lang="fi-FI" sz="3200" b="1" dirty="0">
                <a:latin typeface="Calibri" panose="020F0502020204030204" pitchFamily="34" charset="0"/>
                <a:cs typeface="Calibri" panose="020F0502020204030204" pitchFamily="34" charset="0"/>
              </a:rPr>
              <a:t>Suomi kaksiraiteiseksi ja nelikaistaiseksi </a:t>
            </a:r>
          </a:p>
        </p:txBody>
      </p:sp>
      <p:sp>
        <p:nvSpPr>
          <p:cNvPr id="4" name="Sisällön paikkamerkki 3"/>
          <p:cNvSpPr>
            <a:spLocks noGrp="1"/>
          </p:cNvSpPr>
          <p:nvPr>
            <p:ph sz="half" idx="2"/>
          </p:nvPr>
        </p:nvSpPr>
        <p:spPr>
          <a:xfrm>
            <a:off x="695401" y="1330330"/>
            <a:ext cx="5029200" cy="5087002"/>
          </a:xfrm>
        </p:spPr>
        <p:txBody>
          <a:bodyPr rtlCol="0">
            <a:noAutofit/>
          </a:bodyPr>
          <a:lstStyle/>
          <a:p>
            <a:pPr marL="0" indent="0">
              <a:buNone/>
            </a:pPr>
            <a:r>
              <a:rPr lang="fi-FI" sz="1600" dirty="0">
                <a:latin typeface="Calibri" panose="020F0502020204030204" pitchFamily="34" charset="0"/>
                <a:cs typeface="Calibri" panose="020F0502020204030204" pitchFamily="34" charset="0"/>
              </a:rPr>
              <a:t>Suomen liikenneverkossa on miljardien eurojen korjaus- ja kehittämisvaje. Nykyinen verkko ei vastaa enää kaupungistumisen, työvoiman liikkuvuuden tai päästövähennysten vaatimuksiin. Tulevan vaalikauden aikana pitää liikenteen runkoverkko uudistaa ihmisiä, elinkeinoelämää ja eri alueitten saavutettavuutta varten. Suorat, sujuvat ja hyväkuntoiset yhteydet vähentävät myös liikenteen päästöjä.</a:t>
            </a:r>
          </a:p>
          <a:p>
            <a:pPr marL="0" indent="0">
              <a:buNone/>
            </a:pPr>
            <a:r>
              <a:rPr lang="fi-FI" sz="1600" dirty="0">
                <a:latin typeface="Calibri" panose="020F0502020204030204" pitchFamily="34" charset="0"/>
                <a:cs typeface="Calibri" panose="020F0502020204030204" pitchFamily="34" charset="0"/>
              </a:rPr>
              <a:t>Suomen liikennejärjestelmä on suunniteltava yli vaalikausien menevällä, 12-vuotisella investointiohjelmalla, joka on jo valmisteilla uuden maantielain myötä. Uudet liikenne-, ja varsinkin, raideinvestoinnit vaativat pidempiaikaista suunnittelua ja uudenlaisia rahoitusratkaisuja budjettirahoituksen lisäksi. Kestävän kaupunkikehityksen kannalta lähi- ja työmatkaliikenteen raideratkaisut ovat ensisijaisessa roolissa. </a:t>
            </a:r>
          </a:p>
          <a:p>
            <a:pPr marL="0" indent="0">
              <a:buNone/>
            </a:pPr>
            <a:endParaRPr lang="fi-FI" sz="1400" dirty="0"/>
          </a:p>
        </p:txBody>
      </p:sp>
      <p:sp>
        <p:nvSpPr>
          <p:cNvPr id="6" name="Sisällön paikkamerkki 5"/>
          <p:cNvSpPr>
            <a:spLocks noGrp="1"/>
          </p:cNvSpPr>
          <p:nvPr>
            <p:ph sz="quarter" idx="4"/>
          </p:nvPr>
        </p:nvSpPr>
        <p:spPr>
          <a:xfrm>
            <a:off x="6308452" y="1334092"/>
            <a:ext cx="5188147" cy="5158781"/>
          </a:xfrm>
        </p:spPr>
        <p:txBody>
          <a:bodyPr rtlCol="0">
            <a:noAutofit/>
          </a:bodyPr>
          <a:lstStyle/>
          <a:p>
            <a:r>
              <a:rPr lang="fi-FI" sz="1600" dirty="0">
                <a:latin typeface="Calibri" panose="020F0502020204030204" pitchFamily="34" charset="0"/>
                <a:cs typeface="Calibri" panose="020F0502020204030204" pitchFamily="34" charset="0"/>
              </a:rPr>
              <a:t>Luodaan pitkän aikavälin strateginen liikennejärjestelmäsuunnitelma: nopea kaksiraiteinen ja nelikaistainen runkoverkko toimitus- ja matkaketjujen selkärangaksi.</a:t>
            </a:r>
          </a:p>
          <a:p>
            <a:r>
              <a:rPr lang="fi-FI" sz="1600" dirty="0">
                <a:latin typeface="Calibri" panose="020F0502020204030204" pitchFamily="34" charset="0"/>
                <a:cs typeface="Calibri" panose="020F0502020204030204" pitchFamily="34" charset="0"/>
              </a:rPr>
              <a:t>Nostetaan liikenneinfran kehittämisinvestointien ja perusväylänpidon vuosittainen rahoitustaso noin 2,3 </a:t>
            </a:r>
            <a:r>
              <a:rPr lang="fi-FI" sz="1600" dirty="0" err="1">
                <a:latin typeface="Calibri" panose="020F0502020204030204" pitchFamily="34" charset="0"/>
                <a:cs typeface="Calibri" panose="020F0502020204030204" pitchFamily="34" charset="0"/>
              </a:rPr>
              <a:t>mrd</a:t>
            </a:r>
            <a:r>
              <a:rPr lang="fi-FI" sz="1600" dirty="0">
                <a:latin typeface="Calibri" panose="020F0502020204030204" pitchFamily="34" charset="0"/>
                <a:cs typeface="Calibri" panose="020F0502020204030204" pitchFamily="34" charset="0"/>
              </a:rPr>
              <a:t> euroon, mikä vastaa noin yhtä prosenttia BKT:stä.</a:t>
            </a:r>
          </a:p>
          <a:p>
            <a:r>
              <a:rPr lang="fi-FI" sz="1600" dirty="0">
                <a:latin typeface="Calibri" panose="020F0502020204030204" pitchFamily="34" charset="0"/>
                <a:cs typeface="Calibri" panose="020F0502020204030204" pitchFamily="34" charset="0"/>
              </a:rPr>
              <a:t>Kokeillaan ja otetaan käyttöön liikenneinfraan uusia kustannustehokkaita toteutus- ja rahoitusmalleja, joissa on otettu huomioon infrahankkeiden yhteiskunnalliset hyödyt. Liikennehankkeiden kokonaistaloudellisia vaikutuksia pitää arvioida osana 12-vuotista liikennesuunnitelmaa.</a:t>
            </a:r>
          </a:p>
          <a:p>
            <a:r>
              <a:rPr lang="fi-FI" sz="1600" dirty="0">
                <a:latin typeface="Calibri" panose="020F0502020204030204" pitchFamily="34" charset="0"/>
                <a:cs typeface="Calibri" panose="020F0502020204030204" pitchFamily="34" charset="0"/>
              </a:rPr>
              <a:t>Investoidaan kasvukeskusten  joukkoliikennehankkeisiin, jotka vauhdittavat kaupunkirakennetta tiivistävää rakentamista ja vähentävät päästöjä.</a:t>
            </a:r>
          </a:p>
        </p:txBody>
      </p:sp>
    </p:spTree>
    <p:extLst>
      <p:ext uri="{BB962C8B-B14F-4D97-AF65-F5344CB8AC3E}">
        <p14:creationId xmlns:p14="http://schemas.microsoft.com/office/powerpoint/2010/main" val="1092038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526F4E3F-0361-4682-ABE4-9DAE8A16BCA6}"/>
              </a:ext>
            </a:extLst>
          </p:cNvPr>
          <p:cNvSpPr>
            <a:spLocks noGrp="1"/>
          </p:cNvSpPr>
          <p:nvPr>
            <p:ph type="title"/>
          </p:nvPr>
        </p:nvSpPr>
        <p:spPr/>
        <p:txBody>
          <a:bodyPr/>
          <a:lstStyle/>
          <a:p>
            <a:r>
              <a:rPr lang="fi-FI" b="1" dirty="0">
                <a:latin typeface="Calibri" panose="020F0502020204030204" pitchFamily="34" charset="0"/>
                <a:cs typeface="Calibri" panose="020F0502020204030204" pitchFamily="34" charset="0"/>
              </a:rPr>
              <a:t>Lisätietoja KIRA-foorumin jäseniltä:</a:t>
            </a:r>
            <a:endParaRPr lang="fi-FI" dirty="0">
              <a:solidFill>
                <a:srgbClr val="FF0000"/>
              </a:solidFill>
            </a:endParaRPr>
          </a:p>
        </p:txBody>
      </p:sp>
      <p:sp>
        <p:nvSpPr>
          <p:cNvPr id="5" name="Sisällön paikkamerkki 4">
            <a:extLst>
              <a:ext uri="{FF2B5EF4-FFF2-40B4-BE49-F238E27FC236}">
                <a16:creationId xmlns:a16="http://schemas.microsoft.com/office/drawing/2014/main" id="{3494B3B0-0CBA-4FF7-99E6-D6B6A68D3C02}"/>
              </a:ext>
            </a:extLst>
          </p:cNvPr>
          <p:cNvSpPr>
            <a:spLocks noGrp="1"/>
          </p:cNvSpPr>
          <p:nvPr>
            <p:ph sz="half" idx="1"/>
          </p:nvPr>
        </p:nvSpPr>
        <p:spPr>
          <a:xfrm>
            <a:off x="983432" y="1601250"/>
            <a:ext cx="2809528" cy="4915744"/>
          </a:xfrm>
        </p:spPr>
        <p:txBody>
          <a:bodyPr>
            <a:noAutofit/>
          </a:bodyPr>
          <a:lstStyle/>
          <a:p>
            <a:pPr marL="0" indent="0">
              <a:lnSpc>
                <a:spcPct val="100000"/>
              </a:lnSpc>
              <a:spcBef>
                <a:spcPts val="0"/>
              </a:spcBef>
              <a:buNone/>
            </a:pPr>
            <a:r>
              <a:rPr lang="fi-FI" sz="1400" b="1" dirty="0">
                <a:latin typeface="Calibri" panose="020F0502020204030204" pitchFamily="34" charset="0"/>
                <a:cs typeface="Calibri" panose="020F0502020204030204" pitchFamily="34" charset="0"/>
              </a:rPr>
              <a:t>Aleksi Randell, puheenjohtaja</a:t>
            </a:r>
          </a:p>
          <a:p>
            <a:pPr marL="0" indent="0">
              <a:lnSpc>
                <a:spcPct val="100000"/>
              </a:lnSpc>
              <a:spcBef>
                <a:spcPts val="0"/>
              </a:spcBef>
              <a:buNone/>
            </a:pPr>
            <a:r>
              <a:rPr lang="fi-FI" sz="1400" dirty="0">
                <a:solidFill>
                  <a:schemeClr val="accent1">
                    <a:lumMod val="60000"/>
                    <a:lumOff val="40000"/>
                  </a:schemeClr>
                </a:solidFill>
                <a:latin typeface="Calibri" panose="020F0502020204030204" pitchFamily="34" charset="0"/>
                <a:cs typeface="Calibri" panose="020F0502020204030204" pitchFamily="34" charset="0"/>
              </a:rPr>
              <a:t>Rakennusteollisuus RT ry</a:t>
            </a:r>
          </a:p>
          <a:p>
            <a:pPr marL="0" indent="0">
              <a:lnSpc>
                <a:spcPct val="100000"/>
              </a:lnSpc>
              <a:spcBef>
                <a:spcPts val="0"/>
              </a:spcBef>
              <a:buNone/>
            </a:pPr>
            <a:r>
              <a:rPr lang="fi-FI" sz="1400" dirty="0">
                <a:solidFill>
                  <a:schemeClr val="accent1">
                    <a:lumMod val="60000"/>
                    <a:lumOff val="40000"/>
                  </a:schemeClr>
                </a:solidFill>
                <a:latin typeface="Calibri" panose="020F0502020204030204" pitchFamily="34" charset="0"/>
                <a:cs typeface="Calibri" panose="020F0502020204030204" pitchFamily="34" charset="0"/>
              </a:rPr>
              <a:t>www.rakennusteollisuus.fi</a:t>
            </a:r>
          </a:p>
          <a:p>
            <a:pPr marL="0" indent="0">
              <a:lnSpc>
                <a:spcPct val="100000"/>
              </a:lnSpc>
              <a:spcBef>
                <a:spcPts val="0"/>
              </a:spcBef>
              <a:buNone/>
            </a:pPr>
            <a:endParaRPr lang="fi-FI" sz="1400" dirty="0">
              <a:latin typeface="Calibri" panose="020F0502020204030204" pitchFamily="34" charset="0"/>
              <a:cs typeface="Calibri" panose="020F0502020204030204" pitchFamily="34" charset="0"/>
            </a:endParaRPr>
          </a:p>
          <a:p>
            <a:pPr marL="0" indent="0">
              <a:lnSpc>
                <a:spcPct val="100000"/>
              </a:lnSpc>
              <a:spcBef>
                <a:spcPts val="0"/>
              </a:spcBef>
              <a:buNone/>
            </a:pPr>
            <a:r>
              <a:rPr lang="fi-FI" sz="1400" b="1" dirty="0">
                <a:latin typeface="Calibri" panose="020F0502020204030204" pitchFamily="34" charset="0"/>
                <a:cs typeface="Calibri" panose="020F0502020204030204" pitchFamily="34" charset="0"/>
              </a:rPr>
              <a:t>Miimu Airaksinen</a:t>
            </a:r>
          </a:p>
          <a:p>
            <a:pPr marL="0" indent="0">
              <a:lnSpc>
                <a:spcPct val="100000"/>
              </a:lnSpc>
              <a:spcBef>
                <a:spcPts val="0"/>
              </a:spcBef>
              <a:buNone/>
            </a:pPr>
            <a:r>
              <a:rPr lang="fi-FI" sz="1400" dirty="0">
                <a:solidFill>
                  <a:schemeClr val="accent1">
                    <a:lumMod val="60000"/>
                    <a:lumOff val="40000"/>
                  </a:schemeClr>
                </a:solidFill>
                <a:latin typeface="Calibri" panose="020F0502020204030204" pitchFamily="34" charset="0"/>
                <a:cs typeface="Calibri" panose="020F0502020204030204" pitchFamily="34" charset="0"/>
              </a:rPr>
              <a:t>Suomen Rakennusinsinöörien liitto RIL ry</a:t>
            </a:r>
          </a:p>
          <a:p>
            <a:pPr marL="0" indent="0">
              <a:lnSpc>
                <a:spcPct val="100000"/>
              </a:lnSpc>
              <a:spcBef>
                <a:spcPts val="0"/>
              </a:spcBef>
              <a:buNone/>
            </a:pPr>
            <a:r>
              <a:rPr lang="fi-FI" sz="1400" dirty="0">
                <a:solidFill>
                  <a:schemeClr val="accent1">
                    <a:lumMod val="60000"/>
                    <a:lumOff val="40000"/>
                  </a:schemeClr>
                </a:solidFill>
                <a:latin typeface="Calibri" panose="020F0502020204030204" pitchFamily="34" charset="0"/>
                <a:cs typeface="Calibri" panose="020F0502020204030204" pitchFamily="34" charset="0"/>
              </a:rPr>
              <a:t>www.ril.fi</a:t>
            </a:r>
          </a:p>
          <a:p>
            <a:pPr marL="0" indent="0">
              <a:lnSpc>
                <a:spcPct val="100000"/>
              </a:lnSpc>
              <a:spcBef>
                <a:spcPts val="0"/>
              </a:spcBef>
              <a:buNone/>
            </a:pPr>
            <a:endParaRPr lang="fi-FI" sz="1400" dirty="0">
              <a:latin typeface="Calibri" panose="020F0502020204030204" pitchFamily="34" charset="0"/>
              <a:cs typeface="Calibri" panose="020F0502020204030204" pitchFamily="34" charset="0"/>
            </a:endParaRPr>
          </a:p>
          <a:p>
            <a:pPr marL="0" indent="0">
              <a:lnSpc>
                <a:spcPct val="100000"/>
              </a:lnSpc>
              <a:spcBef>
                <a:spcPts val="0"/>
              </a:spcBef>
              <a:buNone/>
            </a:pPr>
            <a:r>
              <a:rPr lang="fi-FI" sz="1400" b="1" dirty="0">
                <a:latin typeface="Calibri" panose="020F0502020204030204" pitchFamily="34" charset="0"/>
                <a:cs typeface="Calibri" panose="020F0502020204030204" pitchFamily="34" charset="0"/>
              </a:rPr>
              <a:t>Maria-Elena Cowell</a:t>
            </a:r>
          </a:p>
          <a:p>
            <a:pPr marL="0" indent="0">
              <a:lnSpc>
                <a:spcPct val="100000"/>
              </a:lnSpc>
              <a:spcBef>
                <a:spcPts val="0"/>
              </a:spcBef>
              <a:buNone/>
            </a:pPr>
            <a:r>
              <a:rPr lang="fi-FI" sz="1400" dirty="0">
                <a:solidFill>
                  <a:schemeClr val="accent1">
                    <a:lumMod val="60000"/>
                    <a:lumOff val="40000"/>
                  </a:schemeClr>
                </a:solidFill>
                <a:latin typeface="Calibri" panose="020F0502020204030204" pitchFamily="34" charset="0"/>
                <a:cs typeface="Calibri" panose="020F0502020204030204" pitchFamily="34" charset="0"/>
              </a:rPr>
              <a:t>Kiinteistönvälitysalan Keskusliitto KVKL ry</a:t>
            </a:r>
          </a:p>
          <a:p>
            <a:pPr marL="0" indent="0">
              <a:lnSpc>
                <a:spcPct val="100000"/>
              </a:lnSpc>
              <a:spcBef>
                <a:spcPts val="0"/>
              </a:spcBef>
              <a:buNone/>
            </a:pPr>
            <a:r>
              <a:rPr lang="fi-FI" sz="1400" dirty="0">
                <a:solidFill>
                  <a:schemeClr val="accent1">
                    <a:lumMod val="60000"/>
                    <a:lumOff val="40000"/>
                  </a:schemeClr>
                </a:solidFill>
                <a:latin typeface="Calibri" panose="020F0502020204030204" pitchFamily="34" charset="0"/>
                <a:cs typeface="Calibri" panose="020F0502020204030204" pitchFamily="34" charset="0"/>
              </a:rPr>
              <a:t>www.kvkl.fi</a:t>
            </a:r>
          </a:p>
          <a:p>
            <a:pPr marL="0" indent="0">
              <a:lnSpc>
                <a:spcPct val="100000"/>
              </a:lnSpc>
              <a:spcBef>
                <a:spcPts val="0"/>
              </a:spcBef>
              <a:buNone/>
            </a:pPr>
            <a:endParaRPr lang="fi-FI" sz="1400" dirty="0">
              <a:latin typeface="Calibri" panose="020F0502020204030204" pitchFamily="34" charset="0"/>
              <a:cs typeface="Calibri" panose="020F0502020204030204" pitchFamily="34" charset="0"/>
            </a:endParaRPr>
          </a:p>
          <a:p>
            <a:pPr marL="0" indent="0">
              <a:lnSpc>
                <a:spcPct val="100000"/>
              </a:lnSpc>
              <a:spcBef>
                <a:spcPts val="0"/>
              </a:spcBef>
              <a:buNone/>
            </a:pPr>
            <a:r>
              <a:rPr lang="fi-FI" sz="1400" b="1" dirty="0">
                <a:latin typeface="Calibri" panose="020F0502020204030204" pitchFamily="34" charset="0"/>
                <a:cs typeface="Calibri" panose="020F0502020204030204" pitchFamily="34" charset="0"/>
              </a:rPr>
              <a:t>Kalle Euro</a:t>
            </a:r>
          </a:p>
          <a:p>
            <a:pPr marL="0" indent="0">
              <a:lnSpc>
                <a:spcPct val="100000"/>
              </a:lnSpc>
              <a:spcBef>
                <a:spcPts val="0"/>
              </a:spcBef>
              <a:buNone/>
            </a:pPr>
            <a:r>
              <a:rPr lang="fi-FI" sz="1400" dirty="0">
                <a:solidFill>
                  <a:schemeClr val="accent1">
                    <a:lumMod val="60000"/>
                    <a:lumOff val="40000"/>
                  </a:schemeClr>
                </a:solidFill>
                <a:latin typeface="Calibri" panose="020F0502020204030204" pitchFamily="34" charset="0"/>
                <a:cs typeface="Calibri" panose="020F0502020204030204" pitchFamily="34" charset="0"/>
              </a:rPr>
              <a:t>Arkkitehtitoimistojen liitto ATL ry</a:t>
            </a:r>
          </a:p>
          <a:p>
            <a:pPr marL="0" indent="0">
              <a:lnSpc>
                <a:spcPct val="100000"/>
              </a:lnSpc>
              <a:spcBef>
                <a:spcPts val="0"/>
              </a:spcBef>
              <a:buNone/>
            </a:pPr>
            <a:r>
              <a:rPr lang="fi-FI" sz="1400" dirty="0">
                <a:solidFill>
                  <a:schemeClr val="accent1">
                    <a:lumMod val="60000"/>
                    <a:lumOff val="40000"/>
                  </a:schemeClr>
                </a:solidFill>
                <a:latin typeface="Calibri" panose="020F0502020204030204" pitchFamily="34" charset="0"/>
                <a:cs typeface="Calibri" panose="020F0502020204030204" pitchFamily="34" charset="0"/>
              </a:rPr>
              <a:t>www.atl.fi</a:t>
            </a:r>
          </a:p>
          <a:p>
            <a:pPr marL="0" indent="0">
              <a:lnSpc>
                <a:spcPct val="100000"/>
              </a:lnSpc>
              <a:spcBef>
                <a:spcPts val="0"/>
              </a:spcBef>
              <a:buNone/>
            </a:pPr>
            <a:endParaRPr lang="fi-FI" sz="1400" dirty="0">
              <a:latin typeface="Calibri" panose="020F0502020204030204" pitchFamily="34" charset="0"/>
              <a:cs typeface="Calibri" panose="020F0502020204030204" pitchFamily="34" charset="0"/>
            </a:endParaRPr>
          </a:p>
          <a:p>
            <a:pPr marL="0" indent="0">
              <a:lnSpc>
                <a:spcPct val="100000"/>
              </a:lnSpc>
              <a:spcBef>
                <a:spcPts val="0"/>
              </a:spcBef>
              <a:buNone/>
            </a:pPr>
            <a:r>
              <a:rPr lang="fi-FI" sz="1400" b="1" dirty="0">
                <a:latin typeface="Calibri" panose="020F0502020204030204" pitchFamily="34" charset="0"/>
                <a:cs typeface="Calibri" panose="020F0502020204030204" pitchFamily="34" charset="0"/>
              </a:rPr>
              <a:t>Pia Gramén</a:t>
            </a:r>
          </a:p>
          <a:p>
            <a:pPr marL="0" indent="0">
              <a:lnSpc>
                <a:spcPct val="100000"/>
              </a:lnSpc>
              <a:spcBef>
                <a:spcPts val="0"/>
              </a:spcBef>
              <a:buNone/>
            </a:pPr>
            <a:r>
              <a:rPr lang="fi-FI" sz="1400" dirty="0">
                <a:solidFill>
                  <a:schemeClr val="accent1">
                    <a:lumMod val="60000"/>
                    <a:lumOff val="40000"/>
                  </a:schemeClr>
                </a:solidFill>
                <a:latin typeface="Calibri" panose="020F0502020204030204" pitchFamily="34" charset="0"/>
                <a:cs typeface="Calibri" panose="020F0502020204030204" pitchFamily="34" charset="0"/>
              </a:rPr>
              <a:t>Kiinteistötyönantajat ry</a:t>
            </a:r>
          </a:p>
          <a:p>
            <a:pPr marL="0" indent="0">
              <a:lnSpc>
                <a:spcPct val="100000"/>
              </a:lnSpc>
              <a:spcBef>
                <a:spcPts val="0"/>
              </a:spcBef>
              <a:buNone/>
            </a:pPr>
            <a:r>
              <a:rPr lang="fi-FI" sz="1400" dirty="0">
                <a:solidFill>
                  <a:schemeClr val="accent1">
                    <a:lumMod val="60000"/>
                    <a:lumOff val="40000"/>
                  </a:schemeClr>
                </a:solidFill>
                <a:latin typeface="Calibri" panose="020F0502020204030204" pitchFamily="34" charset="0"/>
                <a:cs typeface="Calibri" panose="020F0502020204030204" pitchFamily="34" charset="0"/>
              </a:rPr>
              <a:t>www.kiinteistotyonantajat.fi</a:t>
            </a:r>
          </a:p>
          <a:p>
            <a:pPr marL="0" indent="0">
              <a:lnSpc>
                <a:spcPct val="100000"/>
              </a:lnSpc>
              <a:spcBef>
                <a:spcPts val="0"/>
              </a:spcBef>
              <a:buNone/>
            </a:pPr>
            <a:endParaRPr lang="fi-FI" sz="1400" dirty="0">
              <a:latin typeface="Calibri" panose="020F0502020204030204" pitchFamily="34" charset="0"/>
              <a:cs typeface="Calibri" panose="020F0502020204030204" pitchFamily="34" charset="0"/>
            </a:endParaRPr>
          </a:p>
        </p:txBody>
      </p:sp>
      <p:sp>
        <p:nvSpPr>
          <p:cNvPr id="6" name="Sisällön paikkamerkki 5">
            <a:extLst>
              <a:ext uri="{FF2B5EF4-FFF2-40B4-BE49-F238E27FC236}">
                <a16:creationId xmlns:a16="http://schemas.microsoft.com/office/drawing/2014/main" id="{22D5E060-C8A7-42AF-8327-824C9647514C}"/>
              </a:ext>
            </a:extLst>
          </p:cNvPr>
          <p:cNvSpPr>
            <a:spLocks noGrp="1"/>
          </p:cNvSpPr>
          <p:nvPr>
            <p:ph sz="half" idx="2"/>
          </p:nvPr>
        </p:nvSpPr>
        <p:spPr>
          <a:xfrm>
            <a:off x="4727848" y="1767857"/>
            <a:ext cx="2736304" cy="4489960"/>
          </a:xfrm>
        </p:spPr>
        <p:txBody>
          <a:bodyPr>
            <a:normAutofit/>
          </a:bodyPr>
          <a:lstStyle/>
          <a:p>
            <a:pPr marL="0" indent="0">
              <a:lnSpc>
                <a:spcPct val="100000"/>
              </a:lnSpc>
              <a:spcBef>
                <a:spcPts val="0"/>
              </a:spcBef>
              <a:buNone/>
            </a:pPr>
            <a:r>
              <a:rPr lang="fi-FI" sz="1400" b="1" dirty="0">
                <a:latin typeface="Calibri" panose="020F0502020204030204" pitchFamily="34" charset="0"/>
                <a:cs typeface="Calibri" panose="020F0502020204030204" pitchFamily="34" charset="0"/>
              </a:rPr>
              <a:t>Markku Hedman</a:t>
            </a:r>
          </a:p>
          <a:p>
            <a:pPr marL="0" indent="0">
              <a:lnSpc>
                <a:spcPct val="100000"/>
              </a:lnSpc>
              <a:spcBef>
                <a:spcPts val="0"/>
              </a:spcBef>
              <a:buNone/>
            </a:pPr>
            <a:r>
              <a:rPr lang="fi-FI" sz="1400" dirty="0">
                <a:solidFill>
                  <a:schemeClr val="accent1">
                    <a:lumMod val="60000"/>
                    <a:lumOff val="40000"/>
                  </a:schemeClr>
                </a:solidFill>
                <a:latin typeface="Calibri" panose="020F0502020204030204" pitchFamily="34" charset="0"/>
                <a:cs typeface="Calibri" panose="020F0502020204030204" pitchFamily="34" charset="0"/>
              </a:rPr>
              <a:t>Rakennustietosäätiö RTS </a:t>
            </a:r>
            <a:r>
              <a:rPr lang="fi-FI" sz="1400" dirty="0" err="1">
                <a:solidFill>
                  <a:schemeClr val="accent1">
                    <a:lumMod val="60000"/>
                    <a:lumOff val="40000"/>
                  </a:schemeClr>
                </a:solidFill>
                <a:latin typeface="Calibri" panose="020F0502020204030204" pitchFamily="34" charset="0"/>
                <a:cs typeface="Calibri" panose="020F0502020204030204" pitchFamily="34" charset="0"/>
              </a:rPr>
              <a:t>sr</a:t>
            </a:r>
            <a:endParaRPr lang="fi-FI" sz="1400" dirty="0">
              <a:solidFill>
                <a:schemeClr val="accent1">
                  <a:lumMod val="60000"/>
                  <a:lumOff val="40000"/>
                </a:schemeClr>
              </a:solidFill>
              <a:latin typeface="Calibri" panose="020F0502020204030204" pitchFamily="34" charset="0"/>
              <a:cs typeface="Calibri" panose="020F0502020204030204" pitchFamily="34" charset="0"/>
            </a:endParaRPr>
          </a:p>
          <a:p>
            <a:pPr marL="0" indent="0">
              <a:lnSpc>
                <a:spcPct val="100000"/>
              </a:lnSpc>
              <a:spcBef>
                <a:spcPts val="0"/>
              </a:spcBef>
              <a:buNone/>
            </a:pPr>
            <a:r>
              <a:rPr lang="fi-FI" sz="1400" dirty="0">
                <a:solidFill>
                  <a:schemeClr val="accent1">
                    <a:lumMod val="60000"/>
                    <a:lumOff val="40000"/>
                  </a:schemeClr>
                </a:solidFill>
                <a:latin typeface="Calibri" panose="020F0502020204030204" pitchFamily="34" charset="0"/>
                <a:cs typeface="Calibri" panose="020F0502020204030204" pitchFamily="34" charset="0"/>
              </a:rPr>
              <a:t>www.rakennustieto.fi</a:t>
            </a:r>
          </a:p>
          <a:p>
            <a:pPr marL="0" lvl="0" indent="0">
              <a:lnSpc>
                <a:spcPct val="100000"/>
              </a:lnSpc>
              <a:spcBef>
                <a:spcPts val="0"/>
              </a:spcBef>
              <a:buClr>
                <a:srgbClr val="B2D0B4"/>
              </a:buClr>
              <a:buNone/>
            </a:pPr>
            <a:endParaRPr lang="fi-FI" sz="1400" dirty="0">
              <a:solidFill>
                <a:prstClr val="white"/>
              </a:solidFill>
              <a:latin typeface="Calibri" panose="020F0502020204030204" pitchFamily="34" charset="0"/>
              <a:cs typeface="Calibri" panose="020F0502020204030204" pitchFamily="34" charset="0"/>
            </a:endParaRPr>
          </a:p>
          <a:p>
            <a:pPr marL="0" lvl="0" indent="0">
              <a:lnSpc>
                <a:spcPct val="100000"/>
              </a:lnSpc>
              <a:spcBef>
                <a:spcPts val="0"/>
              </a:spcBef>
              <a:buClr>
                <a:srgbClr val="B2D0B4"/>
              </a:buClr>
              <a:buNone/>
            </a:pPr>
            <a:r>
              <a:rPr lang="fi-FI" sz="1400" b="1" dirty="0">
                <a:latin typeface="Calibri" panose="020F0502020204030204" pitchFamily="34" charset="0"/>
                <a:cs typeface="Calibri" panose="020F0502020204030204" pitchFamily="34" charset="0"/>
              </a:rPr>
              <a:t>Marjut Joensuu</a:t>
            </a:r>
          </a:p>
          <a:p>
            <a:pPr marL="0" lvl="0" indent="0">
              <a:lnSpc>
                <a:spcPct val="100000"/>
              </a:lnSpc>
              <a:spcBef>
                <a:spcPts val="0"/>
              </a:spcBef>
              <a:buClr>
                <a:srgbClr val="B2D0B4"/>
              </a:buClr>
              <a:buNone/>
            </a:pPr>
            <a:r>
              <a:rPr lang="fi-FI" sz="1400" dirty="0">
                <a:solidFill>
                  <a:schemeClr val="accent1">
                    <a:lumMod val="60000"/>
                    <a:lumOff val="40000"/>
                  </a:schemeClr>
                </a:solidFill>
                <a:latin typeface="Calibri" panose="020F0502020204030204" pitchFamily="34" charset="0"/>
                <a:cs typeface="Calibri" panose="020F0502020204030204" pitchFamily="34" charset="0"/>
              </a:rPr>
              <a:t>Suomen Isännöintiliitto ry</a:t>
            </a:r>
          </a:p>
          <a:p>
            <a:pPr marL="0" lvl="0" indent="0">
              <a:lnSpc>
                <a:spcPct val="100000"/>
              </a:lnSpc>
              <a:spcBef>
                <a:spcPts val="0"/>
              </a:spcBef>
              <a:buClr>
                <a:srgbClr val="B2D0B4"/>
              </a:buClr>
              <a:buNone/>
            </a:pPr>
            <a:r>
              <a:rPr lang="fi-FI" sz="1400" dirty="0">
                <a:solidFill>
                  <a:schemeClr val="accent1">
                    <a:lumMod val="60000"/>
                    <a:lumOff val="40000"/>
                  </a:schemeClr>
                </a:solidFill>
                <a:latin typeface="Calibri" panose="020F0502020204030204" pitchFamily="34" charset="0"/>
                <a:cs typeface="Calibri" panose="020F0502020204030204" pitchFamily="34" charset="0"/>
              </a:rPr>
              <a:t>www.isannointiliitto.fi</a:t>
            </a:r>
          </a:p>
          <a:p>
            <a:pPr marL="0" lvl="0" indent="0">
              <a:lnSpc>
                <a:spcPct val="100000"/>
              </a:lnSpc>
              <a:spcBef>
                <a:spcPts val="0"/>
              </a:spcBef>
              <a:buClr>
                <a:srgbClr val="B2D0B4"/>
              </a:buClr>
              <a:buNone/>
            </a:pPr>
            <a:endParaRPr lang="fi-FI" sz="1400" dirty="0">
              <a:solidFill>
                <a:prstClr val="white"/>
              </a:solidFill>
              <a:latin typeface="Calibri" panose="020F0502020204030204" pitchFamily="34" charset="0"/>
              <a:cs typeface="Calibri" panose="020F0502020204030204" pitchFamily="34" charset="0"/>
            </a:endParaRPr>
          </a:p>
          <a:p>
            <a:pPr marL="0" lvl="0" indent="0">
              <a:lnSpc>
                <a:spcPct val="100000"/>
              </a:lnSpc>
              <a:spcBef>
                <a:spcPts val="0"/>
              </a:spcBef>
              <a:buClr>
                <a:srgbClr val="B2D0B4"/>
              </a:buClr>
              <a:buNone/>
            </a:pPr>
            <a:r>
              <a:rPr lang="fi-FI" sz="1400" b="1" dirty="0">
                <a:solidFill>
                  <a:prstClr val="white"/>
                </a:solidFill>
                <a:latin typeface="Calibri" panose="020F0502020204030204" pitchFamily="34" charset="0"/>
                <a:cs typeface="Calibri" panose="020F0502020204030204" pitchFamily="34" charset="0"/>
              </a:rPr>
              <a:t>Harri Hiltunen</a:t>
            </a:r>
          </a:p>
          <a:p>
            <a:pPr marL="0" lvl="0" indent="0">
              <a:lnSpc>
                <a:spcPct val="100000"/>
              </a:lnSpc>
              <a:spcBef>
                <a:spcPts val="0"/>
              </a:spcBef>
              <a:buClr>
                <a:srgbClr val="B2D0B4"/>
              </a:buClr>
              <a:buNone/>
            </a:pPr>
            <a:r>
              <a:rPr lang="fi-FI" sz="1400" dirty="0">
                <a:solidFill>
                  <a:schemeClr val="accent1">
                    <a:lumMod val="60000"/>
                    <a:lumOff val="40000"/>
                  </a:schemeClr>
                </a:solidFill>
                <a:latin typeface="Calibri" panose="020F0502020204030204" pitchFamily="34" charset="0"/>
                <a:cs typeface="Calibri" panose="020F0502020204030204" pitchFamily="34" charset="0"/>
              </a:rPr>
              <a:t>Suomen Kiinteistöliitto ry</a:t>
            </a:r>
          </a:p>
          <a:p>
            <a:pPr marL="0" lvl="0" indent="0">
              <a:lnSpc>
                <a:spcPct val="100000"/>
              </a:lnSpc>
              <a:spcBef>
                <a:spcPts val="0"/>
              </a:spcBef>
              <a:buClr>
                <a:srgbClr val="B2D0B4"/>
              </a:buClr>
              <a:buNone/>
            </a:pPr>
            <a:r>
              <a:rPr lang="fi-FI" sz="1400" dirty="0">
                <a:solidFill>
                  <a:schemeClr val="accent1">
                    <a:lumMod val="60000"/>
                    <a:lumOff val="40000"/>
                  </a:schemeClr>
                </a:solidFill>
                <a:latin typeface="Calibri" panose="020F0502020204030204" pitchFamily="34" charset="0"/>
                <a:cs typeface="Calibri" panose="020F0502020204030204" pitchFamily="34" charset="0"/>
              </a:rPr>
              <a:t>www.kiinteistoliitto.fi</a:t>
            </a:r>
          </a:p>
          <a:p>
            <a:pPr marL="0" lvl="0" indent="0">
              <a:lnSpc>
                <a:spcPct val="100000"/>
              </a:lnSpc>
              <a:spcBef>
                <a:spcPts val="0"/>
              </a:spcBef>
              <a:buClr>
                <a:srgbClr val="B2D0B4"/>
              </a:buClr>
              <a:buNone/>
            </a:pPr>
            <a:endParaRPr lang="fi-FI" sz="1400" dirty="0">
              <a:solidFill>
                <a:prstClr val="white"/>
              </a:solidFill>
              <a:latin typeface="Calibri" panose="020F0502020204030204" pitchFamily="34" charset="0"/>
              <a:cs typeface="Calibri" panose="020F0502020204030204" pitchFamily="34" charset="0"/>
            </a:endParaRPr>
          </a:p>
          <a:p>
            <a:pPr marL="0" lvl="0" indent="0">
              <a:lnSpc>
                <a:spcPct val="100000"/>
              </a:lnSpc>
              <a:spcBef>
                <a:spcPts val="0"/>
              </a:spcBef>
              <a:buClr>
                <a:srgbClr val="B2D0B4"/>
              </a:buClr>
              <a:buNone/>
            </a:pPr>
            <a:r>
              <a:rPr lang="fi-FI" sz="1400" b="1" dirty="0">
                <a:solidFill>
                  <a:prstClr val="white"/>
                </a:solidFill>
                <a:latin typeface="Calibri" panose="020F0502020204030204" pitchFamily="34" charset="0"/>
                <a:cs typeface="Calibri" panose="020F0502020204030204" pitchFamily="34" charset="0"/>
              </a:rPr>
              <a:t>Paula Huotelin</a:t>
            </a:r>
          </a:p>
          <a:p>
            <a:pPr marL="0" lvl="0" indent="0">
              <a:lnSpc>
                <a:spcPct val="100000"/>
              </a:lnSpc>
              <a:spcBef>
                <a:spcPts val="0"/>
              </a:spcBef>
              <a:buClr>
                <a:srgbClr val="B2D0B4"/>
              </a:buClr>
              <a:buNone/>
            </a:pPr>
            <a:r>
              <a:rPr lang="fi-FI" sz="1400" dirty="0">
                <a:solidFill>
                  <a:schemeClr val="accent1">
                    <a:lumMod val="60000"/>
                    <a:lumOff val="40000"/>
                  </a:schemeClr>
                </a:solidFill>
                <a:latin typeface="Calibri" panose="020F0502020204030204" pitchFamily="34" charset="0"/>
                <a:cs typeface="Calibri" panose="020F0502020204030204" pitchFamily="34" charset="0"/>
              </a:rPr>
              <a:t>Suomen Arkkitehtiliitto SAFA ry</a:t>
            </a:r>
          </a:p>
          <a:p>
            <a:pPr marL="0" lvl="0" indent="0">
              <a:lnSpc>
                <a:spcPct val="100000"/>
              </a:lnSpc>
              <a:spcBef>
                <a:spcPts val="0"/>
              </a:spcBef>
              <a:buClr>
                <a:srgbClr val="B2D0B4"/>
              </a:buClr>
              <a:buNone/>
            </a:pPr>
            <a:r>
              <a:rPr lang="fi-FI" sz="1400" dirty="0">
                <a:solidFill>
                  <a:schemeClr val="accent1">
                    <a:lumMod val="60000"/>
                    <a:lumOff val="40000"/>
                  </a:schemeClr>
                </a:solidFill>
                <a:latin typeface="Calibri" panose="020F0502020204030204" pitchFamily="34" charset="0"/>
                <a:cs typeface="Calibri" panose="020F0502020204030204" pitchFamily="34" charset="0"/>
              </a:rPr>
              <a:t>www.safa.fi</a:t>
            </a:r>
          </a:p>
          <a:p>
            <a:pPr marL="0" lvl="0" indent="0">
              <a:lnSpc>
                <a:spcPct val="100000"/>
              </a:lnSpc>
              <a:spcBef>
                <a:spcPts val="0"/>
              </a:spcBef>
              <a:buClr>
                <a:srgbClr val="B2D0B4"/>
              </a:buClr>
              <a:buNone/>
            </a:pPr>
            <a:endParaRPr lang="fi-FI" sz="1400" dirty="0">
              <a:solidFill>
                <a:prstClr val="white"/>
              </a:solidFill>
              <a:latin typeface="Calibri" panose="020F0502020204030204" pitchFamily="34" charset="0"/>
              <a:cs typeface="Calibri" panose="020F0502020204030204" pitchFamily="34" charset="0"/>
            </a:endParaRPr>
          </a:p>
          <a:p>
            <a:pPr marL="0" lvl="0" indent="0">
              <a:lnSpc>
                <a:spcPct val="100000"/>
              </a:lnSpc>
              <a:spcBef>
                <a:spcPts val="0"/>
              </a:spcBef>
              <a:buClr>
                <a:srgbClr val="B2D0B4"/>
              </a:buClr>
              <a:buNone/>
            </a:pPr>
            <a:r>
              <a:rPr lang="fi-FI" sz="1400" b="1" dirty="0">
                <a:solidFill>
                  <a:prstClr val="white"/>
                </a:solidFill>
                <a:latin typeface="Calibri" panose="020F0502020204030204" pitchFamily="34" charset="0"/>
                <a:cs typeface="Calibri" panose="020F0502020204030204" pitchFamily="34" charset="0"/>
              </a:rPr>
              <a:t>Hannu Järveläinen</a:t>
            </a:r>
          </a:p>
          <a:p>
            <a:pPr marL="0" lvl="0" indent="0">
              <a:lnSpc>
                <a:spcPct val="100000"/>
              </a:lnSpc>
              <a:spcBef>
                <a:spcPts val="0"/>
              </a:spcBef>
              <a:buClr>
                <a:srgbClr val="B2D0B4"/>
              </a:buClr>
              <a:buNone/>
            </a:pPr>
            <a:r>
              <a:rPr lang="fi-FI" sz="1400" dirty="0">
                <a:solidFill>
                  <a:schemeClr val="accent1">
                    <a:lumMod val="60000"/>
                    <a:lumOff val="40000"/>
                  </a:schemeClr>
                </a:solidFill>
                <a:latin typeface="Calibri" panose="020F0502020204030204" pitchFamily="34" charset="0"/>
                <a:cs typeface="Calibri" panose="020F0502020204030204" pitchFamily="34" charset="0"/>
              </a:rPr>
              <a:t>Rakennusmestarit ja -insinöörit AMK RKL ry</a:t>
            </a:r>
          </a:p>
          <a:p>
            <a:pPr marL="0" lvl="0" indent="0">
              <a:lnSpc>
                <a:spcPct val="100000"/>
              </a:lnSpc>
              <a:spcBef>
                <a:spcPts val="0"/>
              </a:spcBef>
              <a:buClr>
                <a:srgbClr val="B2D0B4"/>
              </a:buClr>
              <a:buNone/>
            </a:pPr>
            <a:r>
              <a:rPr lang="fi-FI" sz="1400" dirty="0">
                <a:solidFill>
                  <a:schemeClr val="accent1">
                    <a:lumMod val="60000"/>
                    <a:lumOff val="40000"/>
                  </a:schemeClr>
                </a:solidFill>
                <a:latin typeface="Calibri" panose="020F0502020204030204" pitchFamily="34" charset="0"/>
                <a:cs typeface="Calibri" panose="020F0502020204030204" pitchFamily="34" charset="0"/>
              </a:rPr>
              <a:t>www.rkl.fi</a:t>
            </a:r>
          </a:p>
          <a:p>
            <a:pPr marL="0" lvl="0" indent="0">
              <a:lnSpc>
                <a:spcPct val="100000"/>
              </a:lnSpc>
              <a:spcBef>
                <a:spcPts val="0"/>
              </a:spcBef>
              <a:buClr>
                <a:srgbClr val="B2D0B4"/>
              </a:buClr>
              <a:buNone/>
            </a:pPr>
            <a:endParaRPr lang="fi-FI" sz="1400" dirty="0">
              <a:solidFill>
                <a:prstClr val="white"/>
              </a:solidFill>
              <a:latin typeface="Calibri" panose="020F0502020204030204" pitchFamily="34" charset="0"/>
              <a:cs typeface="Calibri" panose="020F0502020204030204" pitchFamily="34" charset="0"/>
            </a:endParaRPr>
          </a:p>
          <a:p>
            <a:pPr marL="0" lvl="0" indent="0">
              <a:lnSpc>
                <a:spcPct val="100000"/>
              </a:lnSpc>
              <a:spcBef>
                <a:spcPts val="0"/>
              </a:spcBef>
              <a:buClr>
                <a:srgbClr val="B2D0B4"/>
              </a:buClr>
              <a:buNone/>
            </a:pPr>
            <a:endParaRPr lang="fi-FI" sz="1400" dirty="0">
              <a:solidFill>
                <a:prstClr val="white"/>
              </a:solidFill>
              <a:latin typeface="Calibri" panose="020F0502020204030204" pitchFamily="34" charset="0"/>
              <a:cs typeface="Calibri" panose="020F0502020204030204" pitchFamily="34" charset="0"/>
            </a:endParaRPr>
          </a:p>
          <a:p>
            <a:pPr marL="0" indent="0">
              <a:buNone/>
            </a:pPr>
            <a:endParaRPr lang="fi-FI" sz="1600" dirty="0"/>
          </a:p>
        </p:txBody>
      </p:sp>
      <p:sp>
        <p:nvSpPr>
          <p:cNvPr id="7" name="Sisällön paikkamerkki 5">
            <a:extLst>
              <a:ext uri="{FF2B5EF4-FFF2-40B4-BE49-F238E27FC236}">
                <a16:creationId xmlns:a16="http://schemas.microsoft.com/office/drawing/2014/main" id="{C5B4208A-814F-4692-BFCD-0D4C2FF81550}"/>
              </a:ext>
            </a:extLst>
          </p:cNvPr>
          <p:cNvSpPr txBox="1">
            <a:spLocks/>
          </p:cNvSpPr>
          <p:nvPr/>
        </p:nvSpPr>
        <p:spPr>
          <a:xfrm>
            <a:off x="7968208" y="1825624"/>
            <a:ext cx="3025552" cy="45557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8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Clr>
                <a:srgbClr val="B2D0B4"/>
              </a:buClr>
              <a:buNone/>
            </a:pPr>
            <a:r>
              <a:rPr lang="fi-FI" sz="1400" b="1" dirty="0">
                <a:solidFill>
                  <a:prstClr val="white"/>
                </a:solidFill>
                <a:latin typeface="Calibri" panose="020F0502020204030204" pitchFamily="34" charset="0"/>
                <a:cs typeface="Calibri" panose="020F0502020204030204" pitchFamily="34" charset="0"/>
              </a:rPr>
              <a:t>Olli-Heikki Kyllönen</a:t>
            </a:r>
          </a:p>
          <a:p>
            <a:pPr marL="0" lvl="0" indent="0">
              <a:lnSpc>
                <a:spcPct val="100000"/>
              </a:lnSpc>
              <a:spcBef>
                <a:spcPts val="0"/>
              </a:spcBef>
              <a:buClr>
                <a:srgbClr val="B2D0B4"/>
              </a:buClr>
              <a:buNone/>
            </a:pPr>
            <a:r>
              <a:rPr lang="fi-FI" sz="1400" dirty="0">
                <a:solidFill>
                  <a:schemeClr val="accent1">
                    <a:lumMod val="60000"/>
                    <a:lumOff val="40000"/>
                  </a:schemeClr>
                </a:solidFill>
                <a:latin typeface="Calibri" panose="020F0502020204030204" pitchFamily="34" charset="0"/>
                <a:cs typeface="Calibri" panose="020F0502020204030204" pitchFamily="34" charset="0"/>
              </a:rPr>
              <a:t>Sähkö- ja teleurakoitsijaliitto STUL ry</a:t>
            </a:r>
          </a:p>
          <a:p>
            <a:pPr marL="0" lvl="0" indent="0">
              <a:lnSpc>
                <a:spcPct val="100000"/>
              </a:lnSpc>
              <a:spcBef>
                <a:spcPts val="0"/>
              </a:spcBef>
              <a:buClr>
                <a:srgbClr val="B2D0B4"/>
              </a:buClr>
              <a:buNone/>
            </a:pPr>
            <a:r>
              <a:rPr lang="fi-FI" sz="1400" dirty="0">
                <a:solidFill>
                  <a:schemeClr val="accent1">
                    <a:lumMod val="60000"/>
                    <a:lumOff val="40000"/>
                  </a:schemeClr>
                </a:solidFill>
                <a:latin typeface="Calibri" panose="020F0502020204030204" pitchFamily="34" charset="0"/>
                <a:cs typeface="Calibri" panose="020F0502020204030204" pitchFamily="34" charset="0"/>
              </a:rPr>
              <a:t>www.stul.fi</a:t>
            </a:r>
          </a:p>
          <a:p>
            <a:pPr marL="0" indent="0">
              <a:lnSpc>
                <a:spcPct val="100000"/>
              </a:lnSpc>
              <a:spcBef>
                <a:spcPts val="0"/>
              </a:spcBef>
              <a:buClr>
                <a:srgbClr val="B2D0B4"/>
              </a:buClr>
              <a:buFont typeface="Arial" panose="020B0604020202020204" pitchFamily="34" charset="0"/>
              <a:buNone/>
            </a:pPr>
            <a:endParaRPr lang="fi-FI" sz="1400" dirty="0">
              <a:solidFill>
                <a:prstClr val="white"/>
              </a:solidFill>
              <a:latin typeface="Calibri" panose="020F0502020204030204" pitchFamily="34" charset="0"/>
              <a:cs typeface="Calibri" panose="020F0502020204030204" pitchFamily="34" charset="0"/>
            </a:endParaRPr>
          </a:p>
          <a:p>
            <a:pPr marL="0" indent="0">
              <a:lnSpc>
                <a:spcPct val="100000"/>
              </a:lnSpc>
              <a:spcBef>
                <a:spcPts val="0"/>
              </a:spcBef>
              <a:buClr>
                <a:srgbClr val="B2D0B4"/>
              </a:buClr>
              <a:buFont typeface="Arial" panose="020B0604020202020204" pitchFamily="34" charset="0"/>
              <a:buNone/>
            </a:pPr>
            <a:r>
              <a:rPr lang="fi-FI" sz="1400" b="1" dirty="0">
                <a:solidFill>
                  <a:prstClr val="white"/>
                </a:solidFill>
                <a:latin typeface="Calibri" panose="020F0502020204030204" pitchFamily="34" charset="0"/>
                <a:cs typeface="Calibri" panose="020F0502020204030204" pitchFamily="34" charset="0"/>
              </a:rPr>
              <a:t>Jyrki Laurikainen</a:t>
            </a:r>
          </a:p>
          <a:p>
            <a:pPr marL="0" indent="0">
              <a:lnSpc>
                <a:spcPct val="100000"/>
              </a:lnSpc>
              <a:spcBef>
                <a:spcPts val="0"/>
              </a:spcBef>
              <a:buClr>
                <a:srgbClr val="B2D0B4"/>
              </a:buClr>
              <a:buFont typeface="Arial" panose="020B0604020202020204" pitchFamily="34" charset="0"/>
              <a:buNone/>
            </a:pPr>
            <a:r>
              <a:rPr lang="fi-FI" sz="1400" dirty="0">
                <a:solidFill>
                  <a:schemeClr val="accent1">
                    <a:lumMod val="60000"/>
                    <a:lumOff val="40000"/>
                  </a:schemeClr>
                </a:solidFill>
                <a:latin typeface="Calibri" panose="020F0502020204030204" pitchFamily="34" charset="0"/>
                <a:cs typeface="Calibri" panose="020F0502020204030204" pitchFamily="34" charset="0"/>
              </a:rPr>
              <a:t>RAKLI ry</a:t>
            </a:r>
          </a:p>
          <a:p>
            <a:pPr marL="0" indent="0">
              <a:lnSpc>
                <a:spcPct val="100000"/>
              </a:lnSpc>
              <a:spcBef>
                <a:spcPts val="0"/>
              </a:spcBef>
              <a:buClr>
                <a:srgbClr val="B2D0B4"/>
              </a:buClr>
              <a:buNone/>
            </a:pPr>
            <a:r>
              <a:rPr lang="fi-FI" sz="1400" dirty="0">
                <a:solidFill>
                  <a:schemeClr val="accent1">
                    <a:lumMod val="60000"/>
                    <a:lumOff val="40000"/>
                  </a:schemeClr>
                </a:solidFill>
                <a:latin typeface="Calibri" panose="020F0502020204030204" pitchFamily="34" charset="0"/>
                <a:cs typeface="Calibri" panose="020F0502020204030204" pitchFamily="34" charset="0"/>
              </a:rPr>
              <a:t>www.rakli.fi</a:t>
            </a:r>
          </a:p>
          <a:p>
            <a:pPr marL="0" indent="0">
              <a:lnSpc>
                <a:spcPct val="100000"/>
              </a:lnSpc>
              <a:spcBef>
                <a:spcPts val="0"/>
              </a:spcBef>
              <a:buClr>
                <a:srgbClr val="B2D0B4"/>
              </a:buClr>
              <a:buFont typeface="Arial" panose="020B0604020202020204" pitchFamily="34" charset="0"/>
              <a:buNone/>
            </a:pPr>
            <a:endParaRPr lang="fi-FI" sz="1400" dirty="0">
              <a:solidFill>
                <a:prstClr val="white"/>
              </a:solidFill>
              <a:latin typeface="Calibri" panose="020F0502020204030204" pitchFamily="34" charset="0"/>
              <a:cs typeface="Calibri" panose="020F0502020204030204" pitchFamily="34" charset="0"/>
            </a:endParaRPr>
          </a:p>
          <a:p>
            <a:pPr marL="0" indent="0">
              <a:lnSpc>
                <a:spcPct val="100000"/>
              </a:lnSpc>
              <a:spcBef>
                <a:spcPts val="0"/>
              </a:spcBef>
              <a:buClr>
                <a:srgbClr val="B2D0B4"/>
              </a:buClr>
              <a:buFont typeface="Arial" panose="020B0604020202020204" pitchFamily="34" charset="0"/>
              <a:buNone/>
            </a:pPr>
            <a:r>
              <a:rPr lang="fi-FI" sz="1400" b="1" dirty="0">
                <a:solidFill>
                  <a:prstClr val="white"/>
                </a:solidFill>
                <a:latin typeface="Calibri" panose="020F0502020204030204" pitchFamily="34" charset="0"/>
                <a:cs typeface="Calibri" panose="020F0502020204030204" pitchFamily="34" charset="0"/>
              </a:rPr>
              <a:t>Ilkka Salo</a:t>
            </a:r>
          </a:p>
          <a:p>
            <a:pPr marL="0" indent="0">
              <a:lnSpc>
                <a:spcPct val="100000"/>
              </a:lnSpc>
              <a:spcBef>
                <a:spcPts val="0"/>
              </a:spcBef>
              <a:buClr>
                <a:srgbClr val="B2D0B4"/>
              </a:buClr>
              <a:buFont typeface="Arial" panose="020B0604020202020204" pitchFamily="34" charset="0"/>
              <a:buNone/>
            </a:pPr>
            <a:r>
              <a:rPr lang="fi-FI" sz="1400" dirty="0">
                <a:solidFill>
                  <a:schemeClr val="accent1">
                    <a:lumMod val="60000"/>
                    <a:lumOff val="40000"/>
                  </a:schemeClr>
                </a:solidFill>
                <a:latin typeface="Calibri" panose="020F0502020204030204" pitchFamily="34" charset="0"/>
                <a:cs typeface="Calibri" panose="020F0502020204030204" pitchFamily="34" charset="0"/>
              </a:rPr>
              <a:t>Talotekninen teollisuus ja kauppa ry</a:t>
            </a:r>
          </a:p>
          <a:p>
            <a:pPr marL="0" indent="0">
              <a:lnSpc>
                <a:spcPct val="100000"/>
              </a:lnSpc>
              <a:spcBef>
                <a:spcPts val="0"/>
              </a:spcBef>
              <a:buClr>
                <a:srgbClr val="B2D0B4"/>
              </a:buClr>
              <a:buNone/>
            </a:pPr>
            <a:r>
              <a:rPr lang="fi-FI" sz="1400" dirty="0">
                <a:solidFill>
                  <a:schemeClr val="accent1">
                    <a:lumMod val="60000"/>
                    <a:lumOff val="40000"/>
                  </a:schemeClr>
                </a:solidFill>
                <a:latin typeface="Calibri" panose="020F0502020204030204" pitchFamily="34" charset="0"/>
                <a:cs typeface="Calibri" panose="020F0502020204030204" pitchFamily="34" charset="0"/>
              </a:rPr>
              <a:t>www.talteka.fi</a:t>
            </a:r>
          </a:p>
          <a:p>
            <a:pPr marL="0" indent="0">
              <a:lnSpc>
                <a:spcPct val="100000"/>
              </a:lnSpc>
              <a:spcBef>
                <a:spcPts val="0"/>
              </a:spcBef>
              <a:buClr>
                <a:srgbClr val="B2D0B4"/>
              </a:buClr>
              <a:buFont typeface="Arial" panose="020B0604020202020204" pitchFamily="34" charset="0"/>
              <a:buNone/>
            </a:pPr>
            <a:endParaRPr lang="fi-FI" sz="1400" dirty="0">
              <a:solidFill>
                <a:prstClr val="white"/>
              </a:solidFill>
              <a:latin typeface="Calibri" panose="020F0502020204030204" pitchFamily="34" charset="0"/>
              <a:cs typeface="Calibri" panose="020F0502020204030204" pitchFamily="34" charset="0"/>
            </a:endParaRPr>
          </a:p>
          <a:p>
            <a:pPr marL="0" indent="0">
              <a:lnSpc>
                <a:spcPct val="100000"/>
              </a:lnSpc>
              <a:spcBef>
                <a:spcPts val="0"/>
              </a:spcBef>
              <a:buClr>
                <a:srgbClr val="B2D0B4"/>
              </a:buClr>
              <a:buFont typeface="Arial" panose="020B0604020202020204" pitchFamily="34" charset="0"/>
              <a:buNone/>
            </a:pPr>
            <a:r>
              <a:rPr lang="fi-FI" sz="1400" b="1" dirty="0">
                <a:solidFill>
                  <a:prstClr val="white"/>
                </a:solidFill>
                <a:latin typeface="Calibri" panose="020F0502020204030204" pitchFamily="34" charset="0"/>
                <a:cs typeface="Calibri" panose="020F0502020204030204" pitchFamily="34" charset="0"/>
              </a:rPr>
              <a:t>Helena Soimakallio</a:t>
            </a:r>
          </a:p>
          <a:p>
            <a:pPr marL="0" indent="0">
              <a:lnSpc>
                <a:spcPct val="100000"/>
              </a:lnSpc>
              <a:spcBef>
                <a:spcPts val="0"/>
              </a:spcBef>
              <a:buClr>
                <a:srgbClr val="B2D0B4"/>
              </a:buClr>
              <a:buNone/>
            </a:pPr>
            <a:r>
              <a:rPr lang="fi-FI" sz="1400" dirty="0">
                <a:solidFill>
                  <a:schemeClr val="accent1">
                    <a:lumMod val="60000"/>
                    <a:lumOff val="40000"/>
                  </a:schemeClr>
                </a:solidFill>
                <a:latin typeface="Calibri" panose="020F0502020204030204" pitchFamily="34" charset="0"/>
                <a:cs typeface="Calibri" panose="020F0502020204030204" pitchFamily="34" charset="0"/>
              </a:rPr>
              <a:t>Suunnittelu- ja konsultointiyritykset SKOL ry</a:t>
            </a:r>
          </a:p>
          <a:p>
            <a:pPr marL="0" indent="0">
              <a:lnSpc>
                <a:spcPct val="100000"/>
              </a:lnSpc>
              <a:spcBef>
                <a:spcPts val="0"/>
              </a:spcBef>
              <a:buClr>
                <a:srgbClr val="B2D0B4"/>
              </a:buClr>
              <a:buNone/>
            </a:pPr>
            <a:r>
              <a:rPr lang="fi-FI" sz="1400" dirty="0">
                <a:solidFill>
                  <a:schemeClr val="accent1">
                    <a:lumMod val="60000"/>
                    <a:lumOff val="40000"/>
                  </a:schemeClr>
                </a:solidFill>
                <a:latin typeface="Calibri" panose="020F0502020204030204" pitchFamily="34" charset="0"/>
                <a:cs typeface="Calibri" panose="020F0502020204030204" pitchFamily="34" charset="0"/>
              </a:rPr>
              <a:t>www.skolry.fi</a:t>
            </a:r>
          </a:p>
          <a:p>
            <a:pPr marL="0" indent="0">
              <a:buFont typeface="Arial" panose="020B0604020202020204" pitchFamily="34" charset="0"/>
              <a:buNone/>
            </a:pPr>
            <a:endParaRPr lang="fi-FI" sz="1600" dirty="0"/>
          </a:p>
        </p:txBody>
      </p:sp>
    </p:spTree>
    <p:extLst>
      <p:ext uri="{BB962C8B-B14F-4D97-AF65-F5344CB8AC3E}">
        <p14:creationId xmlns:p14="http://schemas.microsoft.com/office/powerpoint/2010/main" val="1507111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81A5E4-4853-46C6-9784-D9000DE65F97}"/>
              </a:ext>
            </a:extLst>
          </p:cNvPr>
          <p:cNvSpPr>
            <a:spLocks noGrp="1"/>
          </p:cNvSpPr>
          <p:nvPr>
            <p:ph type="title"/>
          </p:nvPr>
        </p:nvSpPr>
        <p:spPr>
          <a:xfrm>
            <a:off x="838200" y="365126"/>
            <a:ext cx="10515600" cy="685800"/>
          </a:xfrm>
        </p:spPr>
        <p:txBody>
          <a:bodyPr>
            <a:normAutofit fontScale="90000"/>
          </a:bodyPr>
          <a:lstStyle/>
          <a:p>
            <a:r>
              <a:rPr lang="fi-FI" b="1" dirty="0">
                <a:latin typeface="Calibri" panose="020F0502020204030204" pitchFamily="34" charset="0"/>
                <a:cs typeface="Calibri" panose="020F0502020204030204" pitchFamily="34" charset="0"/>
              </a:rPr>
              <a:t>Kiinteistö- ja rakentamisalan toimintaympäristö 2019-2023</a:t>
            </a:r>
          </a:p>
        </p:txBody>
      </p:sp>
      <p:sp>
        <p:nvSpPr>
          <p:cNvPr id="4" name="Tekstin paikkamerkki 3">
            <a:extLst>
              <a:ext uri="{FF2B5EF4-FFF2-40B4-BE49-F238E27FC236}">
                <a16:creationId xmlns:a16="http://schemas.microsoft.com/office/drawing/2014/main" id="{0BC2D04C-37EA-4B3D-8743-B50CC9C5E184}"/>
              </a:ext>
            </a:extLst>
          </p:cNvPr>
          <p:cNvSpPr>
            <a:spLocks noGrp="1"/>
          </p:cNvSpPr>
          <p:nvPr>
            <p:ph type="body" idx="1"/>
          </p:nvPr>
        </p:nvSpPr>
        <p:spPr>
          <a:xfrm>
            <a:off x="911424" y="1096963"/>
            <a:ext cx="5029200" cy="685800"/>
          </a:xfrm>
        </p:spPr>
        <p:txBody>
          <a:bodyPr/>
          <a:lstStyle/>
          <a:p>
            <a:r>
              <a:rPr lang="fi-FI" dirty="0">
                <a:latin typeface="Calibri" panose="020F0502020204030204" pitchFamily="34" charset="0"/>
                <a:cs typeface="Calibri" panose="020F0502020204030204" pitchFamily="34" charset="0"/>
              </a:rPr>
              <a:t>Kiinteistö- ja rakentamisalalla </a:t>
            </a:r>
            <a:r>
              <a:rPr lang="fi-FI">
                <a:latin typeface="Calibri" panose="020F0502020204030204" pitchFamily="34" charset="0"/>
                <a:cs typeface="Calibri" panose="020F0502020204030204" pitchFamily="34" charset="0"/>
              </a:rPr>
              <a:t>(KIRA) vaikuttavat </a:t>
            </a:r>
            <a:r>
              <a:rPr lang="fi-FI" dirty="0">
                <a:latin typeface="Calibri" panose="020F0502020204030204" pitchFamily="34" charset="0"/>
                <a:cs typeface="Calibri" panose="020F0502020204030204" pitchFamily="34" charset="0"/>
              </a:rPr>
              <a:t>megatrendit</a:t>
            </a:r>
          </a:p>
        </p:txBody>
      </p:sp>
      <p:sp>
        <p:nvSpPr>
          <p:cNvPr id="3" name="Sisällön paikkamerkki 2">
            <a:extLst>
              <a:ext uri="{FF2B5EF4-FFF2-40B4-BE49-F238E27FC236}">
                <a16:creationId xmlns:a16="http://schemas.microsoft.com/office/drawing/2014/main" id="{68A2AB04-7B3A-48B7-A7A2-810129DDEE46}"/>
              </a:ext>
            </a:extLst>
          </p:cNvPr>
          <p:cNvSpPr>
            <a:spLocks noGrp="1"/>
          </p:cNvSpPr>
          <p:nvPr>
            <p:ph sz="half" idx="2"/>
          </p:nvPr>
        </p:nvSpPr>
        <p:spPr>
          <a:xfrm>
            <a:off x="902295" y="1782763"/>
            <a:ext cx="5029200" cy="4464496"/>
          </a:xfrm>
        </p:spPr>
        <p:txBody>
          <a:bodyPr>
            <a:noAutofit/>
          </a:bodyPr>
          <a:lstStyle/>
          <a:p>
            <a:r>
              <a:rPr lang="fi-FI" sz="1800" b="1" dirty="0">
                <a:solidFill>
                  <a:schemeClr val="accent1">
                    <a:lumMod val="60000"/>
                    <a:lumOff val="40000"/>
                  </a:schemeClr>
                </a:solidFill>
                <a:latin typeface="Calibri" panose="020F0502020204030204" pitchFamily="34" charset="0"/>
                <a:cs typeface="Calibri" panose="020F0502020204030204" pitchFamily="34" charset="0"/>
              </a:rPr>
              <a:t>Ilmastonmuutos etenee: </a:t>
            </a:r>
            <a:r>
              <a:rPr lang="fi-FI" sz="1800" dirty="0">
                <a:latin typeface="Calibri" panose="020F0502020204030204" pitchFamily="34" charset="0"/>
                <a:cs typeface="Calibri" panose="020F0502020204030204" pitchFamily="34" charset="0"/>
              </a:rPr>
              <a:t>Kaikkia ponnisteluja  tarvitaan nopeammin ja enemmän. KIRA-alan toimien merkittävyys kasvaa.</a:t>
            </a:r>
          </a:p>
          <a:p>
            <a:r>
              <a:rPr lang="fi-FI" sz="1800" b="1" dirty="0">
                <a:solidFill>
                  <a:schemeClr val="accent1">
                    <a:lumMod val="60000"/>
                    <a:lumOff val="40000"/>
                  </a:schemeClr>
                </a:solidFill>
                <a:latin typeface="Calibri" panose="020F0502020204030204" pitchFamily="34" charset="0"/>
                <a:cs typeface="Calibri" panose="020F0502020204030204" pitchFamily="34" charset="0"/>
              </a:rPr>
              <a:t>Kaupungistuminen kiihtyy</a:t>
            </a:r>
            <a:r>
              <a:rPr lang="fi-FI" sz="1800" dirty="0">
                <a:latin typeface="Calibri" panose="020F0502020204030204" pitchFamily="34" charset="0"/>
                <a:cs typeface="Calibri" panose="020F0502020204030204" pitchFamily="34" charset="0"/>
              </a:rPr>
              <a:t>: Kasvu ja keskittyminen kiihtyvät, alueellinen erilaistuminen lisääntyy.</a:t>
            </a:r>
          </a:p>
          <a:p>
            <a:r>
              <a:rPr lang="fi-FI" sz="1800" b="1" dirty="0">
                <a:solidFill>
                  <a:schemeClr val="accent1">
                    <a:lumMod val="60000"/>
                    <a:lumOff val="40000"/>
                  </a:schemeClr>
                </a:solidFill>
                <a:latin typeface="Calibri" panose="020F0502020204030204" pitchFamily="34" charset="0"/>
                <a:cs typeface="Calibri" panose="020F0502020204030204" pitchFamily="34" charset="0"/>
              </a:rPr>
              <a:t>Työ muuttuu</a:t>
            </a:r>
            <a:r>
              <a:rPr lang="fi-FI" sz="1800" dirty="0">
                <a:latin typeface="Calibri" panose="020F0502020204030204" pitchFamily="34" charset="0"/>
                <a:cs typeface="Calibri" panose="020F0502020204030204" pitchFamily="34" charset="0"/>
              </a:rPr>
              <a:t>: Uudenlainen työ ja tekeminen valtaavat aloja.</a:t>
            </a:r>
          </a:p>
          <a:p>
            <a:r>
              <a:rPr lang="fi-FI" sz="1800" b="1" dirty="0">
                <a:solidFill>
                  <a:schemeClr val="accent1">
                    <a:lumMod val="60000"/>
                    <a:lumOff val="40000"/>
                  </a:schemeClr>
                </a:solidFill>
                <a:latin typeface="Calibri" panose="020F0502020204030204" pitchFamily="34" charset="0"/>
                <a:cs typeface="Calibri" panose="020F0502020204030204" pitchFamily="34" charset="0"/>
              </a:rPr>
              <a:t>Digitalisaatio kiihtyy</a:t>
            </a:r>
            <a:r>
              <a:rPr lang="fi-FI" sz="1800" dirty="0">
                <a:latin typeface="Calibri" panose="020F0502020204030204" pitchFamily="34" charset="0"/>
                <a:cs typeface="Calibri" panose="020F0502020204030204" pitchFamily="34" charset="0"/>
              </a:rPr>
              <a:t>: Tekoäly ja digitaaliset ratkaisut yleistyvät.</a:t>
            </a:r>
          </a:p>
          <a:p>
            <a:r>
              <a:rPr lang="fi-FI" sz="1800" b="1" dirty="0">
                <a:solidFill>
                  <a:schemeClr val="accent1">
                    <a:lumMod val="60000"/>
                    <a:lumOff val="40000"/>
                  </a:schemeClr>
                </a:solidFill>
                <a:latin typeface="Calibri" panose="020F0502020204030204" pitchFamily="34" charset="0"/>
                <a:cs typeface="Calibri" panose="020F0502020204030204" pitchFamily="34" charset="0"/>
              </a:rPr>
              <a:t>Energiantuotanto hajautuu</a:t>
            </a:r>
            <a:r>
              <a:rPr lang="fi-FI" sz="1800" dirty="0">
                <a:latin typeface="Calibri" panose="020F0502020204030204" pitchFamily="34" charset="0"/>
                <a:cs typeface="Calibri" panose="020F0502020204030204" pitchFamily="34" charset="0"/>
              </a:rPr>
              <a:t>: Tuotanto ja kulutus monimuotoistuvat.</a:t>
            </a:r>
          </a:p>
          <a:p>
            <a:r>
              <a:rPr lang="fi-FI" sz="1800" b="1" dirty="0">
                <a:solidFill>
                  <a:schemeClr val="accent1">
                    <a:lumMod val="60000"/>
                    <a:lumOff val="40000"/>
                  </a:schemeClr>
                </a:solidFill>
                <a:latin typeface="Calibri" panose="020F0502020204030204" pitchFamily="34" charset="0"/>
                <a:cs typeface="Calibri" panose="020F0502020204030204" pitchFamily="34" charset="0"/>
              </a:rPr>
              <a:t>Väestö ikääntyy</a:t>
            </a:r>
            <a:r>
              <a:rPr lang="fi-FI" sz="1800" dirty="0">
                <a:latin typeface="Calibri" panose="020F0502020204030204" pitchFamily="34" charset="0"/>
                <a:cs typeface="Calibri" panose="020F0502020204030204" pitchFamily="34" charset="0"/>
              </a:rPr>
              <a:t>: Väestö vanhenee ja liikkuu.</a:t>
            </a:r>
          </a:p>
          <a:p>
            <a:endParaRPr lang="fi-FI" sz="1800" dirty="0">
              <a:latin typeface="Calibri" panose="020F0502020204030204" pitchFamily="34" charset="0"/>
              <a:cs typeface="Calibri" panose="020F0502020204030204" pitchFamily="34" charset="0"/>
            </a:endParaRPr>
          </a:p>
        </p:txBody>
      </p:sp>
      <p:sp>
        <p:nvSpPr>
          <p:cNvPr id="5" name="Tekstin paikkamerkki 4">
            <a:extLst>
              <a:ext uri="{FF2B5EF4-FFF2-40B4-BE49-F238E27FC236}">
                <a16:creationId xmlns:a16="http://schemas.microsoft.com/office/drawing/2014/main" id="{673E9B8C-5FA6-49CE-A16E-9E2334F4B2E6}"/>
              </a:ext>
            </a:extLst>
          </p:cNvPr>
          <p:cNvSpPr>
            <a:spLocks noGrp="1"/>
          </p:cNvSpPr>
          <p:nvPr>
            <p:ph type="body" sz="quarter" idx="3"/>
          </p:nvPr>
        </p:nvSpPr>
        <p:spPr>
          <a:xfrm>
            <a:off x="6251378" y="1050926"/>
            <a:ext cx="5458444" cy="685800"/>
          </a:xfrm>
        </p:spPr>
        <p:txBody>
          <a:bodyPr/>
          <a:lstStyle/>
          <a:p>
            <a:r>
              <a:rPr lang="fi-FI" dirty="0">
                <a:latin typeface="Calibri" panose="020F0502020204030204" pitchFamily="34" charset="0"/>
                <a:cs typeface="Calibri" panose="020F0502020204030204" pitchFamily="34" charset="0"/>
              </a:rPr>
              <a:t>Kiinteistö- ja rakentamisalan lähivuosien tarpeet</a:t>
            </a:r>
          </a:p>
        </p:txBody>
      </p:sp>
      <p:sp>
        <p:nvSpPr>
          <p:cNvPr id="6" name="Sisällön paikkamerkki 5">
            <a:extLst>
              <a:ext uri="{FF2B5EF4-FFF2-40B4-BE49-F238E27FC236}">
                <a16:creationId xmlns:a16="http://schemas.microsoft.com/office/drawing/2014/main" id="{6F9D309C-0578-42C8-B350-E8AA0BA04D08}"/>
              </a:ext>
            </a:extLst>
          </p:cNvPr>
          <p:cNvSpPr>
            <a:spLocks noGrp="1"/>
          </p:cNvSpPr>
          <p:nvPr>
            <p:ph sz="quarter" idx="4"/>
          </p:nvPr>
        </p:nvSpPr>
        <p:spPr>
          <a:xfrm>
            <a:off x="6260507" y="1670148"/>
            <a:ext cx="5029200" cy="4136926"/>
          </a:xfrm>
        </p:spPr>
        <p:txBody>
          <a:bodyPr>
            <a:noAutofit/>
          </a:bodyPr>
          <a:lstStyle/>
          <a:p>
            <a:r>
              <a:rPr lang="fi-FI" sz="1800" b="1" dirty="0">
                <a:solidFill>
                  <a:schemeClr val="accent1">
                    <a:lumMod val="60000"/>
                    <a:lumOff val="40000"/>
                  </a:schemeClr>
                </a:solidFill>
                <a:latin typeface="Calibri" panose="020F0502020204030204" pitchFamily="34" charset="0"/>
                <a:cs typeface="Calibri" panose="020F0502020204030204" pitchFamily="34" charset="0"/>
              </a:rPr>
              <a:t>Vähähiilinen</a:t>
            </a:r>
            <a:r>
              <a:rPr lang="fi-FI" sz="1800" dirty="0">
                <a:latin typeface="Calibri" panose="020F0502020204030204" pitchFamily="34" charset="0"/>
                <a:cs typeface="Calibri" panose="020F0502020204030204" pitchFamily="34" charset="0"/>
              </a:rPr>
              <a:t> rakentaminen ja elinkaaren hallinta korostuvat. Olemassa olevan rakennuskannan elinkaaren aikaisten päästöjen vähentäminen keskiössä.</a:t>
            </a:r>
          </a:p>
          <a:p>
            <a:r>
              <a:rPr lang="fi-FI" sz="1800" dirty="0">
                <a:latin typeface="Calibri" panose="020F0502020204030204" pitchFamily="34" charset="0"/>
                <a:cs typeface="Calibri" panose="020F0502020204030204" pitchFamily="34" charset="0"/>
              </a:rPr>
              <a:t>Osaajapula ja muuttuvat osaamistarpeet, alan </a:t>
            </a:r>
            <a:r>
              <a:rPr lang="fi-FI" sz="1800" b="1" dirty="0">
                <a:solidFill>
                  <a:schemeClr val="accent1">
                    <a:lumMod val="60000"/>
                    <a:lumOff val="40000"/>
                  </a:schemeClr>
                </a:solidFill>
                <a:latin typeface="Calibri" panose="020F0502020204030204" pitchFamily="34" charset="0"/>
                <a:cs typeface="Calibri" panose="020F0502020204030204" pitchFamily="34" charset="0"/>
              </a:rPr>
              <a:t>vetovoiman</a:t>
            </a:r>
            <a:r>
              <a:rPr lang="fi-FI" sz="1800" dirty="0">
                <a:latin typeface="Calibri" panose="020F0502020204030204" pitchFamily="34" charset="0"/>
                <a:cs typeface="Calibri" panose="020F0502020204030204" pitchFamily="34" charset="0"/>
              </a:rPr>
              <a:t> kasvattaminen ja osaamisen uudistaminen </a:t>
            </a:r>
          </a:p>
          <a:p>
            <a:r>
              <a:rPr lang="fi-FI" sz="1800" b="1" dirty="0">
                <a:solidFill>
                  <a:schemeClr val="accent1">
                    <a:lumMod val="60000"/>
                    <a:lumOff val="40000"/>
                  </a:schemeClr>
                </a:solidFill>
                <a:latin typeface="Calibri" panose="020F0502020204030204" pitchFamily="34" charset="0"/>
                <a:cs typeface="Calibri" panose="020F0502020204030204" pitchFamily="34" charset="0"/>
              </a:rPr>
              <a:t>Tuottavuuden</a:t>
            </a:r>
            <a:r>
              <a:rPr lang="fi-FI" sz="1800" dirty="0">
                <a:latin typeface="Calibri" panose="020F0502020204030204" pitchFamily="34" charset="0"/>
                <a:cs typeface="Calibri" panose="020F0502020204030204" pitchFamily="34" charset="0"/>
              </a:rPr>
              <a:t>, laadun ja TKI-toiminnan edistäminen alan ekosysteemejä kehittämällä ja hyödyntämällä.</a:t>
            </a:r>
          </a:p>
          <a:p>
            <a:r>
              <a:rPr lang="fi-FI" sz="1800" dirty="0">
                <a:latin typeface="Calibri" panose="020F0502020204030204" pitchFamily="34" charset="0"/>
                <a:cs typeface="Calibri" panose="020F0502020204030204" pitchFamily="34" charset="0"/>
              </a:rPr>
              <a:t>Kiinteistö- ja rakentamisalan </a:t>
            </a:r>
            <a:r>
              <a:rPr lang="fi-FI" sz="1800" b="1" dirty="0">
                <a:solidFill>
                  <a:schemeClr val="accent1">
                    <a:lumMod val="60000"/>
                    <a:lumOff val="40000"/>
                  </a:schemeClr>
                </a:solidFill>
                <a:latin typeface="Calibri" panose="020F0502020204030204" pitchFamily="34" charset="0"/>
                <a:cs typeface="Calibri" panose="020F0502020204030204" pitchFamily="34" charset="0"/>
              </a:rPr>
              <a:t>suhdanne</a:t>
            </a:r>
            <a:r>
              <a:rPr lang="fi-FI" sz="1800" dirty="0">
                <a:latin typeface="Calibri" panose="020F0502020204030204" pitchFamily="34" charset="0"/>
                <a:cs typeface="Calibri" panose="020F0502020204030204" pitchFamily="34" charset="0"/>
              </a:rPr>
              <a:t>vaihteluiden hallinta.</a:t>
            </a:r>
          </a:p>
          <a:p>
            <a:r>
              <a:rPr lang="fi-FI" sz="1800" dirty="0">
                <a:latin typeface="Calibri" panose="020F0502020204030204" pitchFamily="34" charset="0"/>
                <a:cs typeface="Calibri" panose="020F0502020204030204" pitchFamily="34" charset="0"/>
              </a:rPr>
              <a:t>Rakentamisen ohjauksen ja </a:t>
            </a:r>
            <a:r>
              <a:rPr lang="fi-FI" sz="1800" b="1" dirty="0">
                <a:solidFill>
                  <a:schemeClr val="accent1">
                    <a:lumMod val="60000"/>
                    <a:lumOff val="40000"/>
                  </a:schemeClr>
                </a:solidFill>
                <a:latin typeface="Calibri" panose="020F0502020204030204" pitchFamily="34" charset="0"/>
                <a:cs typeface="Calibri" panose="020F0502020204030204" pitchFamily="34" charset="0"/>
              </a:rPr>
              <a:t>säädös</a:t>
            </a:r>
            <a:r>
              <a:rPr lang="fi-FI" sz="1800" dirty="0">
                <a:latin typeface="Calibri" panose="020F0502020204030204" pitchFamily="34" charset="0"/>
                <a:cs typeface="Calibri" panose="020F0502020204030204" pitchFamily="34" charset="0"/>
              </a:rPr>
              <a:t>uudistusten sujuvoittaminen.</a:t>
            </a:r>
          </a:p>
          <a:p>
            <a:endParaRPr lang="fi-FI" sz="1800" dirty="0"/>
          </a:p>
        </p:txBody>
      </p:sp>
    </p:spTree>
    <p:extLst>
      <p:ext uri="{BB962C8B-B14F-4D97-AF65-F5344CB8AC3E}">
        <p14:creationId xmlns:p14="http://schemas.microsoft.com/office/powerpoint/2010/main" val="1804568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normAutofit fontScale="90000"/>
          </a:bodyPr>
          <a:lstStyle/>
          <a:p>
            <a:pPr rtl="0"/>
            <a:r>
              <a:rPr lang="fi-FI" sz="4000" b="1" dirty="0">
                <a:latin typeface="Calibri" panose="020F0502020204030204" pitchFamily="34" charset="0"/>
                <a:cs typeface="Calibri" panose="020F0502020204030204" pitchFamily="34" charset="0"/>
              </a:rPr>
              <a:t>Tiiviisti: KIRA-foorumin hallitusohjelmatavoitteet 2019</a:t>
            </a:r>
          </a:p>
        </p:txBody>
      </p:sp>
      <p:sp>
        <p:nvSpPr>
          <p:cNvPr id="3" name="Sisällön paikkamerkki 2"/>
          <p:cNvSpPr>
            <a:spLocks noGrp="1"/>
          </p:cNvSpPr>
          <p:nvPr>
            <p:ph idx="1"/>
          </p:nvPr>
        </p:nvSpPr>
        <p:spPr>
          <a:xfrm>
            <a:off x="838200" y="1844824"/>
            <a:ext cx="10515600" cy="4351338"/>
          </a:xfrm>
        </p:spPr>
        <p:txBody>
          <a:bodyPr rtlCol="0">
            <a:noAutofit/>
          </a:bodyPr>
          <a:lstStyle/>
          <a:p>
            <a:r>
              <a:rPr lang="fi-FI" sz="2800" dirty="0">
                <a:latin typeface="Calibri" panose="020F0502020204030204" pitchFamily="34" charset="0"/>
                <a:cs typeface="Calibri" panose="020F0502020204030204" pitchFamily="34" charset="0"/>
              </a:rPr>
              <a:t>Ilmastonmuutosta on hillittävä</a:t>
            </a:r>
          </a:p>
          <a:p>
            <a:r>
              <a:rPr lang="fi-FI" sz="2800" dirty="0">
                <a:latin typeface="Calibri" panose="020F0502020204030204" pitchFamily="34" charset="0"/>
                <a:cs typeface="Calibri" panose="020F0502020204030204" pitchFamily="34" charset="0"/>
              </a:rPr>
              <a:t>Osaavan työvoiman saatavuus turvattava ja työllistämisen esteet purettava</a:t>
            </a:r>
          </a:p>
          <a:p>
            <a:r>
              <a:rPr lang="fi-FI" sz="2800" dirty="0">
                <a:latin typeface="Calibri" panose="020F0502020204030204" pitchFamily="34" charset="0"/>
                <a:cs typeface="Calibri" panose="020F0502020204030204" pitchFamily="34" charset="0"/>
              </a:rPr>
              <a:t>Innovaatiot uudistamaan KIRA-alaa</a:t>
            </a:r>
          </a:p>
          <a:p>
            <a:r>
              <a:rPr lang="fi-FI" sz="2800" dirty="0">
                <a:latin typeface="Calibri" panose="020F0502020204030204" pitchFamily="34" charset="0"/>
                <a:cs typeface="Calibri" panose="020F0502020204030204" pitchFamily="34" charset="0"/>
              </a:rPr>
              <a:t>Sujuvaa suunnittelua ja </a:t>
            </a:r>
            <a:r>
              <a:rPr lang="fi-FI" sz="2800" dirty="0" err="1">
                <a:latin typeface="Calibri" panose="020F0502020204030204" pitchFamily="34" charset="0"/>
                <a:cs typeface="Calibri" panose="020F0502020204030204" pitchFamily="34" charset="0"/>
              </a:rPr>
              <a:t>luvitusta</a:t>
            </a:r>
            <a:r>
              <a:rPr lang="fi-FI" sz="2800" dirty="0">
                <a:latin typeface="Calibri" panose="020F0502020204030204" pitchFamily="34" charset="0"/>
                <a:cs typeface="Calibri" panose="020F0502020204030204" pitchFamily="34" charset="0"/>
              </a:rPr>
              <a:t> investointien tueksi</a:t>
            </a:r>
          </a:p>
          <a:p>
            <a:r>
              <a:rPr lang="fi-FI" sz="2800" dirty="0">
                <a:latin typeface="Calibri" panose="020F0502020204030204" pitchFamily="34" charset="0"/>
                <a:cs typeface="Calibri" panose="020F0502020204030204" pitchFamily="34" charset="0"/>
              </a:rPr>
              <a:t>Oma ministeri(ö) rakennetun ympäristön kokonaisohjaukseen</a:t>
            </a:r>
          </a:p>
          <a:p>
            <a:r>
              <a:rPr lang="fi-FI" sz="2800" dirty="0">
                <a:latin typeface="Calibri" panose="020F0502020204030204" pitchFamily="34" charset="0"/>
                <a:cs typeface="Calibri" panose="020F0502020204030204" pitchFamily="34" charset="0"/>
              </a:rPr>
              <a:t>Suomi kaksiraiteiseksi ja nelikaistaiseksi</a:t>
            </a:r>
          </a:p>
        </p:txBody>
      </p:sp>
    </p:spTree>
    <p:extLst>
      <p:ext uri="{BB962C8B-B14F-4D97-AF65-F5344CB8AC3E}">
        <p14:creationId xmlns:p14="http://schemas.microsoft.com/office/powerpoint/2010/main" val="682195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p>
            <a:r>
              <a:rPr lang="fi-FI" dirty="0">
                <a:latin typeface="Calibri" panose="020F0502020204030204" pitchFamily="34" charset="0"/>
                <a:cs typeface="Calibri" panose="020F0502020204030204" pitchFamily="34" charset="0"/>
              </a:rPr>
              <a:t>Ilmastonmuutosta on hillittävä</a:t>
            </a:r>
          </a:p>
        </p:txBody>
      </p:sp>
      <p:sp>
        <p:nvSpPr>
          <p:cNvPr id="3" name="Tekstin paikkamerkki 2"/>
          <p:cNvSpPr>
            <a:spLocks noGrp="1"/>
          </p:cNvSpPr>
          <p:nvPr>
            <p:ph type="body" idx="1"/>
          </p:nvPr>
        </p:nvSpPr>
        <p:spPr>
          <a:xfrm>
            <a:off x="841248" y="5340096"/>
            <a:ext cx="11015392" cy="475488"/>
          </a:xfrm>
        </p:spPr>
        <p:txBody>
          <a:bodyPr rtlCol="0"/>
          <a:lstStyle/>
          <a:p>
            <a:r>
              <a:rPr lang="fi-FI" dirty="0">
                <a:latin typeface="Calibri" panose="020F0502020204030204" pitchFamily="34" charset="0"/>
                <a:cs typeface="Calibri" panose="020F0502020204030204" pitchFamily="34" charset="0"/>
              </a:rPr>
              <a:t>Älykäs rakennettu ympäristö avainroolissa taakanjakosektorin toimissa</a:t>
            </a:r>
          </a:p>
        </p:txBody>
      </p:sp>
    </p:spTree>
    <p:extLst>
      <p:ext uri="{BB962C8B-B14F-4D97-AF65-F5344CB8AC3E}">
        <p14:creationId xmlns:p14="http://schemas.microsoft.com/office/powerpoint/2010/main" val="178379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6"/>
            <a:ext cx="10515600" cy="610775"/>
          </a:xfrm>
        </p:spPr>
        <p:txBody>
          <a:bodyPr rtlCol="0">
            <a:normAutofit/>
          </a:bodyPr>
          <a:lstStyle/>
          <a:p>
            <a:r>
              <a:rPr lang="fi-FI" sz="3200" b="1" dirty="0">
                <a:latin typeface="Calibri" panose="020F0502020204030204" pitchFamily="34" charset="0"/>
                <a:cs typeface="Calibri" panose="020F0502020204030204" pitchFamily="34" charset="0"/>
              </a:rPr>
              <a:t>Ilmastonmuutosta on hillittävä</a:t>
            </a:r>
          </a:p>
        </p:txBody>
      </p:sp>
      <p:sp>
        <p:nvSpPr>
          <p:cNvPr id="4" name="Sisällön paikkamerkki 3"/>
          <p:cNvSpPr>
            <a:spLocks noGrp="1"/>
          </p:cNvSpPr>
          <p:nvPr>
            <p:ph sz="half" idx="2"/>
          </p:nvPr>
        </p:nvSpPr>
        <p:spPr>
          <a:xfrm>
            <a:off x="865225" y="1010772"/>
            <a:ext cx="5029200" cy="5440572"/>
          </a:xfrm>
        </p:spPr>
        <p:txBody>
          <a:bodyPr rtlCol="0">
            <a:noAutofit/>
          </a:bodyPr>
          <a:lstStyle/>
          <a:p>
            <a:pPr marL="0" indent="0">
              <a:buNone/>
            </a:pPr>
            <a:r>
              <a:rPr lang="fi-FI" sz="1200" dirty="0">
                <a:latin typeface="Calibri" panose="020F0502020204030204" pitchFamily="34" charset="0"/>
                <a:cs typeface="Calibri" panose="020F0502020204030204" pitchFamily="34" charset="0"/>
              </a:rPr>
              <a:t>Pariisin ilmastosopimus solmittiin vuonna 2015. Sen mukaan maapallon keskilämpötilan nousu rajataan alle kahteen asteeseen, pyrkien rajoittamaan nousu 1,5 asteeseen. Tämä edellyttää kasvihuonekaasupäästöjen ja nielujen tasapainoa maailmanlaajuisesti kuluvan vuosisadan puoliväliin mennessä. Hallitusten välisen ilmastopaneelin </a:t>
            </a:r>
            <a:r>
              <a:rPr lang="fi-FI" sz="1200" dirty="0" err="1">
                <a:latin typeface="Calibri" panose="020F0502020204030204" pitchFamily="34" charset="0"/>
                <a:cs typeface="Calibri" panose="020F0502020204030204" pitchFamily="34" charset="0"/>
              </a:rPr>
              <a:t>IPCC:n</a:t>
            </a:r>
            <a:r>
              <a:rPr lang="fi-FI" sz="1200" dirty="0">
                <a:latin typeface="Calibri" panose="020F0502020204030204" pitchFamily="34" charset="0"/>
                <a:cs typeface="Calibri" panose="020F0502020204030204" pitchFamily="34" charset="0"/>
              </a:rPr>
              <a:t> lokakuussa 2018 julkaiseman raportin perusteella  on varmistunut, että  ilmastonmuutoksen hallitsemiseksi tarvitaan aiemmin arvioitua suurempia ja nopeampia päästövähennyksiä.</a:t>
            </a:r>
          </a:p>
          <a:p>
            <a:pPr marL="0" indent="0">
              <a:buNone/>
            </a:pPr>
            <a:r>
              <a:rPr lang="fi-FI" sz="1200" dirty="0">
                <a:latin typeface="Calibri" panose="020F0502020204030204" pitchFamily="34" charset="0"/>
                <a:cs typeface="Calibri" panose="020F0502020204030204" pitchFamily="34" charset="0"/>
              </a:rPr>
              <a:t>Tavoitteen saavuttamiseksi tarvitaan kaikkien toimijoiden yhteistyötä. Kansallisia toimenpiteitä  tarkasteltaessa tulee huolehtia suomalaisen kuluttajan hyvinvoinnista ja teollisuuden kansainvälisestä kilpailukyvystä. Tulevaisuudessa on myös varmistuttava siitä, että Suomessa on saatavissa riittävästi hinnaltaan kilpailukykyistä ja päästötöntä energiaa.</a:t>
            </a:r>
          </a:p>
          <a:p>
            <a:pPr marL="0" indent="0">
              <a:buNone/>
            </a:pPr>
            <a:r>
              <a:rPr lang="fi-FI" sz="1200" dirty="0">
                <a:latin typeface="Calibri" panose="020F0502020204030204" pitchFamily="34" charset="0"/>
                <a:cs typeface="Calibri" panose="020F0502020204030204" pitchFamily="34" charset="0"/>
              </a:rPr>
              <a:t>Rakennuksissa käytetään lähes 40 % kaikesta Suomessa kulutettavasta energiasta ja aiheutetaan yli 30 % päästöistä. Liikenne mukaan lukien rakennetun ympäristön osuus energiankäytöstä on 60 % ja päästöistä 55 %. </a:t>
            </a:r>
          </a:p>
          <a:p>
            <a:pPr marL="0" indent="0">
              <a:buNone/>
            </a:pPr>
            <a:r>
              <a:rPr lang="fi-FI" sz="1200" dirty="0">
                <a:latin typeface="Calibri" panose="020F0502020204030204" pitchFamily="34" charset="0"/>
                <a:cs typeface="Calibri" panose="020F0502020204030204" pitchFamily="34" charset="0"/>
              </a:rPr>
              <a:t>Valtaosa päästöistä syntyy kiinteistöjen käytön aikaisesta energiankulutuksesta. Siksi energiatehokkuuden parantaminen rakennetussa ympäristössä on kustannustehokkain keino hillitä ilmastonmuutosta. Suomalaisilla tuotteilla ja korkeaan osaamiseen pohjautuvilla palveluilla on niin kotimaassa kuin kansainvälisestikin merkittävä vaikutus ilmastohaasteen ratkaisemiseksi. Näiden ratkaisujen käyttöä tulee tukea ja edistää sekä kotimaassa että viennin osalta.</a:t>
            </a:r>
          </a:p>
          <a:p>
            <a:pPr marL="0" indent="0">
              <a:buNone/>
            </a:pPr>
            <a:r>
              <a:rPr lang="fi-FI" sz="1200" dirty="0">
                <a:latin typeface="Calibri" panose="020F0502020204030204" pitchFamily="34" charset="0"/>
                <a:cs typeface="Calibri" panose="020F0502020204030204" pitchFamily="34" charset="0"/>
              </a:rPr>
              <a:t>Yhteiskunnassa uusi syntyy rinnan olemassa olevan toiminnan kanssa. Ennustettava toimintaympäristö vauhdittaa investointeja ja työllisyyttä, jotka ovat avainasemassa matkalla kohti kestävämpää tulevaisuutta.</a:t>
            </a:r>
            <a:endParaRPr lang="fi-FI" sz="1100" dirty="0">
              <a:latin typeface="Calibri" panose="020F0502020204030204" pitchFamily="34" charset="0"/>
              <a:cs typeface="Calibri" panose="020F0502020204030204" pitchFamily="34" charset="0"/>
            </a:endParaRPr>
          </a:p>
        </p:txBody>
      </p:sp>
      <p:sp>
        <p:nvSpPr>
          <p:cNvPr id="6" name="Sisällön paikkamerkki 5"/>
          <p:cNvSpPr>
            <a:spLocks noGrp="1"/>
          </p:cNvSpPr>
          <p:nvPr>
            <p:ph sz="quarter" idx="4"/>
          </p:nvPr>
        </p:nvSpPr>
        <p:spPr>
          <a:xfrm>
            <a:off x="6528048" y="1024648"/>
            <a:ext cx="5029200" cy="5268756"/>
          </a:xfrm>
        </p:spPr>
        <p:txBody>
          <a:bodyPr rtlCol="0">
            <a:noAutofit/>
          </a:bodyPr>
          <a:lstStyle/>
          <a:p>
            <a:r>
              <a:rPr lang="fi-FI" sz="1200" dirty="0">
                <a:latin typeface="Calibri" panose="020F0502020204030204" pitchFamily="34" charset="0"/>
                <a:cs typeface="Calibri" panose="020F0502020204030204" pitchFamily="34" charset="0"/>
              </a:rPr>
              <a:t>EU:n ja Suomen ilmastopolitiikkaa tulee päivittää siten, että teemme oman osamme maailman keskilämpötilan nousun rajoittamiseksi 1,5 asteeseen. Pitkän aikavälin ilmastotoimet on rakennettava siten, että  saavutamme hiilineutraalisuuden ennen vuotta 2050.</a:t>
            </a:r>
          </a:p>
          <a:p>
            <a:r>
              <a:rPr lang="fi-FI" sz="1200" dirty="0">
                <a:latin typeface="Calibri" panose="020F0502020204030204" pitchFamily="34" charset="0"/>
                <a:cs typeface="Calibri" panose="020F0502020204030204" pitchFamily="34" charset="0"/>
              </a:rPr>
              <a:t>Rakennetun ympäristön sopeuttamistoimet  ilmastonmuutoksen vaikutuksiin on selvitettävä. Ympäristöministeriön resursseja on vahvistettava tarvittavien säädösmuutosten valmisteluun sekä  rakentamista koskevien ohjeiden kehittämiseen päivittämiseen.</a:t>
            </a:r>
          </a:p>
          <a:p>
            <a:r>
              <a:rPr lang="fi-FI" sz="1200" dirty="0">
                <a:latin typeface="Calibri" panose="020F0502020204030204" pitchFamily="34" charset="0"/>
                <a:cs typeface="Calibri" panose="020F0502020204030204" pitchFamily="34" charset="0"/>
              </a:rPr>
              <a:t>Rakennetun ympäristön energia- ja resurssitehokkuutta parannetaan  kehittämällä lainsäädäntöä sekä edistämällä toimialan vapaaehtoisia toimenpiteitä:</a:t>
            </a:r>
          </a:p>
          <a:p>
            <a:pPr lvl="1"/>
            <a:r>
              <a:rPr lang="fi-FI" sz="1200" dirty="0">
                <a:latin typeface="Calibri" panose="020F0502020204030204" pitchFamily="34" charset="0"/>
                <a:cs typeface="Calibri" panose="020F0502020204030204" pitchFamily="34" charset="0"/>
              </a:rPr>
              <a:t>Lisätään kannustimia olemassa olevan rakennuskannan energiatehokkuuden parantamiseen.</a:t>
            </a:r>
          </a:p>
          <a:p>
            <a:pPr lvl="1"/>
            <a:r>
              <a:rPr lang="fi-FI" sz="1200" dirty="0">
                <a:latin typeface="Calibri" panose="020F0502020204030204" pitchFamily="34" charset="0"/>
                <a:cs typeface="Calibri" panose="020F0502020204030204" pitchFamily="34" charset="0"/>
              </a:rPr>
              <a:t>Toteutetaan Älyverkko-työryhmän  suositusten mukaiset toimet. Suunnittelussa huomioitava mahdollisuus sähkötehon hallintaan, </a:t>
            </a:r>
            <a:r>
              <a:rPr lang="fi-FI" sz="1200" dirty="0" err="1">
                <a:latin typeface="Calibri" panose="020F0502020204030204" pitchFamily="34" charset="0"/>
                <a:cs typeface="Calibri" panose="020F0502020204030204" pitchFamily="34" charset="0"/>
              </a:rPr>
              <a:t>kulutusjoustoon</a:t>
            </a:r>
            <a:r>
              <a:rPr lang="fi-FI" sz="1200" dirty="0">
                <a:latin typeface="Calibri" panose="020F0502020204030204" pitchFamily="34" charset="0"/>
                <a:cs typeface="Calibri" panose="020F0502020204030204" pitchFamily="34" charset="0"/>
              </a:rPr>
              <a:t> ja älykkääseen automaatioon.</a:t>
            </a:r>
          </a:p>
          <a:p>
            <a:pPr lvl="1"/>
            <a:r>
              <a:rPr lang="fi-FI" sz="1200" dirty="0">
                <a:latin typeface="Calibri" panose="020F0502020204030204" pitchFamily="34" charset="0"/>
                <a:cs typeface="Calibri" panose="020F0502020204030204" pitchFamily="34" charset="0"/>
              </a:rPr>
              <a:t>Valinnanvapauden ja hajautetun tuotannon edistämiseksi on energian mittaus- ja hintatiedon oltava asiakkaan käytössä helposti ja yhdenmukaisesti. </a:t>
            </a:r>
          </a:p>
          <a:p>
            <a:pPr lvl="1"/>
            <a:r>
              <a:rPr lang="fi-FI" sz="1200" dirty="0">
                <a:latin typeface="Calibri" panose="020F0502020204030204" pitchFamily="34" charset="0"/>
                <a:cs typeface="Calibri" panose="020F0502020204030204" pitchFamily="34" charset="0"/>
              </a:rPr>
              <a:t>Rakennuskanta on myös merkittävä energiavarasto, jota tulisi hyödyntää älykkäiden teknologioiden avulla paremmin.</a:t>
            </a:r>
          </a:p>
          <a:p>
            <a:pPr lvl="1"/>
            <a:r>
              <a:rPr lang="fi-FI" sz="1200" dirty="0">
                <a:latin typeface="Calibri" panose="020F0502020204030204" pitchFamily="34" charset="0"/>
                <a:cs typeface="Calibri" panose="020F0502020204030204" pitchFamily="34" charset="0"/>
              </a:rPr>
              <a:t>Kiinteistörajat ylittävä kannattava energiayhteisötoiminta mahdollistettava sähkömarkkinalain muutoksilla.</a:t>
            </a:r>
          </a:p>
        </p:txBody>
      </p:sp>
    </p:spTree>
    <p:extLst>
      <p:ext uri="{BB962C8B-B14F-4D97-AF65-F5344CB8AC3E}">
        <p14:creationId xmlns:p14="http://schemas.microsoft.com/office/powerpoint/2010/main" val="233740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noAutofit/>
          </a:bodyPr>
          <a:lstStyle/>
          <a:p>
            <a:r>
              <a:rPr lang="fi-FI" sz="4400" dirty="0">
                <a:latin typeface="Calibri" panose="020F0502020204030204" pitchFamily="34" charset="0"/>
                <a:cs typeface="Calibri" panose="020F0502020204030204" pitchFamily="34" charset="0"/>
              </a:rPr>
              <a:t>Osaavan työvoiman saatavuus turvattava ja työllistämisen esteet purettava</a:t>
            </a:r>
          </a:p>
        </p:txBody>
      </p:sp>
      <p:sp>
        <p:nvSpPr>
          <p:cNvPr id="3" name="Tekstin paikkamerkki 2"/>
          <p:cNvSpPr>
            <a:spLocks noGrp="1"/>
          </p:cNvSpPr>
          <p:nvPr>
            <p:ph type="body" idx="1"/>
          </p:nvPr>
        </p:nvSpPr>
        <p:spPr>
          <a:xfrm>
            <a:off x="841248" y="5340096"/>
            <a:ext cx="11015392" cy="475488"/>
          </a:xfrm>
        </p:spPr>
        <p:txBody>
          <a:bodyPr rtlCol="0"/>
          <a:lstStyle/>
          <a:p>
            <a:r>
              <a:rPr lang="fi-FI" dirty="0">
                <a:latin typeface="Calibri" panose="020F0502020204030204" pitchFamily="34" charset="0"/>
                <a:cs typeface="Calibri" panose="020F0502020204030204" pitchFamily="34" charset="0"/>
              </a:rPr>
              <a:t>Elinikäinen oppiminen ja kansainväliset osaajat avuksi uusiin tarpeisiin</a:t>
            </a:r>
          </a:p>
        </p:txBody>
      </p:sp>
    </p:spTree>
    <p:extLst>
      <p:ext uri="{BB962C8B-B14F-4D97-AF65-F5344CB8AC3E}">
        <p14:creationId xmlns:p14="http://schemas.microsoft.com/office/powerpoint/2010/main" val="274991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95400" y="375042"/>
            <a:ext cx="11162456" cy="610775"/>
          </a:xfrm>
        </p:spPr>
        <p:txBody>
          <a:bodyPr rtlCol="0">
            <a:normAutofit fontScale="90000"/>
          </a:bodyPr>
          <a:lstStyle/>
          <a:p>
            <a:r>
              <a:rPr lang="fi-FI" sz="3200" b="1" dirty="0">
                <a:latin typeface="Calibri" panose="020F0502020204030204" pitchFamily="34" charset="0"/>
                <a:cs typeface="Calibri" panose="020F0502020204030204" pitchFamily="34" charset="0"/>
              </a:rPr>
              <a:t>Osaavan työvoiman saatavuus turvattava ja </a:t>
            </a:r>
            <a:br>
              <a:rPr lang="fi-FI" sz="3200" b="1" dirty="0">
                <a:latin typeface="Calibri" panose="020F0502020204030204" pitchFamily="34" charset="0"/>
                <a:cs typeface="Calibri" panose="020F0502020204030204" pitchFamily="34" charset="0"/>
              </a:rPr>
            </a:br>
            <a:r>
              <a:rPr lang="fi-FI" sz="3200" b="1" dirty="0">
                <a:latin typeface="Calibri" panose="020F0502020204030204" pitchFamily="34" charset="0"/>
                <a:cs typeface="Calibri" panose="020F0502020204030204" pitchFamily="34" charset="0"/>
              </a:rPr>
              <a:t>työllistämisen esteet purettava</a:t>
            </a:r>
          </a:p>
        </p:txBody>
      </p:sp>
      <p:sp>
        <p:nvSpPr>
          <p:cNvPr id="4" name="Sisällön paikkamerkki 3"/>
          <p:cNvSpPr>
            <a:spLocks noGrp="1"/>
          </p:cNvSpPr>
          <p:nvPr>
            <p:ph sz="half" idx="2"/>
          </p:nvPr>
        </p:nvSpPr>
        <p:spPr>
          <a:xfrm>
            <a:off x="695400" y="1306592"/>
            <a:ext cx="5029200" cy="4870978"/>
          </a:xfrm>
        </p:spPr>
        <p:txBody>
          <a:bodyPr rtlCol="0">
            <a:noAutofit/>
          </a:bodyPr>
          <a:lstStyle/>
          <a:p>
            <a:pPr marL="0" indent="0">
              <a:buNone/>
            </a:pPr>
            <a:r>
              <a:rPr lang="fi-FI" sz="1600" dirty="0">
                <a:latin typeface="Calibri" panose="020F0502020204030204" pitchFamily="34" charset="0"/>
                <a:cs typeface="Calibri" panose="020F0502020204030204" pitchFamily="34" charset="0"/>
              </a:rPr>
              <a:t>Yhteisen Suomen rakentaminen vaatii osaavia tekijöitä. Kiinteistö- ja rakentamisalan koulutusta on tehostettava ja uudistettava siten, että se kykenee vastaamaan työn ja teknologian murrokseen.</a:t>
            </a:r>
          </a:p>
          <a:p>
            <a:pPr marL="0" indent="0">
              <a:buNone/>
            </a:pPr>
            <a:r>
              <a:rPr lang="fi-FI" sz="1600" dirty="0">
                <a:latin typeface="Calibri" panose="020F0502020204030204" pitchFamily="34" charset="0"/>
                <a:cs typeface="Calibri" panose="020F0502020204030204" pitchFamily="34" charset="0"/>
              </a:rPr>
              <a:t>Peruskouluista ei saada tällä hetkellä toiselle asteelle riittävästi innostuneita nuoria eikä toinen aste pysty tuottamaan riittävästi osaajia työmarkkinoille ja jatko-opintoihin. </a:t>
            </a:r>
          </a:p>
          <a:p>
            <a:pPr marL="0" indent="0">
              <a:buNone/>
            </a:pPr>
            <a:r>
              <a:rPr lang="fi-FI" sz="1600" dirty="0">
                <a:latin typeface="Calibri" panose="020F0502020204030204" pitchFamily="34" charset="0"/>
                <a:cs typeface="Calibri" panose="020F0502020204030204" pitchFamily="34" charset="0"/>
              </a:rPr>
              <a:t>Kiinteistö- ja rakentamisalan kasvavaan osaajapulaan voidaan vastata houkuttelemalla lisää opiskelijoita ammatilliseen koulutukseen, lisäämällä ammattikorkeakoulujen tavoiteajassa valmistuneiden osuutta ja parantamalla korkeakoulujen läpäisyastetta. Huomiota on kiinnitettävä myös kansainvälisten osaajien houkutteluun Suomeen ja varsinkin täällä jo opiskelevien sitouttamiseen suomalaisille työmarkkinoille. </a:t>
            </a:r>
          </a:p>
          <a:p>
            <a:pPr marL="0" indent="0">
              <a:buNone/>
            </a:pPr>
            <a:r>
              <a:rPr lang="fi-FI" sz="1600" dirty="0">
                <a:latin typeface="Calibri" panose="020F0502020204030204" pitchFamily="34" charset="0"/>
                <a:cs typeface="Calibri" panose="020F0502020204030204" pitchFamily="34" charset="0"/>
              </a:rPr>
              <a:t>Jatkuva oppimisen tukeminen  täydennys-, muunto- ja lisäkoulutusten avulla on työn murroksessa  keskeisessä asemassa. </a:t>
            </a:r>
          </a:p>
          <a:p>
            <a:pPr marL="0" indent="0" rtl="0">
              <a:buNone/>
            </a:pPr>
            <a:endParaRPr lang="fi-FI" sz="1400" dirty="0">
              <a:latin typeface="Calibri" panose="020F0502020204030204" pitchFamily="34" charset="0"/>
              <a:cs typeface="Calibri" panose="020F0502020204030204" pitchFamily="34" charset="0"/>
            </a:endParaRPr>
          </a:p>
        </p:txBody>
      </p:sp>
      <p:sp>
        <p:nvSpPr>
          <p:cNvPr id="6" name="Sisällön paikkamerkki 5"/>
          <p:cNvSpPr>
            <a:spLocks noGrp="1"/>
          </p:cNvSpPr>
          <p:nvPr>
            <p:ph sz="quarter" idx="4"/>
          </p:nvPr>
        </p:nvSpPr>
        <p:spPr>
          <a:xfrm>
            <a:off x="6419428" y="961072"/>
            <a:ext cx="5029200" cy="5420255"/>
          </a:xfrm>
        </p:spPr>
        <p:txBody>
          <a:bodyPr rtlCol="0">
            <a:noAutofit/>
          </a:bodyPr>
          <a:lstStyle/>
          <a:p>
            <a:r>
              <a:rPr lang="fi-FI" sz="1400" dirty="0">
                <a:latin typeface="Calibri" panose="020F0502020204030204" pitchFamily="34" charset="0"/>
                <a:cs typeface="Calibri" panose="020F0502020204030204" pitchFamily="34" charset="0"/>
              </a:rPr>
              <a:t>Peruskouluille on ohjattava lisää resursseja paitsi matematiikan ja luonnontieteiden opetukseen myös työelämässä toimimista tukeviin taitoihin.</a:t>
            </a:r>
          </a:p>
          <a:p>
            <a:r>
              <a:rPr lang="fi-FI" sz="1400" dirty="0">
                <a:latin typeface="Calibri" panose="020F0502020204030204" pitchFamily="34" charset="0"/>
                <a:cs typeface="Calibri" panose="020F0502020204030204" pitchFamily="34" charset="0"/>
              </a:rPr>
              <a:t>Toisen asteen koulutuksessa on mahdollistettava riittävät harjoittelupaikat ja työssä oppimismahdollisuudet.</a:t>
            </a:r>
          </a:p>
          <a:p>
            <a:r>
              <a:rPr lang="fi-FI" sz="1400" dirty="0">
                <a:latin typeface="Calibri" panose="020F0502020204030204" pitchFamily="34" charset="0"/>
                <a:cs typeface="Calibri" panose="020F0502020204030204" pitchFamily="34" charset="0"/>
              </a:rPr>
              <a:t>Yliopistojen ja ammattikorkeakoulujen aloituspaikkoja on lisättävä, jotta vaativiin asiantuntija-, kehitys-, johto- ja tutkijatehtäviin valmentavat opiskelijamäärät nousevat. Korkeakouluille on osoitettava muutoinkin lisää resursseja tutkintomäärien ja opintojen läpäisyasteen parantamiseksi. </a:t>
            </a:r>
          </a:p>
          <a:p>
            <a:r>
              <a:rPr lang="fi-FI" sz="1400" dirty="0">
                <a:latin typeface="Calibri" panose="020F0502020204030204" pitchFamily="34" charset="0"/>
                <a:cs typeface="Calibri" panose="020F0502020204030204" pitchFamily="34" charset="0"/>
              </a:rPr>
              <a:t>Täydennyskoulutukseen ja jatkuvan oppimisen tukemiseen on luotava toimivat kannuste- ja seurantajärjestelmät. </a:t>
            </a:r>
          </a:p>
          <a:p>
            <a:r>
              <a:rPr lang="fi-FI" sz="1400" dirty="0">
                <a:latin typeface="Calibri" panose="020F0502020204030204" pitchFamily="34" charset="0"/>
                <a:cs typeface="Calibri" panose="020F0502020204030204" pitchFamily="34" charset="0"/>
              </a:rPr>
              <a:t>Yhteistyötä korkeakoulujen, yliopistojen, oppilaitoksien ja yrityksien välillä on vahvistettava ja asiaa korostettava oppilaitosten tulosohjauksessa, jotta osaamisen taso säilyy. </a:t>
            </a:r>
          </a:p>
          <a:p>
            <a:r>
              <a:rPr lang="fi-FI" sz="1400" dirty="0">
                <a:latin typeface="Calibri" panose="020F0502020204030204" pitchFamily="34" charset="0"/>
                <a:cs typeface="Calibri" panose="020F0502020204030204" pitchFamily="34" charset="0"/>
              </a:rPr>
              <a:t>Ulkomaisen työvoiman tarveharkinnasta on luovuttava. </a:t>
            </a:r>
          </a:p>
          <a:p>
            <a:r>
              <a:rPr lang="fi-FI" sz="1400" dirty="0">
                <a:latin typeface="Calibri" panose="020F0502020204030204" pitchFamily="34" charset="0"/>
                <a:cs typeface="Calibri" panose="020F0502020204030204" pitchFamily="34" charset="0"/>
              </a:rPr>
              <a:t>Ulkomaisen työvoiman ja  tutkinto-opiskelijoiden  integrointiin suomalaisille työmarkkinoille on luotava tehokkaita keinoja esimerkiksi helpottamalla työntekoon oikeuttavan oleskeluluvan saamista ja lisäämällä yhteiskunnan tukemaa kielikoulutusta.</a:t>
            </a:r>
          </a:p>
        </p:txBody>
      </p:sp>
    </p:spTree>
    <p:extLst>
      <p:ext uri="{BB962C8B-B14F-4D97-AF65-F5344CB8AC3E}">
        <p14:creationId xmlns:p14="http://schemas.microsoft.com/office/powerpoint/2010/main" val="3387061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60700" y="3861048"/>
            <a:ext cx="9601200" cy="974423"/>
          </a:xfrm>
        </p:spPr>
        <p:txBody>
          <a:bodyPr rtlCol="0"/>
          <a:lstStyle/>
          <a:p>
            <a:r>
              <a:rPr lang="fi-FI" dirty="0">
                <a:latin typeface="Calibri" panose="020F0502020204030204" pitchFamily="34" charset="0"/>
                <a:cs typeface="Calibri" panose="020F0502020204030204" pitchFamily="34" charset="0"/>
              </a:rPr>
              <a:t>Innovaatiot uudistamaan KIRA-alaa</a:t>
            </a:r>
          </a:p>
        </p:txBody>
      </p:sp>
      <p:sp>
        <p:nvSpPr>
          <p:cNvPr id="3" name="Tekstin paikkamerkki 2"/>
          <p:cNvSpPr>
            <a:spLocks noGrp="1"/>
          </p:cNvSpPr>
          <p:nvPr>
            <p:ph type="body" idx="1"/>
          </p:nvPr>
        </p:nvSpPr>
        <p:spPr/>
        <p:txBody>
          <a:bodyPr rtlCol="0"/>
          <a:lstStyle/>
          <a:p>
            <a:r>
              <a:rPr lang="fi-FI" dirty="0">
                <a:latin typeface="Calibri" panose="020F0502020204030204" pitchFamily="34" charset="0"/>
                <a:cs typeface="Calibri" panose="020F0502020204030204" pitchFamily="34" charset="0"/>
              </a:rPr>
              <a:t>Yhteiset digi-ohjelmat ja julkiset hankinnat kasvun vauhdittajiksi</a:t>
            </a:r>
          </a:p>
        </p:txBody>
      </p:sp>
    </p:spTree>
    <p:extLst>
      <p:ext uri="{BB962C8B-B14F-4D97-AF65-F5344CB8AC3E}">
        <p14:creationId xmlns:p14="http://schemas.microsoft.com/office/powerpoint/2010/main" val="2310269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79915" y="404664"/>
            <a:ext cx="10515600" cy="610775"/>
          </a:xfrm>
        </p:spPr>
        <p:txBody>
          <a:bodyPr rtlCol="0">
            <a:normAutofit/>
          </a:bodyPr>
          <a:lstStyle/>
          <a:p>
            <a:r>
              <a:rPr lang="fi-FI" sz="3200" b="1" dirty="0">
                <a:latin typeface="Calibri" panose="020F0502020204030204" pitchFamily="34" charset="0"/>
                <a:cs typeface="Calibri" panose="020F0502020204030204" pitchFamily="34" charset="0"/>
              </a:rPr>
              <a:t>Innovaatiot uudistamaan KIRA-alaa</a:t>
            </a:r>
          </a:p>
        </p:txBody>
      </p:sp>
      <p:sp>
        <p:nvSpPr>
          <p:cNvPr id="4" name="Sisällön paikkamerkki 3"/>
          <p:cNvSpPr>
            <a:spLocks noGrp="1"/>
          </p:cNvSpPr>
          <p:nvPr>
            <p:ph sz="half" idx="2"/>
          </p:nvPr>
        </p:nvSpPr>
        <p:spPr>
          <a:xfrm>
            <a:off x="695400" y="1510350"/>
            <a:ext cx="5029200" cy="4491406"/>
          </a:xfrm>
        </p:spPr>
        <p:txBody>
          <a:bodyPr rtlCol="0">
            <a:noAutofit/>
          </a:bodyPr>
          <a:lstStyle/>
          <a:p>
            <a:pPr marL="0" indent="0">
              <a:buNone/>
            </a:pPr>
            <a:r>
              <a:rPr lang="fi-FI" sz="1600" dirty="0">
                <a:latin typeface="Calibri" panose="020F0502020204030204" pitchFamily="34" charset="0"/>
                <a:cs typeface="Calibri" panose="020F0502020204030204" pitchFamily="34" charset="0"/>
              </a:rPr>
              <a:t>Rakennettu ympäristö sekä uudistuva kiinteistö- ja rakentamisala ovat joka päivä läsnä jokaisen suomalaisen elämässä – ne ovat hyvinvointimme perusta. </a:t>
            </a:r>
          </a:p>
          <a:p>
            <a:pPr marL="0" indent="0">
              <a:buNone/>
            </a:pPr>
            <a:r>
              <a:rPr lang="fi-FI" sz="1600" dirty="0">
                <a:latin typeface="Calibri" panose="020F0502020204030204" pitchFamily="34" charset="0"/>
                <a:cs typeface="Calibri" panose="020F0502020204030204" pitchFamily="34" charset="0"/>
              </a:rPr>
              <a:t>Tänä päivänä maailma muuttuu nopeammin kuin koskaan ennen. Nopea teknologinen ja kulttuurinen kehitys muokkaa jokaista yhteiskunnan osa-aluetta, ja siten myös kiinteistö- ja rakentamisalaa.</a:t>
            </a:r>
          </a:p>
          <a:p>
            <a:pPr marL="0" indent="0">
              <a:buNone/>
            </a:pPr>
            <a:r>
              <a:rPr lang="fi-FI" sz="1600" dirty="0">
                <a:latin typeface="Calibri" panose="020F0502020204030204" pitchFamily="34" charset="0"/>
                <a:cs typeface="Calibri" panose="020F0502020204030204" pitchFamily="34" charset="0"/>
              </a:rPr>
              <a:t>Huippuluokan osaaminen ja uudet innovaatiot ovat avainasemassa murroksen keskellä. Niiden avulla helpotamme ihmisten arjen sujuvuutta, rakennamme ympäristön kannalta kestävän tulevaisuuden ja vahvistamme yritysten kilpailukykyä ja menestystä myös kansainvälisillä markkinoilla. </a:t>
            </a:r>
          </a:p>
          <a:p>
            <a:pPr marL="0" indent="0">
              <a:buNone/>
            </a:pPr>
            <a:r>
              <a:rPr lang="fi-FI" sz="1600" dirty="0">
                <a:latin typeface="Calibri" panose="020F0502020204030204" pitchFamily="34" charset="0"/>
                <a:cs typeface="Calibri" panose="020F0502020204030204" pitchFamily="34" charset="0"/>
              </a:rPr>
              <a:t>Suomessa on tehty pitkäjänteisesti hyvää työtä kiinteistö- ja rakentamisalan digitalisoimiseksi, viimeiseksi KIRA-Digi-hankkeessa, jonka lähes 140 kokeiluhanketta ovat tuottaneet vaikuttavia tuloksia. Hyvä työ on kuitenkin vasta alussa; sitä täytyy jatkaa ja laajentaa. Uudet ratkaisut on saatava laajamittaisesti käyttöön.</a:t>
            </a:r>
          </a:p>
        </p:txBody>
      </p:sp>
      <p:sp>
        <p:nvSpPr>
          <p:cNvPr id="6" name="Sisällön paikkamerkki 5"/>
          <p:cNvSpPr>
            <a:spLocks noGrp="1"/>
          </p:cNvSpPr>
          <p:nvPr>
            <p:ph sz="quarter" idx="4"/>
          </p:nvPr>
        </p:nvSpPr>
        <p:spPr>
          <a:xfrm>
            <a:off x="6308452" y="1510350"/>
            <a:ext cx="5188147" cy="4726962"/>
          </a:xfrm>
        </p:spPr>
        <p:txBody>
          <a:bodyPr rtlCol="0">
            <a:noAutofit/>
          </a:bodyPr>
          <a:lstStyle/>
          <a:p>
            <a:r>
              <a:rPr lang="fi-FI" sz="1400" dirty="0">
                <a:latin typeface="Calibri" panose="020F0502020204030204" pitchFamily="34" charset="0"/>
                <a:cs typeface="Calibri" panose="020F0502020204030204" pitchFamily="34" charset="0"/>
              </a:rPr>
              <a:t>Julkisia TKI-investointeja kasvatetaan niin, että ne mahdollistavat TKI-toiminnan osuuden kasvun 4 %:iin </a:t>
            </a:r>
            <a:r>
              <a:rPr lang="fi-FI" sz="1400" dirty="0" err="1">
                <a:latin typeface="Calibri" panose="020F0502020204030204" pitchFamily="34" charset="0"/>
                <a:cs typeface="Calibri" panose="020F0502020204030204" pitchFamily="34" charset="0"/>
              </a:rPr>
              <a:t>BKT:sta</a:t>
            </a:r>
            <a:r>
              <a:rPr lang="fi-FI" sz="1400" dirty="0">
                <a:latin typeface="Calibri" panose="020F0502020204030204" pitchFamily="34" charset="0"/>
                <a:cs typeface="Calibri" panose="020F0502020204030204" pitchFamily="34" charset="0"/>
              </a:rPr>
              <a:t> vuoteen 2030 mennessä.</a:t>
            </a:r>
          </a:p>
          <a:p>
            <a:r>
              <a:rPr lang="fi-FI" sz="1400" dirty="0">
                <a:latin typeface="Calibri" panose="020F0502020204030204" pitchFamily="34" charset="0"/>
                <a:cs typeface="Calibri" panose="020F0502020204030204" pitchFamily="34" charset="0"/>
              </a:rPr>
              <a:t>Suomeen luodaan rakennetun ympäristön digitaalinen ekosysteemi, joka yhdistää alan yksityiset ja julkiset toimijat. Ekosysteemi tuottaa yhteisen tiekartan panostuksien tehokkaaksi kohdentamiseksi.  </a:t>
            </a:r>
          </a:p>
          <a:p>
            <a:r>
              <a:rPr lang="fi-FI" sz="1400" dirty="0">
                <a:latin typeface="Calibri" panose="020F0502020204030204" pitchFamily="34" charset="0"/>
                <a:cs typeface="Calibri" panose="020F0502020204030204" pitchFamily="34" charset="0"/>
              </a:rPr>
              <a:t>Kaikki rakennettua ympäristöä koskevat julkiset tietokannat muutetaan koneluettaviksi ja avataan vapaasti käytettäviksi.</a:t>
            </a:r>
          </a:p>
          <a:p>
            <a:r>
              <a:rPr lang="fi-FI" sz="1400" dirty="0">
                <a:latin typeface="Calibri" panose="020F0502020204030204" pitchFamily="34" charset="0"/>
                <a:cs typeface="Calibri" panose="020F0502020204030204" pitchFamily="34" charset="0"/>
              </a:rPr>
              <a:t>Lakimuutoksilla edistetään kuntien kaavoituksen, maankäytön ja </a:t>
            </a:r>
            <a:r>
              <a:rPr lang="fi-FI" sz="1400" dirty="0" err="1">
                <a:latin typeface="Calibri" panose="020F0502020204030204" pitchFamily="34" charset="0"/>
                <a:cs typeface="Calibri" panose="020F0502020204030204" pitchFamily="34" charset="0"/>
              </a:rPr>
              <a:t>luvituksen</a:t>
            </a:r>
            <a:r>
              <a:rPr lang="fi-FI" sz="1400" dirty="0">
                <a:latin typeface="Calibri" panose="020F0502020204030204" pitchFamily="34" charset="0"/>
                <a:cs typeface="Calibri" panose="020F0502020204030204" pitchFamily="34" charset="0"/>
              </a:rPr>
              <a:t> digitalisointia.</a:t>
            </a:r>
          </a:p>
          <a:p>
            <a:r>
              <a:rPr lang="fi-FI" sz="1400" dirty="0">
                <a:latin typeface="Calibri" panose="020F0502020204030204" pitchFamily="34" charset="0"/>
                <a:cs typeface="Calibri" panose="020F0502020204030204" pitchFamily="34" charset="0"/>
              </a:rPr>
              <a:t>KIRA-alalle luodaan oma tekoälyohjelma osana muita Suomen tekoälypanostuksia. Ohjelmaan tulee sisällyttää myös </a:t>
            </a:r>
            <a:r>
              <a:rPr lang="fi-FI" sz="1400" dirty="0" err="1">
                <a:latin typeface="Calibri" panose="020F0502020204030204" pitchFamily="34" charset="0"/>
                <a:cs typeface="Calibri" panose="020F0502020204030204" pitchFamily="34" charset="0"/>
              </a:rPr>
              <a:t>IoT</a:t>
            </a:r>
            <a:r>
              <a:rPr lang="fi-FI" sz="1400" dirty="0">
                <a:latin typeface="Calibri" panose="020F0502020204030204" pitchFamily="34" charset="0"/>
                <a:cs typeface="Calibri" panose="020F0502020204030204" pitchFamily="34" charset="0"/>
              </a:rPr>
              <a:t>-teknologian ja kyberturvallisuuden tarkastelu.</a:t>
            </a:r>
          </a:p>
          <a:p>
            <a:r>
              <a:rPr lang="fi-FI" sz="1400" dirty="0">
                <a:latin typeface="Calibri" panose="020F0502020204030204" pitchFamily="34" charset="0"/>
                <a:cs typeface="Calibri" panose="020F0502020204030204" pitchFamily="34" charset="0"/>
              </a:rPr>
              <a:t>Julkisista hankinnoista vähintään 10 % innovatiivisiksi hallituskauden aikana. Toteutumista tuetaan kohdennetuilla resursseilla esimerkiksi osto-osaamisen kehittämiseen. </a:t>
            </a:r>
          </a:p>
        </p:txBody>
      </p:sp>
    </p:spTree>
    <p:extLst>
      <p:ext uri="{BB962C8B-B14F-4D97-AF65-F5344CB8AC3E}">
        <p14:creationId xmlns:p14="http://schemas.microsoft.com/office/powerpoint/2010/main" val="2807616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AUPUNKILUONNOS 16X9">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0525450_TF03031010_TF03031010" id="{3532B9FA-924D-4AC4-9EE3-777D17C9E58F}" vid="{885F87AD-3C6F-4E77-AF4D-AD9B643336FB}"/>
    </a:ext>
  </a:extLst>
</a:theme>
</file>

<file path=ppt/theme/theme2.xml><?xml version="1.0" encoding="utf-8"?>
<a:theme xmlns:a="http://schemas.openxmlformats.org/drawingml/2006/main" name="Office-teema">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338190664839D449AD6EEB88C56045CC" ma:contentTypeVersion="12" ma:contentTypeDescription="Luo uusi asiakirja." ma:contentTypeScope="" ma:versionID="40f5a9f6a7c8c07db8e2fc04270b11d5">
  <xsd:schema xmlns:xsd="http://www.w3.org/2001/XMLSchema" xmlns:xs="http://www.w3.org/2001/XMLSchema" xmlns:p="http://schemas.microsoft.com/office/2006/metadata/properties" xmlns:ns2="1006e50a-9057-4538-beff-c71e5eec29a7" xmlns:ns3="477f8b5e-1c68-4f49-8b0b-ef95cad2a8d8" xmlns:ns4="68037037-9b57-46ff-a91b-06ffd0cb32d8" targetNamespace="http://schemas.microsoft.com/office/2006/metadata/properties" ma:root="true" ma:fieldsID="0830b87eb432e863a21d27896301d455" ns2:_="" ns3:_="" ns4:_="">
    <xsd:import namespace="1006e50a-9057-4538-beff-c71e5eec29a7"/>
    <xsd:import namespace="477f8b5e-1c68-4f49-8b0b-ef95cad2a8d8"/>
    <xsd:import namespace="68037037-9b57-46ff-a91b-06ffd0cb32d8"/>
    <xsd:element name="properties">
      <xsd:complexType>
        <xsd:sequence>
          <xsd:element name="documentManagement">
            <xsd:complexType>
              <xsd:all>
                <xsd:element ref="ns2:SharedWithUsers" minOccurs="0"/>
                <xsd:element ref="ns2:SharedWithDetails"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06e50a-9057-4538-beff-c71e5eec29a7" elementFormDefault="qualified">
    <xsd:import namespace="http://schemas.microsoft.com/office/2006/documentManagement/types"/>
    <xsd:import namespace="http://schemas.microsoft.com/office/infopath/2007/PartnerControls"/>
    <xsd:element name="SharedWithUsers" ma:index="8" nillable="true" ma:displayName="Jaettu"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Jakamisen tiedot"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7f8b5e-1c68-4f49-8b0b-ef95cad2a8d8" elementFormDefault="qualified">
    <xsd:import namespace="http://schemas.microsoft.com/office/2006/documentManagement/types"/>
    <xsd:import namespace="http://schemas.microsoft.com/office/infopath/2007/PartnerControls"/>
    <xsd:element name="LastSharedByUser" ma:index="10" nillable="true" ma:displayName="Käyttäjä jakanut viimeksi" ma:description="" ma:internalName="LastSharedByUser" ma:readOnly="true">
      <xsd:simpleType>
        <xsd:restriction base="dms:Note">
          <xsd:maxLength value="255"/>
        </xsd:restriction>
      </xsd:simpleType>
    </xsd:element>
    <xsd:element name="LastSharedByTime" ma:index="11" nillable="true" ma:displayName="Jaettu viimeksi ajankohtana"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68037037-9b57-46ff-a91b-06ffd0cb32d8"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Location" ma:index="17" nillable="true" ma:displayName="MediaServic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EAA903-857C-4A78-BCFD-40340280748C}">
  <ds:schemaRefs>
    <ds:schemaRef ds:uri="68037037-9b57-46ff-a91b-06ffd0cb32d8"/>
    <ds:schemaRef ds:uri="http://purl.org/dc/dcmitype/"/>
    <ds:schemaRef ds:uri="http://schemas.microsoft.com/office/infopath/2007/PartnerControls"/>
    <ds:schemaRef ds:uri="http://purl.org/dc/elements/1.1/"/>
    <ds:schemaRef ds:uri="http://schemas.microsoft.com/office/2006/metadata/properties"/>
    <ds:schemaRef ds:uri="1006e50a-9057-4538-beff-c71e5eec29a7"/>
    <ds:schemaRef ds:uri="http://schemas.microsoft.com/office/2006/documentManagement/types"/>
    <ds:schemaRef ds:uri="http://purl.org/dc/terms/"/>
    <ds:schemaRef ds:uri="http://schemas.openxmlformats.org/package/2006/metadata/core-properties"/>
    <ds:schemaRef ds:uri="477f8b5e-1c68-4f49-8b0b-ef95cad2a8d8"/>
    <ds:schemaRef ds:uri="http://www.w3.org/XML/1998/namespace"/>
  </ds:schemaRefs>
</ds:datastoreItem>
</file>

<file path=customXml/itemProps2.xml><?xml version="1.0" encoding="utf-8"?>
<ds:datastoreItem xmlns:ds="http://schemas.openxmlformats.org/officeDocument/2006/customXml" ds:itemID="{EA3276CB-793D-44FF-B1B8-A61437220EBD}">
  <ds:schemaRefs>
    <ds:schemaRef ds:uri="http://schemas.microsoft.com/sharepoint/v3/contenttype/forms"/>
  </ds:schemaRefs>
</ds:datastoreItem>
</file>

<file path=customXml/itemProps3.xml><?xml version="1.0" encoding="utf-8"?>
<ds:datastoreItem xmlns:ds="http://schemas.openxmlformats.org/officeDocument/2006/customXml" ds:itemID="{0EEEAFBE-6BD7-4C3E-9CE5-2ACAF6A5DB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06e50a-9057-4538-beff-c71e5eec29a7"/>
    <ds:schemaRef ds:uri="477f8b5e-1c68-4f49-8b0b-ef95cad2a8d8"/>
    <ds:schemaRef ds:uri="68037037-9b57-46ff-a91b-06ffd0cb32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Toimistoesitys kaupunkiluonnostaustakuvalla (laajakuva)</Template>
  <TotalTime>5121</TotalTime>
  <Words>1826</Words>
  <Application>Microsoft Office PowerPoint</Application>
  <PresentationFormat>Laajakuva</PresentationFormat>
  <Paragraphs>165</Paragraphs>
  <Slides>16</Slides>
  <Notes>8</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16</vt:i4>
      </vt:variant>
    </vt:vector>
  </HeadingPairs>
  <TitlesOfParts>
    <vt:vector size="20" baseType="lpstr">
      <vt:lpstr>Arial</vt:lpstr>
      <vt:lpstr>Calibri</vt:lpstr>
      <vt:lpstr>Century Schoolbook</vt:lpstr>
      <vt:lpstr>KAUPUNKILUONNOS 16X9</vt:lpstr>
      <vt:lpstr>KIRA-foorumi HALLITUSOHJELMATAVOITTEET 2019</vt:lpstr>
      <vt:lpstr>Kiinteistö- ja rakentamisalan toimintaympäristö 2019-2023</vt:lpstr>
      <vt:lpstr>Tiiviisti: KIRA-foorumin hallitusohjelmatavoitteet 2019</vt:lpstr>
      <vt:lpstr>Ilmastonmuutosta on hillittävä</vt:lpstr>
      <vt:lpstr>Ilmastonmuutosta on hillittävä</vt:lpstr>
      <vt:lpstr>Osaavan työvoiman saatavuus turvattava ja työllistämisen esteet purettava</vt:lpstr>
      <vt:lpstr>Osaavan työvoiman saatavuus turvattava ja  työllistämisen esteet purettava</vt:lpstr>
      <vt:lpstr>Innovaatiot uudistamaan KIRA-alaa</vt:lpstr>
      <vt:lpstr>Innovaatiot uudistamaan KIRA-alaa</vt:lpstr>
      <vt:lpstr>Sujuvaa suunnittelua ja luvitusta investointien tueksi</vt:lpstr>
      <vt:lpstr>Sujuvaa suunnittelua ja luvitusta investointien tueksi</vt:lpstr>
      <vt:lpstr>Oma ministeri(ö) rakennetun ympäristön kokonaisohjaukseen</vt:lpstr>
      <vt:lpstr>Rakennetun ympäristön oma ministeri(ö) kokonaisohjaukseen</vt:lpstr>
      <vt:lpstr>Suomi kaksiraiteiseksi ja nelikaistaiseksi </vt:lpstr>
      <vt:lpstr>Suomi kaksiraiteiseksi ja nelikaistaiseksi </vt:lpstr>
      <vt:lpstr>Lisätietoja KIRA-foorumin jäseniltä:</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Otsikon asettelu</dc:title>
  <dc:creator>Soimakallio Helena</dc:creator>
  <cp:lastModifiedBy>Kuparinen Noora</cp:lastModifiedBy>
  <cp:revision>50</cp:revision>
  <dcterms:created xsi:type="dcterms:W3CDTF">2018-10-29T18:35:36Z</dcterms:created>
  <dcterms:modified xsi:type="dcterms:W3CDTF">2019-02-27T06:46:57Z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0x010100338190664839D449AD6EEB88C56045CC</vt:lpwstr>
  </property>
</Properties>
</file>