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ags/tag2.xml" ContentType="application/vnd.openxmlformats-officedocument.presentationml.tags+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711" r:id="rId5"/>
  </p:sldMasterIdLst>
  <p:notesMasterIdLst>
    <p:notesMasterId r:id="rId20"/>
  </p:notesMasterIdLst>
  <p:handoutMasterIdLst>
    <p:handoutMasterId r:id="rId21"/>
  </p:handoutMasterIdLst>
  <p:sldIdLst>
    <p:sldId id="257" r:id="rId6"/>
    <p:sldId id="2325" r:id="rId7"/>
    <p:sldId id="276" r:id="rId8"/>
    <p:sldId id="2332" r:id="rId9"/>
    <p:sldId id="2333" r:id="rId10"/>
    <p:sldId id="2334" r:id="rId11"/>
    <p:sldId id="2335" r:id="rId12"/>
    <p:sldId id="2342" r:id="rId13"/>
    <p:sldId id="2336" r:id="rId14"/>
    <p:sldId id="2337" r:id="rId15"/>
    <p:sldId id="2338" r:id="rId16"/>
    <p:sldId id="2339" r:id="rId17"/>
    <p:sldId id="2340" r:id="rId18"/>
    <p:sldId id="2341" r:id="rId19"/>
  </p:sldIdLst>
  <p:sldSz cx="9144000" cy="5143500" type="screen16x9"/>
  <p:notesSz cx="6797675" cy="9926638"/>
  <p:custDataLst>
    <p:tags r:id="rId22"/>
  </p:custDataLst>
  <p:defaultTextStyle>
    <a:defPPr>
      <a:defRPr lang="fi-FI"/>
    </a:defPPr>
    <a:lvl1pPr marL="0" algn="l" defTabSz="679871" rtl="0" eaLnBrk="1" latinLnBrk="0" hangingPunct="1">
      <a:defRPr sz="1340" kern="1200">
        <a:solidFill>
          <a:schemeClr val="tx1"/>
        </a:solidFill>
        <a:latin typeface="+mn-lt"/>
        <a:ea typeface="+mn-ea"/>
        <a:cs typeface="+mn-cs"/>
      </a:defRPr>
    </a:lvl1pPr>
    <a:lvl2pPr marL="339932" algn="l" defTabSz="679871" rtl="0" eaLnBrk="1" latinLnBrk="0" hangingPunct="1">
      <a:defRPr sz="1340" kern="1200">
        <a:solidFill>
          <a:schemeClr val="tx1"/>
        </a:solidFill>
        <a:latin typeface="+mn-lt"/>
        <a:ea typeface="+mn-ea"/>
        <a:cs typeface="+mn-cs"/>
      </a:defRPr>
    </a:lvl2pPr>
    <a:lvl3pPr marL="679871" algn="l" defTabSz="679871" rtl="0" eaLnBrk="1" latinLnBrk="0" hangingPunct="1">
      <a:defRPr sz="1340" kern="1200">
        <a:solidFill>
          <a:schemeClr val="tx1"/>
        </a:solidFill>
        <a:latin typeface="+mn-lt"/>
        <a:ea typeface="+mn-ea"/>
        <a:cs typeface="+mn-cs"/>
      </a:defRPr>
    </a:lvl3pPr>
    <a:lvl4pPr marL="1019807" algn="l" defTabSz="679871" rtl="0" eaLnBrk="1" latinLnBrk="0" hangingPunct="1">
      <a:defRPr sz="1340" kern="1200">
        <a:solidFill>
          <a:schemeClr val="tx1"/>
        </a:solidFill>
        <a:latin typeface="+mn-lt"/>
        <a:ea typeface="+mn-ea"/>
        <a:cs typeface="+mn-cs"/>
      </a:defRPr>
    </a:lvl4pPr>
    <a:lvl5pPr marL="1359744" algn="l" defTabSz="679871" rtl="0" eaLnBrk="1" latinLnBrk="0" hangingPunct="1">
      <a:defRPr sz="1340" kern="1200">
        <a:solidFill>
          <a:schemeClr val="tx1"/>
        </a:solidFill>
        <a:latin typeface="+mn-lt"/>
        <a:ea typeface="+mn-ea"/>
        <a:cs typeface="+mn-cs"/>
      </a:defRPr>
    </a:lvl5pPr>
    <a:lvl6pPr marL="1699681" algn="l" defTabSz="679871" rtl="0" eaLnBrk="1" latinLnBrk="0" hangingPunct="1">
      <a:defRPr sz="1340" kern="1200">
        <a:solidFill>
          <a:schemeClr val="tx1"/>
        </a:solidFill>
        <a:latin typeface="+mn-lt"/>
        <a:ea typeface="+mn-ea"/>
        <a:cs typeface="+mn-cs"/>
      </a:defRPr>
    </a:lvl6pPr>
    <a:lvl7pPr marL="2039614" algn="l" defTabSz="679871" rtl="0" eaLnBrk="1" latinLnBrk="0" hangingPunct="1">
      <a:defRPr sz="1340" kern="1200">
        <a:solidFill>
          <a:schemeClr val="tx1"/>
        </a:solidFill>
        <a:latin typeface="+mn-lt"/>
        <a:ea typeface="+mn-ea"/>
        <a:cs typeface="+mn-cs"/>
      </a:defRPr>
    </a:lvl7pPr>
    <a:lvl8pPr marL="2379548" algn="l" defTabSz="679871" rtl="0" eaLnBrk="1" latinLnBrk="0" hangingPunct="1">
      <a:defRPr sz="1340" kern="1200">
        <a:solidFill>
          <a:schemeClr val="tx1"/>
        </a:solidFill>
        <a:latin typeface="+mn-lt"/>
        <a:ea typeface="+mn-ea"/>
        <a:cs typeface="+mn-cs"/>
      </a:defRPr>
    </a:lvl8pPr>
    <a:lvl9pPr marL="2719486" algn="l" defTabSz="679871" rtl="0" eaLnBrk="1" latinLnBrk="0" hangingPunct="1">
      <a:defRPr sz="134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42BE27-EB29-9654-C374-F2E0CFABC9EC}" name="Anna-Maria Rauhala" initials="AMR" userId="S::anna-maria.rauhala@ramboll.fi::b3c7859e-02aa-43ad-b898-aff8d50a01a9" providerId="AD"/>
  <p188:author id="{2CB6143A-76C5-9B5F-3F79-47A2ABE18FB6}" name="Joel Jokivuori" initials="JJ" userId="S::joel.jokivuori@ramboll.fi::dad2b884-a891-4960-b725-0d4bc0900125" providerId="AD"/>
  <p188:author id="{68457CA5-E14D-B05B-4485-4D899059AC1A}" name="Samuel Rintamäki" initials="SR" userId="S::samuel.rintamaki@ramboll.fi::629c6419-5b68-4ba7-a2c4-1e58a48069f7" providerId="AD"/>
  <p188:author id="{700FCCD2-FFA9-CF7E-BF4A-FA99ACF0C0C7}" name="Sami Ruotsalainen" initials="SR" userId="S::sami.ruotsalainen@ramboll.fi::ca7d0a82-bb72-4b23-ae21-867fa9b9b13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aukonen Sini" initials="KS" lastIdx="7" clrIdx="0">
    <p:extLst>
      <p:ext uri="{19B8F6BF-5375-455C-9EA6-DF929625EA0E}">
        <p15:presenceInfo xmlns:p15="http://schemas.microsoft.com/office/powerpoint/2012/main" userId="S-1-5-21-1871869801-2214748161-1963216912-12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B7F0"/>
    <a:srgbClr val="000000"/>
    <a:srgbClr val="FF805C"/>
    <a:srgbClr val="0ACFCF"/>
    <a:srgbClr val="0F78B2"/>
    <a:srgbClr val="D02E00"/>
    <a:srgbClr val="FF00B8"/>
    <a:srgbClr val="0070C0"/>
    <a:srgbClr val="8ACFF5"/>
    <a:srgbClr val="C6C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EDB70B-C5D4-42EA-B87A-42B9938B1633}" v="13" dt="2024-10-07T05:28:59.259"/>
  </p1510:revLst>
</p1510:revInfo>
</file>

<file path=ppt/tableStyles.xml><?xml version="1.0" encoding="utf-8"?>
<a:tblStyleLst xmlns:a="http://schemas.openxmlformats.org/drawingml/2006/main" def="{5C22544A-7EE6-4342-B048-85BDC9FD1C3A}">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3" d="100"/>
          <a:sy n="203" d="100"/>
        </p:scale>
        <p:origin x="594" y="168"/>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gs" Target="tags/tag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i Ruotsalainen" userId="ca7d0a82-bb72-4b23-ae21-867fa9b9b13f" providerId="ADAL" clId="{E7EDB70B-C5D4-42EA-B87A-42B9938B1633}"/>
    <pc:docChg chg="undo custSel modSld">
      <pc:chgData name="Sami Ruotsalainen" userId="ca7d0a82-bb72-4b23-ae21-867fa9b9b13f" providerId="ADAL" clId="{E7EDB70B-C5D4-42EA-B87A-42B9938B1633}" dt="2024-10-07T05:28:59.259" v="39"/>
      <pc:docMkLst>
        <pc:docMk/>
      </pc:docMkLst>
      <pc:sldChg chg="modSp mod">
        <pc:chgData name="Sami Ruotsalainen" userId="ca7d0a82-bb72-4b23-ae21-867fa9b9b13f" providerId="ADAL" clId="{E7EDB70B-C5D4-42EA-B87A-42B9938B1633}" dt="2024-10-07T05:28:01.006" v="13" actId="20577"/>
        <pc:sldMkLst>
          <pc:docMk/>
          <pc:sldMk cId="2097100668" sldId="257"/>
        </pc:sldMkLst>
        <pc:spChg chg="mod">
          <ac:chgData name="Sami Ruotsalainen" userId="ca7d0a82-bb72-4b23-ae21-867fa9b9b13f" providerId="ADAL" clId="{E7EDB70B-C5D4-42EA-B87A-42B9938B1633}" dt="2024-10-07T05:28:01.006" v="13" actId="20577"/>
          <ac:spMkLst>
            <pc:docMk/>
            <pc:sldMk cId="2097100668" sldId="257"/>
            <ac:spMk id="4" creationId="{00000000-0000-0000-0000-000000000000}"/>
          </ac:spMkLst>
        </pc:spChg>
      </pc:sldChg>
      <pc:sldChg chg="addSp delSp modSp mod">
        <pc:chgData name="Sami Ruotsalainen" userId="ca7d0a82-bb72-4b23-ae21-867fa9b9b13f" providerId="ADAL" clId="{E7EDB70B-C5D4-42EA-B87A-42B9938B1633}" dt="2024-10-07T05:28:17.093" v="17"/>
        <pc:sldMkLst>
          <pc:docMk/>
          <pc:sldMk cId="4051174790" sldId="276"/>
        </pc:sldMkLst>
        <pc:spChg chg="del">
          <ac:chgData name="Sami Ruotsalainen" userId="ca7d0a82-bb72-4b23-ae21-867fa9b9b13f" providerId="ADAL" clId="{E7EDB70B-C5D4-42EA-B87A-42B9938B1633}" dt="2024-10-07T05:28:16.222" v="16" actId="478"/>
          <ac:spMkLst>
            <pc:docMk/>
            <pc:sldMk cId="4051174790" sldId="276"/>
            <ac:spMk id="3" creationId="{18D9714E-A5F8-D65C-25D9-153B6A5103FB}"/>
          </ac:spMkLst>
        </pc:spChg>
        <pc:spChg chg="add mod">
          <ac:chgData name="Sami Ruotsalainen" userId="ca7d0a82-bb72-4b23-ae21-867fa9b9b13f" providerId="ADAL" clId="{E7EDB70B-C5D4-42EA-B87A-42B9938B1633}" dt="2024-10-07T05:28:17.093" v="17"/>
          <ac:spMkLst>
            <pc:docMk/>
            <pc:sldMk cId="4051174790" sldId="276"/>
            <ac:spMk id="8" creationId="{DBADB0FD-88DE-A928-0E91-EB7E25B51878}"/>
          </ac:spMkLst>
        </pc:spChg>
      </pc:sldChg>
      <pc:sldChg chg="addSp delSp modSp mod">
        <pc:chgData name="Sami Ruotsalainen" userId="ca7d0a82-bb72-4b23-ae21-867fa9b9b13f" providerId="ADAL" clId="{E7EDB70B-C5D4-42EA-B87A-42B9938B1633}" dt="2024-10-07T05:28:11.121" v="15"/>
        <pc:sldMkLst>
          <pc:docMk/>
          <pc:sldMk cId="3464739985" sldId="2325"/>
        </pc:sldMkLst>
        <pc:spChg chg="del">
          <ac:chgData name="Sami Ruotsalainen" userId="ca7d0a82-bb72-4b23-ae21-867fa9b9b13f" providerId="ADAL" clId="{E7EDB70B-C5D4-42EA-B87A-42B9938B1633}" dt="2024-10-07T05:28:10.873" v="14" actId="478"/>
          <ac:spMkLst>
            <pc:docMk/>
            <pc:sldMk cId="3464739985" sldId="2325"/>
            <ac:spMk id="3" creationId="{18D9714E-A5F8-D65C-25D9-153B6A5103FB}"/>
          </ac:spMkLst>
        </pc:spChg>
        <pc:spChg chg="add mod">
          <ac:chgData name="Sami Ruotsalainen" userId="ca7d0a82-bb72-4b23-ae21-867fa9b9b13f" providerId="ADAL" clId="{E7EDB70B-C5D4-42EA-B87A-42B9938B1633}" dt="2024-10-07T05:28:11.121" v="15"/>
          <ac:spMkLst>
            <pc:docMk/>
            <pc:sldMk cId="3464739985" sldId="2325"/>
            <ac:spMk id="4" creationId="{CDBC9CE2-B36D-C24E-F27A-431A6FFF7C20}"/>
          </ac:spMkLst>
        </pc:spChg>
      </pc:sldChg>
      <pc:sldChg chg="addSp delSp modSp mod">
        <pc:chgData name="Sami Ruotsalainen" userId="ca7d0a82-bb72-4b23-ae21-867fa9b9b13f" providerId="ADAL" clId="{E7EDB70B-C5D4-42EA-B87A-42B9938B1633}" dt="2024-10-07T05:28:20.652" v="19"/>
        <pc:sldMkLst>
          <pc:docMk/>
          <pc:sldMk cId="4071812514" sldId="2332"/>
        </pc:sldMkLst>
        <pc:spChg chg="del">
          <ac:chgData name="Sami Ruotsalainen" userId="ca7d0a82-bb72-4b23-ae21-867fa9b9b13f" providerId="ADAL" clId="{E7EDB70B-C5D4-42EA-B87A-42B9938B1633}" dt="2024-10-07T05:28:19.898" v="18" actId="478"/>
          <ac:spMkLst>
            <pc:docMk/>
            <pc:sldMk cId="4071812514" sldId="2332"/>
            <ac:spMk id="3" creationId="{18D9714E-A5F8-D65C-25D9-153B6A5103FB}"/>
          </ac:spMkLst>
        </pc:spChg>
        <pc:spChg chg="add mod">
          <ac:chgData name="Sami Ruotsalainen" userId="ca7d0a82-bb72-4b23-ae21-867fa9b9b13f" providerId="ADAL" clId="{E7EDB70B-C5D4-42EA-B87A-42B9938B1633}" dt="2024-10-07T05:28:20.652" v="19"/>
          <ac:spMkLst>
            <pc:docMk/>
            <pc:sldMk cId="4071812514" sldId="2332"/>
            <ac:spMk id="8" creationId="{AD5506E3-FB9F-CF4D-7766-655145414DB0}"/>
          </ac:spMkLst>
        </pc:spChg>
      </pc:sldChg>
      <pc:sldChg chg="addSp delSp modSp mod">
        <pc:chgData name="Sami Ruotsalainen" userId="ca7d0a82-bb72-4b23-ae21-867fa9b9b13f" providerId="ADAL" clId="{E7EDB70B-C5D4-42EA-B87A-42B9938B1633}" dt="2024-10-07T05:28:24.795" v="21"/>
        <pc:sldMkLst>
          <pc:docMk/>
          <pc:sldMk cId="3815777360" sldId="2333"/>
        </pc:sldMkLst>
        <pc:spChg chg="del">
          <ac:chgData name="Sami Ruotsalainen" userId="ca7d0a82-bb72-4b23-ae21-867fa9b9b13f" providerId="ADAL" clId="{E7EDB70B-C5D4-42EA-B87A-42B9938B1633}" dt="2024-10-07T05:28:23.940" v="20" actId="478"/>
          <ac:spMkLst>
            <pc:docMk/>
            <pc:sldMk cId="3815777360" sldId="2333"/>
            <ac:spMk id="3" creationId="{18D9714E-A5F8-D65C-25D9-153B6A5103FB}"/>
          </ac:spMkLst>
        </pc:spChg>
        <pc:spChg chg="add mod">
          <ac:chgData name="Sami Ruotsalainen" userId="ca7d0a82-bb72-4b23-ae21-867fa9b9b13f" providerId="ADAL" clId="{E7EDB70B-C5D4-42EA-B87A-42B9938B1633}" dt="2024-10-07T05:28:24.795" v="21"/>
          <ac:spMkLst>
            <pc:docMk/>
            <pc:sldMk cId="3815777360" sldId="2333"/>
            <ac:spMk id="4" creationId="{9A60885F-E1B3-491B-8582-EF36530829B6}"/>
          </ac:spMkLst>
        </pc:spChg>
      </pc:sldChg>
      <pc:sldChg chg="addSp delSp modSp mod">
        <pc:chgData name="Sami Ruotsalainen" userId="ca7d0a82-bb72-4b23-ae21-867fa9b9b13f" providerId="ADAL" clId="{E7EDB70B-C5D4-42EA-B87A-42B9938B1633}" dt="2024-10-07T05:28:29.834" v="23"/>
        <pc:sldMkLst>
          <pc:docMk/>
          <pc:sldMk cId="2899377281" sldId="2334"/>
        </pc:sldMkLst>
        <pc:spChg chg="del">
          <ac:chgData name="Sami Ruotsalainen" userId="ca7d0a82-bb72-4b23-ae21-867fa9b9b13f" providerId="ADAL" clId="{E7EDB70B-C5D4-42EA-B87A-42B9938B1633}" dt="2024-10-07T05:28:29.348" v="22" actId="478"/>
          <ac:spMkLst>
            <pc:docMk/>
            <pc:sldMk cId="2899377281" sldId="2334"/>
            <ac:spMk id="3" creationId="{18D9714E-A5F8-D65C-25D9-153B6A5103FB}"/>
          </ac:spMkLst>
        </pc:spChg>
        <pc:spChg chg="add mod">
          <ac:chgData name="Sami Ruotsalainen" userId="ca7d0a82-bb72-4b23-ae21-867fa9b9b13f" providerId="ADAL" clId="{E7EDB70B-C5D4-42EA-B87A-42B9938B1633}" dt="2024-10-07T05:28:29.834" v="23"/>
          <ac:spMkLst>
            <pc:docMk/>
            <pc:sldMk cId="2899377281" sldId="2334"/>
            <ac:spMk id="4" creationId="{993A0DA8-C21C-437B-C6F2-54C31410C0C2}"/>
          </ac:spMkLst>
        </pc:spChg>
      </pc:sldChg>
      <pc:sldChg chg="addSp delSp modSp mod">
        <pc:chgData name="Sami Ruotsalainen" userId="ca7d0a82-bb72-4b23-ae21-867fa9b9b13f" providerId="ADAL" clId="{E7EDB70B-C5D4-42EA-B87A-42B9938B1633}" dt="2024-10-07T05:28:33.981" v="25"/>
        <pc:sldMkLst>
          <pc:docMk/>
          <pc:sldMk cId="2634940776" sldId="2335"/>
        </pc:sldMkLst>
        <pc:spChg chg="del">
          <ac:chgData name="Sami Ruotsalainen" userId="ca7d0a82-bb72-4b23-ae21-867fa9b9b13f" providerId="ADAL" clId="{E7EDB70B-C5D4-42EA-B87A-42B9938B1633}" dt="2024-10-07T05:28:33.564" v="24" actId="478"/>
          <ac:spMkLst>
            <pc:docMk/>
            <pc:sldMk cId="2634940776" sldId="2335"/>
            <ac:spMk id="3" creationId="{18D9714E-A5F8-D65C-25D9-153B6A5103FB}"/>
          </ac:spMkLst>
        </pc:spChg>
        <pc:spChg chg="add mod">
          <ac:chgData name="Sami Ruotsalainen" userId="ca7d0a82-bb72-4b23-ae21-867fa9b9b13f" providerId="ADAL" clId="{E7EDB70B-C5D4-42EA-B87A-42B9938B1633}" dt="2024-10-07T05:28:33.981" v="25"/>
          <ac:spMkLst>
            <pc:docMk/>
            <pc:sldMk cId="2634940776" sldId="2335"/>
            <ac:spMk id="4" creationId="{4FC81D03-5434-E3E5-F78F-556F74ABD4B4}"/>
          </ac:spMkLst>
        </pc:spChg>
      </pc:sldChg>
      <pc:sldChg chg="addSp delSp modSp mod">
        <pc:chgData name="Sami Ruotsalainen" userId="ca7d0a82-bb72-4b23-ae21-867fa9b9b13f" providerId="ADAL" clId="{E7EDB70B-C5D4-42EA-B87A-42B9938B1633}" dt="2024-10-07T05:28:40.586" v="29"/>
        <pc:sldMkLst>
          <pc:docMk/>
          <pc:sldMk cId="1789160851" sldId="2336"/>
        </pc:sldMkLst>
        <pc:spChg chg="del">
          <ac:chgData name="Sami Ruotsalainen" userId="ca7d0a82-bb72-4b23-ae21-867fa9b9b13f" providerId="ADAL" clId="{E7EDB70B-C5D4-42EA-B87A-42B9938B1633}" dt="2024-10-07T05:28:40.301" v="28" actId="478"/>
          <ac:spMkLst>
            <pc:docMk/>
            <pc:sldMk cId="1789160851" sldId="2336"/>
            <ac:spMk id="3" creationId="{18D9714E-A5F8-D65C-25D9-153B6A5103FB}"/>
          </ac:spMkLst>
        </pc:spChg>
        <pc:spChg chg="add mod">
          <ac:chgData name="Sami Ruotsalainen" userId="ca7d0a82-bb72-4b23-ae21-867fa9b9b13f" providerId="ADAL" clId="{E7EDB70B-C5D4-42EA-B87A-42B9938B1633}" dt="2024-10-07T05:28:40.586" v="29"/>
          <ac:spMkLst>
            <pc:docMk/>
            <pc:sldMk cId="1789160851" sldId="2336"/>
            <ac:spMk id="4" creationId="{AE15D0A1-9E13-CE0C-9846-45995C88B99E}"/>
          </ac:spMkLst>
        </pc:spChg>
      </pc:sldChg>
      <pc:sldChg chg="addSp delSp modSp mod">
        <pc:chgData name="Sami Ruotsalainen" userId="ca7d0a82-bb72-4b23-ae21-867fa9b9b13f" providerId="ADAL" clId="{E7EDB70B-C5D4-42EA-B87A-42B9938B1633}" dt="2024-10-07T05:28:44.098" v="31"/>
        <pc:sldMkLst>
          <pc:docMk/>
          <pc:sldMk cId="3286906433" sldId="2337"/>
        </pc:sldMkLst>
        <pc:spChg chg="del">
          <ac:chgData name="Sami Ruotsalainen" userId="ca7d0a82-bb72-4b23-ae21-867fa9b9b13f" providerId="ADAL" clId="{E7EDB70B-C5D4-42EA-B87A-42B9938B1633}" dt="2024-10-07T05:28:43.813" v="30" actId="478"/>
          <ac:spMkLst>
            <pc:docMk/>
            <pc:sldMk cId="3286906433" sldId="2337"/>
            <ac:spMk id="3" creationId="{18D9714E-A5F8-D65C-25D9-153B6A5103FB}"/>
          </ac:spMkLst>
        </pc:spChg>
        <pc:spChg chg="add mod">
          <ac:chgData name="Sami Ruotsalainen" userId="ca7d0a82-bb72-4b23-ae21-867fa9b9b13f" providerId="ADAL" clId="{E7EDB70B-C5D4-42EA-B87A-42B9938B1633}" dt="2024-10-07T05:28:44.098" v="31"/>
          <ac:spMkLst>
            <pc:docMk/>
            <pc:sldMk cId="3286906433" sldId="2337"/>
            <ac:spMk id="4" creationId="{E593C8EE-2265-8D32-6218-8C455D003B2E}"/>
          </ac:spMkLst>
        </pc:spChg>
      </pc:sldChg>
      <pc:sldChg chg="addSp delSp modSp mod">
        <pc:chgData name="Sami Ruotsalainen" userId="ca7d0a82-bb72-4b23-ae21-867fa9b9b13f" providerId="ADAL" clId="{E7EDB70B-C5D4-42EA-B87A-42B9938B1633}" dt="2024-10-07T05:28:47.475" v="33"/>
        <pc:sldMkLst>
          <pc:docMk/>
          <pc:sldMk cId="4205050444" sldId="2338"/>
        </pc:sldMkLst>
        <pc:spChg chg="del">
          <ac:chgData name="Sami Ruotsalainen" userId="ca7d0a82-bb72-4b23-ae21-867fa9b9b13f" providerId="ADAL" clId="{E7EDB70B-C5D4-42EA-B87A-42B9938B1633}" dt="2024-10-07T05:28:47.142" v="32" actId="478"/>
          <ac:spMkLst>
            <pc:docMk/>
            <pc:sldMk cId="4205050444" sldId="2338"/>
            <ac:spMk id="3" creationId="{18D9714E-A5F8-D65C-25D9-153B6A5103FB}"/>
          </ac:spMkLst>
        </pc:spChg>
        <pc:spChg chg="add mod">
          <ac:chgData name="Sami Ruotsalainen" userId="ca7d0a82-bb72-4b23-ae21-867fa9b9b13f" providerId="ADAL" clId="{E7EDB70B-C5D4-42EA-B87A-42B9938B1633}" dt="2024-10-07T05:28:47.475" v="33"/>
          <ac:spMkLst>
            <pc:docMk/>
            <pc:sldMk cId="4205050444" sldId="2338"/>
            <ac:spMk id="4" creationId="{747FAAF1-32FF-896B-650D-6DB293CF6A06}"/>
          </ac:spMkLst>
        </pc:spChg>
      </pc:sldChg>
      <pc:sldChg chg="addSp delSp modSp mod">
        <pc:chgData name="Sami Ruotsalainen" userId="ca7d0a82-bb72-4b23-ae21-867fa9b9b13f" providerId="ADAL" clId="{E7EDB70B-C5D4-42EA-B87A-42B9938B1633}" dt="2024-10-07T05:28:52.375" v="35"/>
        <pc:sldMkLst>
          <pc:docMk/>
          <pc:sldMk cId="1841530469" sldId="2339"/>
        </pc:sldMkLst>
        <pc:spChg chg="del">
          <ac:chgData name="Sami Ruotsalainen" userId="ca7d0a82-bb72-4b23-ae21-867fa9b9b13f" providerId="ADAL" clId="{E7EDB70B-C5D4-42EA-B87A-42B9938B1633}" dt="2024-10-07T05:28:52.090" v="34" actId="478"/>
          <ac:spMkLst>
            <pc:docMk/>
            <pc:sldMk cId="1841530469" sldId="2339"/>
            <ac:spMk id="3" creationId="{18D9714E-A5F8-D65C-25D9-153B6A5103FB}"/>
          </ac:spMkLst>
        </pc:spChg>
        <pc:spChg chg="add mod">
          <ac:chgData name="Sami Ruotsalainen" userId="ca7d0a82-bb72-4b23-ae21-867fa9b9b13f" providerId="ADAL" clId="{E7EDB70B-C5D4-42EA-B87A-42B9938B1633}" dt="2024-10-07T05:28:52.375" v="35"/>
          <ac:spMkLst>
            <pc:docMk/>
            <pc:sldMk cId="1841530469" sldId="2339"/>
            <ac:spMk id="4" creationId="{03C0C077-CC14-C672-FFEE-8909EAE48117}"/>
          </ac:spMkLst>
        </pc:spChg>
      </pc:sldChg>
      <pc:sldChg chg="addSp delSp modSp mod">
        <pc:chgData name="Sami Ruotsalainen" userId="ca7d0a82-bb72-4b23-ae21-867fa9b9b13f" providerId="ADAL" clId="{E7EDB70B-C5D4-42EA-B87A-42B9938B1633}" dt="2024-10-07T05:28:55.983" v="37"/>
        <pc:sldMkLst>
          <pc:docMk/>
          <pc:sldMk cId="2447684172" sldId="2340"/>
        </pc:sldMkLst>
        <pc:spChg chg="del">
          <ac:chgData name="Sami Ruotsalainen" userId="ca7d0a82-bb72-4b23-ae21-867fa9b9b13f" providerId="ADAL" clId="{E7EDB70B-C5D4-42EA-B87A-42B9938B1633}" dt="2024-10-07T05:28:55.645" v="36" actId="478"/>
          <ac:spMkLst>
            <pc:docMk/>
            <pc:sldMk cId="2447684172" sldId="2340"/>
            <ac:spMk id="3" creationId="{18D9714E-A5F8-D65C-25D9-153B6A5103FB}"/>
          </ac:spMkLst>
        </pc:spChg>
        <pc:spChg chg="add mod">
          <ac:chgData name="Sami Ruotsalainen" userId="ca7d0a82-bb72-4b23-ae21-867fa9b9b13f" providerId="ADAL" clId="{E7EDB70B-C5D4-42EA-B87A-42B9938B1633}" dt="2024-10-07T05:28:55.983" v="37"/>
          <ac:spMkLst>
            <pc:docMk/>
            <pc:sldMk cId="2447684172" sldId="2340"/>
            <ac:spMk id="4" creationId="{61FEB7E2-A6F0-D8A8-F5CA-B759BC78239B}"/>
          </ac:spMkLst>
        </pc:spChg>
      </pc:sldChg>
      <pc:sldChg chg="addSp delSp modSp mod">
        <pc:chgData name="Sami Ruotsalainen" userId="ca7d0a82-bb72-4b23-ae21-867fa9b9b13f" providerId="ADAL" clId="{E7EDB70B-C5D4-42EA-B87A-42B9938B1633}" dt="2024-10-07T05:28:59.259" v="39"/>
        <pc:sldMkLst>
          <pc:docMk/>
          <pc:sldMk cId="4151674131" sldId="2341"/>
        </pc:sldMkLst>
        <pc:spChg chg="del">
          <ac:chgData name="Sami Ruotsalainen" userId="ca7d0a82-bb72-4b23-ae21-867fa9b9b13f" providerId="ADAL" clId="{E7EDB70B-C5D4-42EA-B87A-42B9938B1633}" dt="2024-10-07T05:28:58.996" v="38" actId="478"/>
          <ac:spMkLst>
            <pc:docMk/>
            <pc:sldMk cId="4151674131" sldId="2341"/>
            <ac:spMk id="3" creationId="{18D9714E-A5F8-D65C-25D9-153B6A5103FB}"/>
          </ac:spMkLst>
        </pc:spChg>
        <pc:spChg chg="add mod">
          <ac:chgData name="Sami Ruotsalainen" userId="ca7d0a82-bb72-4b23-ae21-867fa9b9b13f" providerId="ADAL" clId="{E7EDB70B-C5D4-42EA-B87A-42B9938B1633}" dt="2024-10-07T05:28:59.259" v="39"/>
          <ac:spMkLst>
            <pc:docMk/>
            <pc:sldMk cId="4151674131" sldId="2341"/>
            <ac:spMk id="4" creationId="{97FD9BE5-5713-16D6-B2DF-8B26442B951F}"/>
          </ac:spMkLst>
        </pc:spChg>
      </pc:sldChg>
      <pc:sldChg chg="addSp delSp modSp mod">
        <pc:chgData name="Sami Ruotsalainen" userId="ca7d0a82-bb72-4b23-ae21-867fa9b9b13f" providerId="ADAL" clId="{E7EDB70B-C5D4-42EA-B87A-42B9938B1633}" dt="2024-10-07T05:28:37.289" v="27"/>
        <pc:sldMkLst>
          <pc:docMk/>
          <pc:sldMk cId="428365364" sldId="2342"/>
        </pc:sldMkLst>
        <pc:spChg chg="del">
          <ac:chgData name="Sami Ruotsalainen" userId="ca7d0a82-bb72-4b23-ae21-867fa9b9b13f" providerId="ADAL" clId="{E7EDB70B-C5D4-42EA-B87A-42B9938B1633}" dt="2024-10-07T05:28:36.972" v="26" actId="478"/>
          <ac:spMkLst>
            <pc:docMk/>
            <pc:sldMk cId="428365364" sldId="2342"/>
            <ac:spMk id="3" creationId="{18D9714E-A5F8-D65C-25D9-153B6A5103FB}"/>
          </ac:spMkLst>
        </pc:spChg>
        <pc:spChg chg="add mod">
          <ac:chgData name="Sami Ruotsalainen" userId="ca7d0a82-bb72-4b23-ae21-867fa9b9b13f" providerId="ADAL" clId="{E7EDB70B-C5D4-42EA-B87A-42B9938B1633}" dt="2024-10-07T05:28:37.289" v="27"/>
          <ac:spMkLst>
            <pc:docMk/>
            <pc:sldMk cId="428365364" sldId="2342"/>
            <ac:spMk id="4" creationId="{F06D3510-9794-D792-CDC5-B4F5E30AD36D}"/>
          </ac:spMkLst>
        </pc:spChg>
      </pc:sldChg>
    </pc:docChg>
  </pc:docChgLst>
  <pc:docChgLst>
    <pc:chgData name="Sami Ruotsalainen" userId="ca7d0a82-bb72-4b23-ae21-867fa9b9b13f" providerId="ADAL" clId="{9F917090-931A-4846-9D70-14B9BC746C35}"/>
    <pc:docChg chg="undo redo custSel modSld">
      <pc:chgData name="Sami Ruotsalainen" userId="ca7d0a82-bb72-4b23-ae21-867fa9b9b13f" providerId="ADAL" clId="{9F917090-931A-4846-9D70-14B9BC746C35}" dt="2024-10-04T18:54:16.914" v="4495" actId="20577"/>
      <pc:docMkLst>
        <pc:docMk/>
      </pc:docMkLst>
      <pc:sldChg chg="modSp mod">
        <pc:chgData name="Sami Ruotsalainen" userId="ca7d0a82-bb72-4b23-ae21-867fa9b9b13f" providerId="ADAL" clId="{9F917090-931A-4846-9D70-14B9BC746C35}" dt="2024-10-04T09:39:36.552" v="113" actId="14100"/>
        <pc:sldMkLst>
          <pc:docMk/>
          <pc:sldMk cId="2097100668" sldId="257"/>
        </pc:sldMkLst>
        <pc:spChg chg="mod">
          <ac:chgData name="Sami Ruotsalainen" userId="ca7d0a82-bb72-4b23-ae21-867fa9b9b13f" providerId="ADAL" clId="{9F917090-931A-4846-9D70-14B9BC746C35}" dt="2024-10-04T09:38:57.375" v="85" actId="20577"/>
          <ac:spMkLst>
            <pc:docMk/>
            <pc:sldMk cId="2097100668" sldId="257"/>
            <ac:spMk id="2" creationId="{ADCC2D2E-64CC-2DB4-5BC9-F6CA637A1627}"/>
          </ac:spMkLst>
        </pc:spChg>
        <pc:spChg chg="mod">
          <ac:chgData name="Sami Ruotsalainen" userId="ca7d0a82-bb72-4b23-ae21-867fa9b9b13f" providerId="ADAL" clId="{9F917090-931A-4846-9D70-14B9BC746C35}" dt="2024-10-04T09:39:36.552" v="113" actId="14100"/>
          <ac:spMkLst>
            <pc:docMk/>
            <pc:sldMk cId="2097100668" sldId="257"/>
            <ac:spMk id="5" creationId="{00000000-0000-0000-0000-000000000000}"/>
          </ac:spMkLst>
        </pc:spChg>
        <pc:spChg chg="mod">
          <ac:chgData name="Sami Ruotsalainen" userId="ca7d0a82-bb72-4b23-ae21-867fa9b9b13f" providerId="ADAL" clId="{9F917090-931A-4846-9D70-14B9BC746C35}" dt="2024-10-04T09:39:05.810" v="105" actId="6549"/>
          <ac:spMkLst>
            <pc:docMk/>
            <pc:sldMk cId="2097100668" sldId="257"/>
            <ac:spMk id="7" creationId="{C9B2A790-6264-EAE7-02ED-9CF4A7B800C9}"/>
          </ac:spMkLst>
        </pc:spChg>
      </pc:sldChg>
      <pc:sldChg chg="addSp delSp modSp mod">
        <pc:chgData name="Sami Ruotsalainen" userId="ca7d0a82-bb72-4b23-ae21-867fa9b9b13f" providerId="ADAL" clId="{9F917090-931A-4846-9D70-14B9BC746C35}" dt="2024-10-04T17:56:14.633" v="3275" actId="478"/>
        <pc:sldMkLst>
          <pc:docMk/>
          <pc:sldMk cId="4051174790" sldId="276"/>
        </pc:sldMkLst>
        <pc:spChg chg="del">
          <ac:chgData name="Sami Ruotsalainen" userId="ca7d0a82-bb72-4b23-ae21-867fa9b9b13f" providerId="ADAL" clId="{9F917090-931A-4846-9D70-14B9BC746C35}" dt="2024-10-04T09:40:06.577" v="118" actId="478"/>
          <ac:spMkLst>
            <pc:docMk/>
            <pc:sldMk cId="4051174790" sldId="276"/>
            <ac:spMk id="4" creationId="{BF9FC8FC-1C54-8713-BFF3-B5A465BB196B}"/>
          </ac:spMkLst>
        </pc:spChg>
        <pc:spChg chg="mod">
          <ac:chgData name="Sami Ruotsalainen" userId="ca7d0a82-bb72-4b23-ae21-867fa9b9b13f" providerId="ADAL" clId="{9F917090-931A-4846-9D70-14B9BC746C35}" dt="2024-10-04T10:59:36.104" v="3081" actId="6549"/>
          <ac:spMkLst>
            <pc:docMk/>
            <pc:sldMk cId="4051174790" sldId="276"/>
            <ac:spMk id="5" creationId="{869A9178-4BCB-85F1-CF83-0E36382A95D1}"/>
          </ac:spMkLst>
        </pc:spChg>
        <pc:spChg chg="mod">
          <ac:chgData name="Sami Ruotsalainen" userId="ca7d0a82-bb72-4b23-ae21-867fa9b9b13f" providerId="ADAL" clId="{9F917090-931A-4846-9D70-14B9BC746C35}" dt="2024-10-04T11:03:34.536" v="3183" actId="20577"/>
          <ac:spMkLst>
            <pc:docMk/>
            <pc:sldMk cId="4051174790" sldId="276"/>
            <ac:spMk id="6" creationId="{106BEC6E-B1D1-A5F2-450D-C10F7052BD6F}"/>
          </ac:spMkLst>
        </pc:spChg>
        <pc:spChg chg="add mod">
          <ac:chgData name="Sami Ruotsalainen" userId="ca7d0a82-bb72-4b23-ae21-867fa9b9b13f" providerId="ADAL" clId="{9F917090-931A-4846-9D70-14B9BC746C35}" dt="2024-10-04T09:40:07.040" v="119"/>
          <ac:spMkLst>
            <pc:docMk/>
            <pc:sldMk cId="4051174790" sldId="276"/>
            <ac:spMk id="7" creationId="{6206F9BE-8C40-F0CE-1846-5E90CE5F5429}"/>
          </ac:spMkLst>
        </pc:spChg>
        <pc:spChg chg="mod">
          <ac:chgData name="Sami Ruotsalainen" userId="ca7d0a82-bb72-4b23-ae21-867fa9b9b13f" providerId="ADAL" clId="{9F917090-931A-4846-9D70-14B9BC746C35}" dt="2024-10-04T11:00:25.474" v="3122" actId="6549"/>
          <ac:spMkLst>
            <pc:docMk/>
            <pc:sldMk cId="4051174790" sldId="276"/>
            <ac:spMk id="9" creationId="{ABD824EA-818A-2135-5900-9AC6EC2417EA}"/>
          </ac:spMkLst>
        </pc:spChg>
        <pc:spChg chg="add del mod">
          <ac:chgData name="Sami Ruotsalainen" userId="ca7d0a82-bb72-4b23-ae21-867fa9b9b13f" providerId="ADAL" clId="{9F917090-931A-4846-9D70-14B9BC746C35}" dt="2024-10-04T17:56:14.633" v="3275" actId="478"/>
          <ac:spMkLst>
            <pc:docMk/>
            <pc:sldMk cId="4051174790" sldId="276"/>
            <ac:spMk id="10" creationId="{9C7305C8-6CE3-6991-101C-F567C23B1B87}"/>
          </ac:spMkLst>
        </pc:spChg>
        <pc:spChg chg="mod">
          <ac:chgData name="Sami Ruotsalainen" userId="ca7d0a82-bb72-4b23-ae21-867fa9b9b13f" providerId="ADAL" clId="{9F917090-931A-4846-9D70-14B9BC746C35}" dt="2024-10-04T10:47:50.090" v="2487" actId="6549"/>
          <ac:spMkLst>
            <pc:docMk/>
            <pc:sldMk cId="4051174790" sldId="276"/>
            <ac:spMk id="16" creationId="{D84090F2-88BC-8B9A-A403-1B57A1BEE8D4}"/>
          </ac:spMkLst>
        </pc:spChg>
        <pc:graphicFrameChg chg="add mod">
          <ac:chgData name="Sami Ruotsalainen" userId="ca7d0a82-bb72-4b23-ae21-867fa9b9b13f" providerId="ADAL" clId="{9F917090-931A-4846-9D70-14B9BC746C35}" dt="2024-10-04T17:55:45.989" v="3269"/>
          <ac:graphicFrameMkLst>
            <pc:docMk/>
            <pc:sldMk cId="4051174790" sldId="276"/>
            <ac:graphicFrameMk id="4" creationId="{8CD77983-152D-C4C8-DE2C-1BA1E0FB4897}"/>
          </ac:graphicFrameMkLst>
        </pc:graphicFrameChg>
        <pc:graphicFrameChg chg="del mod">
          <ac:chgData name="Sami Ruotsalainen" userId="ca7d0a82-bb72-4b23-ae21-867fa9b9b13f" providerId="ADAL" clId="{9F917090-931A-4846-9D70-14B9BC746C35}" dt="2024-10-04T17:55:51.506" v="3270" actId="478"/>
          <ac:graphicFrameMkLst>
            <pc:docMk/>
            <pc:sldMk cId="4051174790" sldId="276"/>
            <ac:graphicFrameMk id="8" creationId="{0FB10643-A469-4C16-B7D3-391FA2D1E28B}"/>
          </ac:graphicFrameMkLst>
        </pc:graphicFrameChg>
        <pc:graphicFrameChg chg="del mod">
          <ac:chgData name="Sami Ruotsalainen" userId="ca7d0a82-bb72-4b23-ae21-867fa9b9b13f" providerId="ADAL" clId="{9F917090-931A-4846-9D70-14B9BC746C35}" dt="2024-10-04T17:51:03.522" v="3257" actId="478"/>
          <ac:graphicFrameMkLst>
            <pc:docMk/>
            <pc:sldMk cId="4051174790" sldId="276"/>
            <ac:graphicFrameMk id="12" creationId="{8CD77983-152D-C4C8-DE2C-1BA1E0FB4897}"/>
          </ac:graphicFrameMkLst>
        </pc:graphicFrameChg>
        <pc:graphicFrameChg chg="add mod">
          <ac:chgData name="Sami Ruotsalainen" userId="ca7d0a82-bb72-4b23-ae21-867fa9b9b13f" providerId="ADAL" clId="{9F917090-931A-4846-9D70-14B9BC746C35}" dt="2024-10-04T17:56:08.985" v="3274" actId="14100"/>
          <ac:graphicFrameMkLst>
            <pc:docMk/>
            <pc:sldMk cId="4051174790" sldId="276"/>
            <ac:graphicFrameMk id="13" creationId="{0FB10643-A469-4C16-B7D3-391FA2D1E28B}"/>
          </ac:graphicFrameMkLst>
        </pc:graphicFrameChg>
        <pc:graphicFrameChg chg="add mod">
          <ac:chgData name="Sami Ruotsalainen" userId="ca7d0a82-bb72-4b23-ae21-867fa9b9b13f" providerId="ADAL" clId="{9F917090-931A-4846-9D70-14B9BC746C35}" dt="2024-10-04T11:06:42.673" v="3187"/>
          <ac:graphicFrameMkLst>
            <pc:docMk/>
            <pc:sldMk cId="4051174790" sldId="276"/>
            <ac:graphicFrameMk id="13" creationId="{3B4F2FEC-683A-A9A2-7E22-97815078EF58}"/>
          </ac:graphicFrameMkLst>
        </pc:graphicFrameChg>
        <pc:graphicFrameChg chg="add mod">
          <ac:chgData name="Sami Ruotsalainen" userId="ca7d0a82-bb72-4b23-ae21-867fa9b9b13f" providerId="ADAL" clId="{9F917090-931A-4846-9D70-14B9BC746C35}" dt="2024-10-04T11:06:42.673" v="3187"/>
          <ac:graphicFrameMkLst>
            <pc:docMk/>
            <pc:sldMk cId="4051174790" sldId="276"/>
            <ac:graphicFrameMk id="14" creationId="{59073D11-1510-6D5A-74CB-802E55A1CEC1}"/>
          </ac:graphicFrameMkLst>
        </pc:graphicFrameChg>
      </pc:sldChg>
      <pc:sldChg chg="addSp delSp modSp mod">
        <pc:chgData name="Sami Ruotsalainen" userId="ca7d0a82-bb72-4b23-ae21-867fa9b9b13f" providerId="ADAL" clId="{9F917090-931A-4846-9D70-14B9BC746C35}" dt="2024-10-04T10:53:30.332" v="3019" actId="6549"/>
        <pc:sldMkLst>
          <pc:docMk/>
          <pc:sldMk cId="3464739985" sldId="2325"/>
        </pc:sldMkLst>
        <pc:spChg chg="del">
          <ac:chgData name="Sami Ruotsalainen" userId="ca7d0a82-bb72-4b23-ae21-867fa9b9b13f" providerId="ADAL" clId="{9F917090-931A-4846-9D70-14B9BC746C35}" dt="2024-10-04T09:39:52.959" v="116" actId="478"/>
          <ac:spMkLst>
            <pc:docMk/>
            <pc:sldMk cId="3464739985" sldId="2325"/>
            <ac:spMk id="4" creationId="{BF9FC8FC-1C54-8713-BFF3-B5A465BB196B}"/>
          </ac:spMkLst>
        </pc:spChg>
        <pc:spChg chg="mod">
          <ac:chgData name="Sami Ruotsalainen" userId="ca7d0a82-bb72-4b23-ae21-867fa9b9b13f" providerId="ADAL" clId="{9F917090-931A-4846-9D70-14B9BC746C35}" dt="2024-10-04T10:50:10.060" v="2537" actId="6549"/>
          <ac:spMkLst>
            <pc:docMk/>
            <pc:sldMk cId="3464739985" sldId="2325"/>
            <ac:spMk id="5" creationId="{869A9178-4BCB-85F1-CF83-0E36382A95D1}"/>
          </ac:spMkLst>
        </pc:spChg>
        <pc:spChg chg="add mod">
          <ac:chgData name="Sami Ruotsalainen" userId="ca7d0a82-bb72-4b23-ae21-867fa9b9b13f" providerId="ADAL" clId="{9F917090-931A-4846-9D70-14B9BC746C35}" dt="2024-10-04T09:39:50.521" v="115"/>
          <ac:spMkLst>
            <pc:docMk/>
            <pc:sldMk cId="3464739985" sldId="2325"/>
            <ac:spMk id="7" creationId="{C5A73BC9-3CDD-272C-B736-C3CA11790597}"/>
          </ac:spMkLst>
        </pc:spChg>
        <pc:spChg chg="mod">
          <ac:chgData name="Sami Ruotsalainen" userId="ca7d0a82-bb72-4b23-ae21-867fa9b9b13f" providerId="ADAL" clId="{9F917090-931A-4846-9D70-14B9BC746C35}" dt="2024-10-04T10:51:13.356" v="2548" actId="6549"/>
          <ac:spMkLst>
            <pc:docMk/>
            <pc:sldMk cId="3464739985" sldId="2325"/>
            <ac:spMk id="8" creationId="{74A10508-4726-11E0-EE8A-048130E33896}"/>
          </ac:spMkLst>
        </pc:spChg>
        <pc:spChg chg="mod">
          <ac:chgData name="Sami Ruotsalainen" userId="ca7d0a82-bb72-4b23-ae21-867fa9b9b13f" providerId="ADAL" clId="{9F917090-931A-4846-9D70-14B9BC746C35}" dt="2024-10-04T10:50:24.029" v="2540"/>
          <ac:spMkLst>
            <pc:docMk/>
            <pc:sldMk cId="3464739985" sldId="2325"/>
            <ac:spMk id="9" creationId="{ABD824EA-818A-2135-5900-9AC6EC2417EA}"/>
          </ac:spMkLst>
        </pc:spChg>
        <pc:spChg chg="add mod">
          <ac:chgData name="Sami Ruotsalainen" userId="ca7d0a82-bb72-4b23-ae21-867fa9b9b13f" providerId="ADAL" clId="{9F917090-931A-4846-9D70-14B9BC746C35}" dt="2024-10-04T09:39:53.344" v="117"/>
          <ac:spMkLst>
            <pc:docMk/>
            <pc:sldMk cId="3464739985" sldId="2325"/>
            <ac:spMk id="11" creationId="{97903C07-8316-119E-B624-FB29E1AB5D90}"/>
          </ac:spMkLst>
        </pc:spChg>
        <pc:spChg chg="mod">
          <ac:chgData name="Sami Ruotsalainen" userId="ca7d0a82-bb72-4b23-ae21-867fa9b9b13f" providerId="ADAL" clId="{9F917090-931A-4846-9D70-14B9BC746C35}" dt="2024-10-04T10:47:59.394" v="2498" actId="6549"/>
          <ac:spMkLst>
            <pc:docMk/>
            <pc:sldMk cId="3464739985" sldId="2325"/>
            <ac:spMk id="16" creationId="{D84090F2-88BC-8B9A-A403-1B57A1BEE8D4}"/>
          </ac:spMkLst>
        </pc:spChg>
        <pc:spChg chg="mod">
          <ac:chgData name="Sami Ruotsalainen" userId="ca7d0a82-bb72-4b23-ae21-867fa9b9b13f" providerId="ADAL" clId="{9F917090-931A-4846-9D70-14B9BC746C35}" dt="2024-10-04T10:52:09.360" v="2829" actId="1076"/>
          <ac:spMkLst>
            <pc:docMk/>
            <pc:sldMk cId="3464739985" sldId="2325"/>
            <ac:spMk id="31" creationId="{6DD89CC2-D2A0-A5C1-E23D-BC13F9DA6C3E}"/>
          </ac:spMkLst>
        </pc:spChg>
        <pc:graphicFrameChg chg="mod">
          <ac:chgData name="Sami Ruotsalainen" userId="ca7d0a82-bb72-4b23-ae21-867fa9b9b13f" providerId="ADAL" clId="{9F917090-931A-4846-9D70-14B9BC746C35}" dt="2024-10-04T10:52:28.095" v="2853" actId="6549"/>
          <ac:graphicFrameMkLst>
            <pc:docMk/>
            <pc:sldMk cId="3464739985" sldId="2325"/>
            <ac:graphicFrameMk id="19" creationId="{4F790125-C604-975E-E5A0-1369EDC799DE}"/>
          </ac:graphicFrameMkLst>
        </pc:graphicFrameChg>
        <pc:graphicFrameChg chg="mod">
          <ac:chgData name="Sami Ruotsalainen" userId="ca7d0a82-bb72-4b23-ae21-867fa9b9b13f" providerId="ADAL" clId="{9F917090-931A-4846-9D70-14B9BC746C35}" dt="2024-10-04T10:53:02.137" v="2953" actId="6549"/>
          <ac:graphicFrameMkLst>
            <pc:docMk/>
            <pc:sldMk cId="3464739985" sldId="2325"/>
            <ac:graphicFrameMk id="22" creationId="{B8551CF9-D46F-6E49-EA60-E395C4A62D1B}"/>
          </ac:graphicFrameMkLst>
        </pc:graphicFrameChg>
        <pc:graphicFrameChg chg="mod">
          <ac:chgData name="Sami Ruotsalainen" userId="ca7d0a82-bb72-4b23-ae21-867fa9b9b13f" providerId="ADAL" clId="{9F917090-931A-4846-9D70-14B9BC746C35}" dt="2024-10-04T10:52:40.474" v="2882" actId="20577"/>
          <ac:graphicFrameMkLst>
            <pc:docMk/>
            <pc:sldMk cId="3464739985" sldId="2325"/>
            <ac:graphicFrameMk id="23" creationId="{F438CE6C-B4CA-DBDF-CD91-F28C8E0C8F6B}"/>
          </ac:graphicFrameMkLst>
        </pc:graphicFrameChg>
        <pc:graphicFrameChg chg="mod">
          <ac:chgData name="Sami Ruotsalainen" userId="ca7d0a82-bb72-4b23-ae21-867fa9b9b13f" providerId="ADAL" clId="{9F917090-931A-4846-9D70-14B9BC746C35}" dt="2024-10-04T10:53:13.481" v="2980" actId="6549"/>
          <ac:graphicFrameMkLst>
            <pc:docMk/>
            <pc:sldMk cId="3464739985" sldId="2325"/>
            <ac:graphicFrameMk id="26" creationId="{1A81296E-1BC5-91F3-3791-C9FFD3675F80}"/>
          </ac:graphicFrameMkLst>
        </pc:graphicFrameChg>
        <pc:graphicFrameChg chg="mod">
          <ac:chgData name="Sami Ruotsalainen" userId="ca7d0a82-bb72-4b23-ae21-867fa9b9b13f" providerId="ADAL" clId="{9F917090-931A-4846-9D70-14B9BC746C35}" dt="2024-10-04T10:53:23.774" v="3011" actId="6549"/>
          <ac:graphicFrameMkLst>
            <pc:docMk/>
            <pc:sldMk cId="3464739985" sldId="2325"/>
            <ac:graphicFrameMk id="27" creationId="{F85FF5F5-F77B-B7CE-025C-3EEC9E248C32}"/>
          </ac:graphicFrameMkLst>
        </pc:graphicFrameChg>
        <pc:graphicFrameChg chg="mod">
          <ac:chgData name="Sami Ruotsalainen" userId="ca7d0a82-bb72-4b23-ae21-867fa9b9b13f" providerId="ADAL" clId="{9F917090-931A-4846-9D70-14B9BC746C35}" dt="2024-10-04T10:53:30.332" v="3019" actId="6549"/>
          <ac:graphicFrameMkLst>
            <pc:docMk/>
            <pc:sldMk cId="3464739985" sldId="2325"/>
            <ac:graphicFrameMk id="50" creationId="{7223140F-3F13-30E7-D6EB-BE47530D5A68}"/>
          </ac:graphicFrameMkLst>
        </pc:graphicFrameChg>
      </pc:sldChg>
      <pc:sldChg chg="addSp delSp modSp mod">
        <pc:chgData name="Sami Ruotsalainen" userId="ca7d0a82-bb72-4b23-ae21-867fa9b9b13f" providerId="ADAL" clId="{9F917090-931A-4846-9D70-14B9BC746C35}" dt="2024-10-04T18:15:51.483" v="3693" actId="404"/>
        <pc:sldMkLst>
          <pc:docMk/>
          <pc:sldMk cId="4071812514" sldId="2332"/>
        </pc:sldMkLst>
        <pc:spChg chg="del">
          <ac:chgData name="Sami Ruotsalainen" userId="ca7d0a82-bb72-4b23-ae21-867fa9b9b13f" providerId="ADAL" clId="{9F917090-931A-4846-9D70-14B9BC746C35}" dt="2024-10-04T09:40:11.288" v="120" actId="478"/>
          <ac:spMkLst>
            <pc:docMk/>
            <pc:sldMk cId="4071812514" sldId="2332"/>
            <ac:spMk id="4" creationId="{BF9FC8FC-1C54-8713-BFF3-B5A465BB196B}"/>
          </ac:spMkLst>
        </pc:spChg>
        <pc:spChg chg="mod">
          <ac:chgData name="Sami Ruotsalainen" userId="ca7d0a82-bb72-4b23-ae21-867fa9b9b13f" providerId="ADAL" clId="{9F917090-931A-4846-9D70-14B9BC746C35}" dt="2024-10-04T18:01:42" v="3367" actId="6549"/>
          <ac:spMkLst>
            <pc:docMk/>
            <pc:sldMk cId="4071812514" sldId="2332"/>
            <ac:spMk id="5" creationId="{869A9178-4BCB-85F1-CF83-0E36382A95D1}"/>
          </ac:spMkLst>
        </pc:spChg>
        <pc:spChg chg="add mod">
          <ac:chgData name="Sami Ruotsalainen" userId="ca7d0a82-bb72-4b23-ae21-867fa9b9b13f" providerId="ADAL" clId="{9F917090-931A-4846-9D70-14B9BC746C35}" dt="2024-10-04T09:40:11.674" v="121"/>
          <ac:spMkLst>
            <pc:docMk/>
            <pc:sldMk cId="4071812514" sldId="2332"/>
            <ac:spMk id="6" creationId="{CAC686EF-0182-0E5E-EF1C-72BCEF2BB10A}"/>
          </ac:spMkLst>
        </pc:spChg>
        <pc:spChg chg="mod">
          <ac:chgData name="Sami Ruotsalainen" userId="ca7d0a82-bb72-4b23-ae21-867fa9b9b13f" providerId="ADAL" clId="{9F917090-931A-4846-9D70-14B9BC746C35}" dt="2024-10-04T18:01:54.517" v="3396" actId="6549"/>
          <ac:spMkLst>
            <pc:docMk/>
            <pc:sldMk cId="4071812514" sldId="2332"/>
            <ac:spMk id="7" creationId="{76FDEB8C-2E41-F065-8112-4D2C092CE446}"/>
          </ac:spMkLst>
        </pc:spChg>
        <pc:spChg chg="mod">
          <ac:chgData name="Sami Ruotsalainen" userId="ca7d0a82-bb72-4b23-ae21-867fa9b9b13f" providerId="ADAL" clId="{9F917090-931A-4846-9D70-14B9BC746C35}" dt="2024-10-04T18:02:17.912" v="3446" actId="6549"/>
          <ac:spMkLst>
            <pc:docMk/>
            <pc:sldMk cId="4071812514" sldId="2332"/>
            <ac:spMk id="9" creationId="{ABD824EA-818A-2135-5900-9AC6EC2417EA}"/>
          </ac:spMkLst>
        </pc:spChg>
        <pc:spChg chg="add del mod">
          <ac:chgData name="Sami Ruotsalainen" userId="ca7d0a82-bb72-4b23-ae21-867fa9b9b13f" providerId="ADAL" clId="{9F917090-931A-4846-9D70-14B9BC746C35}" dt="2024-10-04T18:09:39.651" v="3668" actId="478"/>
          <ac:spMkLst>
            <pc:docMk/>
            <pc:sldMk cId="4071812514" sldId="2332"/>
            <ac:spMk id="10" creationId="{7832F9F7-7109-186F-D156-F29145EA8834}"/>
          </ac:spMkLst>
        </pc:spChg>
        <pc:spChg chg="mod">
          <ac:chgData name="Sami Ruotsalainen" userId="ca7d0a82-bb72-4b23-ae21-867fa9b9b13f" providerId="ADAL" clId="{9F917090-931A-4846-9D70-14B9BC746C35}" dt="2024-10-04T10:47:43.951" v="2476" actId="6549"/>
          <ac:spMkLst>
            <pc:docMk/>
            <pc:sldMk cId="4071812514" sldId="2332"/>
            <ac:spMk id="16" creationId="{D84090F2-88BC-8B9A-A403-1B57A1BEE8D4}"/>
          </ac:spMkLst>
        </pc:spChg>
        <pc:spChg chg="mod">
          <ac:chgData name="Sami Ruotsalainen" userId="ca7d0a82-bb72-4b23-ae21-867fa9b9b13f" providerId="ADAL" clId="{9F917090-931A-4846-9D70-14B9BC746C35}" dt="2024-10-04T18:07:07.088" v="3630" actId="6549"/>
          <ac:spMkLst>
            <pc:docMk/>
            <pc:sldMk cId="4071812514" sldId="2332"/>
            <ac:spMk id="26" creationId="{9442913D-3C49-A45D-44C5-D96C4FA232A3}"/>
          </ac:spMkLst>
        </pc:spChg>
        <pc:spChg chg="mod">
          <ac:chgData name="Sami Ruotsalainen" userId="ca7d0a82-bb72-4b23-ae21-867fa9b9b13f" providerId="ADAL" clId="{9F917090-931A-4846-9D70-14B9BC746C35}" dt="2024-10-04T18:09:34.680" v="3667" actId="6549"/>
          <ac:spMkLst>
            <pc:docMk/>
            <pc:sldMk cId="4071812514" sldId="2332"/>
            <ac:spMk id="27" creationId="{4190599F-9657-7BD8-D803-DDA75278ED4A}"/>
          </ac:spMkLst>
        </pc:spChg>
        <pc:graphicFrameChg chg="add mod">
          <ac:chgData name="Sami Ruotsalainen" userId="ca7d0a82-bb72-4b23-ae21-867fa9b9b13f" providerId="ADAL" clId="{9F917090-931A-4846-9D70-14B9BC746C35}" dt="2024-10-04T18:15:51.483" v="3693" actId="404"/>
          <ac:graphicFrameMkLst>
            <pc:docMk/>
            <pc:sldMk cId="4071812514" sldId="2332"/>
            <ac:graphicFrameMk id="4" creationId="{0154C4F6-DC19-420F-958F-FEB39D86454D}"/>
          </ac:graphicFrameMkLst>
        </pc:graphicFrameChg>
        <pc:graphicFrameChg chg="del">
          <ac:chgData name="Sami Ruotsalainen" userId="ca7d0a82-bb72-4b23-ae21-867fa9b9b13f" providerId="ADAL" clId="{9F917090-931A-4846-9D70-14B9BC746C35}" dt="2024-10-04T18:15:08.892" v="3677" actId="478"/>
          <ac:graphicFrameMkLst>
            <pc:docMk/>
            <pc:sldMk cId="4071812514" sldId="2332"/>
            <ac:graphicFrameMk id="8" creationId="{EC74EA8F-F6CF-6012-8EAE-ED77F7896744}"/>
          </ac:graphicFrameMkLst>
        </pc:graphicFrameChg>
      </pc:sldChg>
      <pc:sldChg chg="addSp delSp modSp mod">
        <pc:chgData name="Sami Ruotsalainen" userId="ca7d0a82-bb72-4b23-ae21-867fa9b9b13f" providerId="ADAL" clId="{9F917090-931A-4846-9D70-14B9BC746C35}" dt="2024-10-04T18:54:16.914" v="4495" actId="20577"/>
        <pc:sldMkLst>
          <pc:docMk/>
          <pc:sldMk cId="3815777360" sldId="2333"/>
        </pc:sldMkLst>
        <pc:spChg chg="del">
          <ac:chgData name="Sami Ruotsalainen" userId="ca7d0a82-bb72-4b23-ae21-867fa9b9b13f" providerId="ADAL" clId="{9F917090-931A-4846-9D70-14B9BC746C35}" dt="2024-10-04T09:40:16.606" v="122" actId="478"/>
          <ac:spMkLst>
            <pc:docMk/>
            <pc:sldMk cId="3815777360" sldId="2333"/>
            <ac:spMk id="4" creationId="{BF9FC8FC-1C54-8713-BFF3-B5A465BB196B}"/>
          </ac:spMkLst>
        </pc:spChg>
        <pc:spChg chg="mod">
          <ac:chgData name="Sami Ruotsalainen" userId="ca7d0a82-bb72-4b23-ae21-867fa9b9b13f" providerId="ADAL" clId="{9F917090-931A-4846-9D70-14B9BC746C35}" dt="2024-10-04T18:16:14.411" v="3694"/>
          <ac:spMkLst>
            <pc:docMk/>
            <pc:sldMk cId="3815777360" sldId="2333"/>
            <ac:spMk id="5" creationId="{869A9178-4BCB-85F1-CF83-0E36382A95D1}"/>
          </ac:spMkLst>
        </pc:spChg>
        <pc:spChg chg="mod">
          <ac:chgData name="Sami Ruotsalainen" userId="ca7d0a82-bb72-4b23-ae21-867fa9b9b13f" providerId="ADAL" clId="{9F917090-931A-4846-9D70-14B9BC746C35}" dt="2024-10-04T18:19:47.538" v="3986" actId="20577"/>
          <ac:spMkLst>
            <pc:docMk/>
            <pc:sldMk cId="3815777360" sldId="2333"/>
            <ac:spMk id="7" creationId="{76FDEB8C-2E41-F065-8112-4D2C092CE446}"/>
          </ac:spMkLst>
        </pc:spChg>
        <pc:spChg chg="add mod">
          <ac:chgData name="Sami Ruotsalainen" userId="ca7d0a82-bb72-4b23-ae21-867fa9b9b13f" providerId="ADAL" clId="{9F917090-931A-4846-9D70-14B9BC746C35}" dt="2024-10-04T09:40:16.985" v="123"/>
          <ac:spMkLst>
            <pc:docMk/>
            <pc:sldMk cId="3815777360" sldId="2333"/>
            <ac:spMk id="8" creationId="{A8948D69-FCDE-DDD6-F577-47A5C22AAB73}"/>
          </ac:spMkLst>
        </pc:spChg>
        <pc:spChg chg="mod">
          <ac:chgData name="Sami Ruotsalainen" userId="ca7d0a82-bb72-4b23-ae21-867fa9b9b13f" providerId="ADAL" clId="{9F917090-931A-4846-9D70-14B9BC746C35}" dt="2024-10-04T18:19:46.251" v="3984" actId="20577"/>
          <ac:spMkLst>
            <pc:docMk/>
            <pc:sldMk cId="3815777360" sldId="2333"/>
            <ac:spMk id="9" creationId="{ABD824EA-818A-2135-5900-9AC6EC2417EA}"/>
          </ac:spMkLst>
        </pc:spChg>
        <pc:spChg chg="add del mod">
          <ac:chgData name="Sami Ruotsalainen" userId="ca7d0a82-bb72-4b23-ae21-867fa9b9b13f" providerId="ADAL" clId="{9F917090-931A-4846-9D70-14B9BC746C35}" dt="2024-10-04T18:16:23.275" v="3717" actId="478"/>
          <ac:spMkLst>
            <pc:docMk/>
            <pc:sldMk cId="3815777360" sldId="2333"/>
            <ac:spMk id="10" creationId="{764C008D-F363-3540-BF4E-83496FCDABDA}"/>
          </ac:spMkLst>
        </pc:spChg>
        <pc:spChg chg="mod">
          <ac:chgData name="Sami Ruotsalainen" userId="ca7d0a82-bb72-4b23-ae21-867fa9b9b13f" providerId="ADAL" clId="{9F917090-931A-4846-9D70-14B9BC746C35}" dt="2024-10-04T10:47:37.922" v="2465" actId="6549"/>
          <ac:spMkLst>
            <pc:docMk/>
            <pc:sldMk cId="3815777360" sldId="2333"/>
            <ac:spMk id="16" creationId="{D84090F2-88BC-8B9A-A403-1B57A1BEE8D4}"/>
          </ac:spMkLst>
        </pc:spChg>
        <pc:spChg chg="mod">
          <ac:chgData name="Sami Ruotsalainen" userId="ca7d0a82-bb72-4b23-ae21-867fa9b9b13f" providerId="ADAL" clId="{9F917090-931A-4846-9D70-14B9BC746C35}" dt="2024-10-04T18:21:17.477" v="4024" actId="6549"/>
          <ac:spMkLst>
            <pc:docMk/>
            <pc:sldMk cId="3815777360" sldId="2333"/>
            <ac:spMk id="26" creationId="{9442913D-3C49-A45D-44C5-D96C4FA232A3}"/>
          </ac:spMkLst>
        </pc:spChg>
        <pc:spChg chg="mod">
          <ac:chgData name="Sami Ruotsalainen" userId="ca7d0a82-bb72-4b23-ae21-867fa9b9b13f" providerId="ADAL" clId="{9F917090-931A-4846-9D70-14B9BC746C35}" dt="2024-10-04T18:54:16.914" v="4495" actId="20577"/>
          <ac:spMkLst>
            <pc:docMk/>
            <pc:sldMk cId="3815777360" sldId="2333"/>
            <ac:spMk id="27" creationId="{4190599F-9657-7BD8-D803-DDA75278ED4A}"/>
          </ac:spMkLst>
        </pc:spChg>
        <pc:graphicFrameChg chg="add mod">
          <ac:chgData name="Sami Ruotsalainen" userId="ca7d0a82-bb72-4b23-ae21-867fa9b9b13f" providerId="ADAL" clId="{9F917090-931A-4846-9D70-14B9BC746C35}" dt="2024-10-04T18:24:05.272" v="4034"/>
          <ac:graphicFrameMkLst>
            <pc:docMk/>
            <pc:sldMk cId="3815777360" sldId="2333"/>
            <ac:graphicFrameMk id="4" creationId="{49A2439E-CB2A-4D52-900E-85B38F3C2F6A}"/>
          </ac:graphicFrameMkLst>
        </pc:graphicFrameChg>
        <pc:graphicFrameChg chg="del">
          <ac:chgData name="Sami Ruotsalainen" userId="ca7d0a82-bb72-4b23-ae21-867fa9b9b13f" providerId="ADAL" clId="{9F917090-931A-4846-9D70-14B9BC746C35}" dt="2024-10-04T18:24:17.448" v="4036" actId="478"/>
          <ac:graphicFrameMkLst>
            <pc:docMk/>
            <pc:sldMk cId="3815777360" sldId="2333"/>
            <ac:graphicFrameMk id="6" creationId="{37B89598-5669-7B11-9490-D7B29270D5D5}"/>
          </ac:graphicFrameMkLst>
        </pc:graphicFrameChg>
        <pc:graphicFrameChg chg="add mod">
          <ac:chgData name="Sami Ruotsalainen" userId="ca7d0a82-bb72-4b23-ae21-867fa9b9b13f" providerId="ADAL" clId="{9F917090-931A-4846-9D70-14B9BC746C35}" dt="2024-10-04T18:41:31.486" v="4173"/>
          <ac:graphicFrameMkLst>
            <pc:docMk/>
            <pc:sldMk cId="3815777360" sldId="2333"/>
            <ac:graphicFrameMk id="11" creationId="{49A2439E-CB2A-4D52-900E-85B38F3C2F6A}"/>
          </ac:graphicFrameMkLst>
        </pc:graphicFrameChg>
      </pc:sldChg>
      <pc:sldChg chg="addSp delSp modSp mod">
        <pc:chgData name="Sami Ruotsalainen" userId="ca7d0a82-bb72-4b23-ae21-867fa9b9b13f" providerId="ADAL" clId="{9F917090-931A-4846-9D70-14B9BC746C35}" dt="2024-10-04T18:41:46.271" v="4175"/>
        <pc:sldMkLst>
          <pc:docMk/>
          <pc:sldMk cId="2899377281" sldId="2334"/>
        </pc:sldMkLst>
        <pc:spChg chg="del">
          <ac:chgData name="Sami Ruotsalainen" userId="ca7d0a82-bb72-4b23-ae21-867fa9b9b13f" providerId="ADAL" clId="{9F917090-931A-4846-9D70-14B9BC746C35}" dt="2024-10-04T09:40:20.464" v="124" actId="478"/>
          <ac:spMkLst>
            <pc:docMk/>
            <pc:sldMk cId="2899377281" sldId="2334"/>
            <ac:spMk id="4" creationId="{BF9FC8FC-1C54-8713-BFF3-B5A465BB196B}"/>
          </ac:spMkLst>
        </pc:spChg>
        <pc:spChg chg="mod">
          <ac:chgData name="Sami Ruotsalainen" userId="ca7d0a82-bb72-4b23-ae21-867fa9b9b13f" providerId="ADAL" clId="{9F917090-931A-4846-9D70-14B9BC746C35}" dt="2024-10-04T18:16:29.860" v="3718"/>
          <ac:spMkLst>
            <pc:docMk/>
            <pc:sldMk cId="2899377281" sldId="2334"/>
            <ac:spMk id="5" creationId="{869A9178-4BCB-85F1-CF83-0E36382A95D1}"/>
          </ac:spMkLst>
        </pc:spChg>
        <pc:spChg chg="add mod">
          <ac:chgData name="Sami Ruotsalainen" userId="ca7d0a82-bb72-4b23-ae21-867fa9b9b13f" providerId="ADAL" clId="{9F917090-931A-4846-9D70-14B9BC746C35}" dt="2024-10-04T09:40:20.766" v="125"/>
          <ac:spMkLst>
            <pc:docMk/>
            <pc:sldMk cId="2899377281" sldId="2334"/>
            <ac:spMk id="6" creationId="{6DE7A307-934F-6225-753A-4FA17B5B51B0}"/>
          </ac:spMkLst>
        </pc:spChg>
        <pc:spChg chg="mod">
          <ac:chgData name="Sami Ruotsalainen" userId="ca7d0a82-bb72-4b23-ae21-867fa9b9b13f" providerId="ADAL" clId="{9F917090-931A-4846-9D70-14B9BC746C35}" dt="2024-10-04T18:16:34.157" v="3736" actId="6549"/>
          <ac:spMkLst>
            <pc:docMk/>
            <pc:sldMk cId="2899377281" sldId="2334"/>
            <ac:spMk id="7" creationId="{76FDEB8C-2E41-F065-8112-4D2C092CE446}"/>
          </ac:spMkLst>
        </pc:spChg>
        <pc:spChg chg="add del mod">
          <ac:chgData name="Sami Ruotsalainen" userId="ca7d0a82-bb72-4b23-ae21-867fa9b9b13f" providerId="ADAL" clId="{9F917090-931A-4846-9D70-14B9BC746C35}" dt="2024-10-04T18:16:36.403" v="3737" actId="478"/>
          <ac:spMkLst>
            <pc:docMk/>
            <pc:sldMk cId="2899377281" sldId="2334"/>
            <ac:spMk id="8" creationId="{C7C1CC91-906E-16B9-3FBA-1726244A1467}"/>
          </ac:spMkLst>
        </pc:spChg>
        <pc:spChg chg="mod">
          <ac:chgData name="Sami Ruotsalainen" userId="ca7d0a82-bb72-4b23-ae21-867fa9b9b13f" providerId="ADAL" clId="{9F917090-931A-4846-9D70-14B9BC746C35}" dt="2024-10-04T18:17:07.737" v="3830" actId="6549"/>
          <ac:spMkLst>
            <pc:docMk/>
            <pc:sldMk cId="2899377281" sldId="2334"/>
            <ac:spMk id="9" creationId="{ABD824EA-818A-2135-5900-9AC6EC2417EA}"/>
          </ac:spMkLst>
        </pc:spChg>
        <pc:spChg chg="mod">
          <ac:chgData name="Sami Ruotsalainen" userId="ca7d0a82-bb72-4b23-ae21-867fa9b9b13f" providerId="ADAL" clId="{9F917090-931A-4846-9D70-14B9BC746C35}" dt="2024-10-04T10:47:30.684" v="2454" actId="20577"/>
          <ac:spMkLst>
            <pc:docMk/>
            <pc:sldMk cId="2899377281" sldId="2334"/>
            <ac:spMk id="16" creationId="{D84090F2-88BC-8B9A-A403-1B57A1BEE8D4}"/>
          </ac:spMkLst>
        </pc:spChg>
        <pc:spChg chg="mod">
          <ac:chgData name="Sami Ruotsalainen" userId="ca7d0a82-bb72-4b23-ae21-867fa9b9b13f" providerId="ADAL" clId="{9F917090-931A-4846-9D70-14B9BC746C35}" dt="2024-10-04T18:28:13.331" v="4114" actId="6549"/>
          <ac:spMkLst>
            <pc:docMk/>
            <pc:sldMk cId="2899377281" sldId="2334"/>
            <ac:spMk id="26" creationId="{9442913D-3C49-A45D-44C5-D96C4FA232A3}"/>
          </ac:spMkLst>
        </pc:spChg>
        <pc:spChg chg="mod">
          <ac:chgData name="Sami Ruotsalainen" userId="ca7d0a82-bb72-4b23-ae21-867fa9b9b13f" providerId="ADAL" clId="{9F917090-931A-4846-9D70-14B9BC746C35}" dt="2024-10-04T18:31:03.305" v="4133" actId="6549"/>
          <ac:spMkLst>
            <pc:docMk/>
            <pc:sldMk cId="2899377281" sldId="2334"/>
            <ac:spMk id="27" creationId="{4190599F-9657-7BD8-D803-DDA75278ED4A}"/>
          </ac:spMkLst>
        </pc:spChg>
        <pc:graphicFrameChg chg="add mod">
          <ac:chgData name="Sami Ruotsalainen" userId="ca7d0a82-bb72-4b23-ae21-867fa9b9b13f" providerId="ADAL" clId="{9F917090-931A-4846-9D70-14B9BC746C35}" dt="2024-10-04T18:37:13.248" v="4139"/>
          <ac:graphicFrameMkLst>
            <pc:docMk/>
            <pc:sldMk cId="2899377281" sldId="2334"/>
            <ac:graphicFrameMk id="4" creationId="{D1DAD1F4-57EC-4FE5-924B-966DBEEBA7AB}"/>
          </ac:graphicFrameMkLst>
        </pc:graphicFrameChg>
        <pc:graphicFrameChg chg="add mod">
          <ac:chgData name="Sami Ruotsalainen" userId="ca7d0a82-bb72-4b23-ae21-867fa9b9b13f" providerId="ADAL" clId="{9F917090-931A-4846-9D70-14B9BC746C35}" dt="2024-10-04T18:41:46.271" v="4175"/>
          <ac:graphicFrameMkLst>
            <pc:docMk/>
            <pc:sldMk cId="2899377281" sldId="2334"/>
            <ac:graphicFrameMk id="10" creationId="{D1DAD1F4-57EC-4FE5-924B-966DBEEBA7AB}"/>
          </ac:graphicFrameMkLst>
        </pc:graphicFrameChg>
        <pc:graphicFrameChg chg="del">
          <ac:chgData name="Sami Ruotsalainen" userId="ca7d0a82-bb72-4b23-ae21-867fa9b9b13f" providerId="ADAL" clId="{9F917090-931A-4846-9D70-14B9BC746C35}" dt="2024-10-04T18:37:21.886" v="4141" actId="478"/>
          <ac:graphicFrameMkLst>
            <pc:docMk/>
            <pc:sldMk cId="2899377281" sldId="2334"/>
            <ac:graphicFrameMk id="11" creationId="{BA9AFD32-8D2F-811A-1246-07375C674DA4}"/>
          </ac:graphicFrameMkLst>
        </pc:graphicFrameChg>
        <pc:graphicFrameChg chg="mod">
          <ac:chgData name="Sami Ruotsalainen" userId="ca7d0a82-bb72-4b23-ae21-867fa9b9b13f" providerId="ADAL" clId="{9F917090-931A-4846-9D70-14B9BC746C35}" dt="2024-10-04T18:39:17.645" v="4166"/>
          <ac:graphicFrameMkLst>
            <pc:docMk/>
            <pc:sldMk cId="2899377281" sldId="2334"/>
            <ac:graphicFrameMk id="13" creationId="{DBED24A0-DD96-E104-6749-DD046077149D}"/>
          </ac:graphicFrameMkLst>
        </pc:graphicFrameChg>
      </pc:sldChg>
      <pc:sldChg chg="addSp delSp modSp mod">
        <pc:chgData name="Sami Ruotsalainen" userId="ca7d0a82-bb72-4b23-ae21-867fa9b9b13f" providerId="ADAL" clId="{9F917090-931A-4846-9D70-14B9BC746C35}" dt="2024-10-04T18:48:26.167" v="4401" actId="6549"/>
        <pc:sldMkLst>
          <pc:docMk/>
          <pc:sldMk cId="2634940776" sldId="2335"/>
        </pc:sldMkLst>
        <pc:spChg chg="del">
          <ac:chgData name="Sami Ruotsalainen" userId="ca7d0a82-bb72-4b23-ae21-867fa9b9b13f" providerId="ADAL" clId="{9F917090-931A-4846-9D70-14B9BC746C35}" dt="2024-10-04T09:40:24.618" v="126" actId="478"/>
          <ac:spMkLst>
            <pc:docMk/>
            <pc:sldMk cId="2634940776" sldId="2335"/>
            <ac:spMk id="4" creationId="{BF9FC8FC-1C54-8713-BFF3-B5A465BB196B}"/>
          </ac:spMkLst>
        </pc:spChg>
        <pc:spChg chg="mod">
          <ac:chgData name="Sami Ruotsalainen" userId="ca7d0a82-bb72-4b23-ae21-867fa9b9b13f" providerId="ADAL" clId="{9F917090-931A-4846-9D70-14B9BC746C35}" dt="2024-10-04T11:07:40.294" v="3252" actId="6549"/>
          <ac:spMkLst>
            <pc:docMk/>
            <pc:sldMk cId="2634940776" sldId="2335"/>
            <ac:spMk id="5" creationId="{869A9178-4BCB-85F1-CF83-0E36382A95D1}"/>
          </ac:spMkLst>
        </pc:spChg>
        <pc:spChg chg="add mod">
          <ac:chgData name="Sami Ruotsalainen" userId="ca7d0a82-bb72-4b23-ae21-867fa9b9b13f" providerId="ADAL" clId="{9F917090-931A-4846-9D70-14B9BC746C35}" dt="2024-10-04T09:40:24.935" v="127"/>
          <ac:spMkLst>
            <pc:docMk/>
            <pc:sldMk cId="2634940776" sldId="2335"/>
            <ac:spMk id="6" creationId="{B0A8C30D-BA96-6999-ABEF-3D08DBD246F0}"/>
          </ac:spMkLst>
        </pc:spChg>
        <pc:spChg chg="add del mod">
          <ac:chgData name="Sami Ruotsalainen" userId="ca7d0a82-bb72-4b23-ae21-867fa9b9b13f" providerId="ADAL" clId="{9F917090-931A-4846-9D70-14B9BC746C35}" dt="2024-10-04T18:42:53.050" v="4308" actId="478"/>
          <ac:spMkLst>
            <pc:docMk/>
            <pc:sldMk cId="2634940776" sldId="2335"/>
            <ac:spMk id="8" creationId="{AE3791B8-BD2C-D66A-2336-3D360A66CF5F}"/>
          </ac:spMkLst>
        </pc:spChg>
        <pc:spChg chg="mod">
          <ac:chgData name="Sami Ruotsalainen" userId="ca7d0a82-bb72-4b23-ae21-867fa9b9b13f" providerId="ADAL" clId="{9F917090-931A-4846-9D70-14B9BC746C35}" dt="2024-10-04T18:42:47.975" v="4307" actId="6549"/>
          <ac:spMkLst>
            <pc:docMk/>
            <pc:sldMk cId="2634940776" sldId="2335"/>
            <ac:spMk id="9" creationId="{ABD824EA-818A-2135-5900-9AC6EC2417EA}"/>
          </ac:spMkLst>
        </pc:spChg>
        <pc:spChg chg="mod">
          <ac:chgData name="Sami Ruotsalainen" userId="ca7d0a82-bb72-4b23-ae21-867fa9b9b13f" providerId="ADAL" clId="{9F917090-931A-4846-9D70-14B9BC746C35}" dt="2024-10-04T18:43:04.559" v="4320" actId="6549"/>
          <ac:spMkLst>
            <pc:docMk/>
            <pc:sldMk cId="2634940776" sldId="2335"/>
            <ac:spMk id="13" creationId="{2C731826-18A9-37BF-BF16-C8EC11D85DC5}"/>
          </ac:spMkLst>
        </pc:spChg>
        <pc:spChg chg="mod">
          <ac:chgData name="Sami Ruotsalainen" userId="ca7d0a82-bb72-4b23-ae21-867fa9b9b13f" providerId="ADAL" clId="{9F917090-931A-4846-9D70-14B9BC746C35}" dt="2024-10-04T18:43:09.371" v="4325" actId="6549"/>
          <ac:spMkLst>
            <pc:docMk/>
            <pc:sldMk cId="2634940776" sldId="2335"/>
            <ac:spMk id="22" creationId="{D1DE17D3-CB32-A32D-8364-084549CE53B7}"/>
          </ac:spMkLst>
        </pc:spChg>
        <pc:spChg chg="mod">
          <ac:chgData name="Sami Ruotsalainen" userId="ca7d0a82-bb72-4b23-ae21-867fa9b9b13f" providerId="ADAL" clId="{9F917090-931A-4846-9D70-14B9BC746C35}" dt="2024-10-04T18:47:20.740" v="4392" actId="6549"/>
          <ac:spMkLst>
            <pc:docMk/>
            <pc:sldMk cId="2634940776" sldId="2335"/>
            <ac:spMk id="31" creationId="{35B8EDE2-EBF6-149E-B3B2-A74F5EC54968}"/>
          </ac:spMkLst>
        </pc:spChg>
        <pc:spChg chg="mod">
          <ac:chgData name="Sami Ruotsalainen" userId="ca7d0a82-bb72-4b23-ae21-867fa9b9b13f" providerId="ADAL" clId="{9F917090-931A-4846-9D70-14B9BC746C35}" dt="2024-10-04T18:48:26.167" v="4401" actId="6549"/>
          <ac:spMkLst>
            <pc:docMk/>
            <pc:sldMk cId="2634940776" sldId="2335"/>
            <ac:spMk id="33" creationId="{19E137EE-D266-CF5E-702A-4355477749DD}"/>
          </ac:spMkLst>
        </pc:spChg>
        <pc:spChg chg="mod">
          <ac:chgData name="Sami Ruotsalainen" userId="ca7d0a82-bb72-4b23-ae21-867fa9b9b13f" providerId="ADAL" clId="{9F917090-931A-4846-9D70-14B9BC746C35}" dt="2024-10-04T10:47:22.351" v="2441" actId="6549"/>
          <ac:spMkLst>
            <pc:docMk/>
            <pc:sldMk cId="2634940776" sldId="2335"/>
            <ac:spMk id="36" creationId="{12C03DC7-E2D7-8F0E-EEBE-6FA3E1469DA9}"/>
          </ac:spMkLst>
        </pc:spChg>
        <pc:graphicFrameChg chg="mod">
          <ac:chgData name="Sami Ruotsalainen" userId="ca7d0a82-bb72-4b23-ae21-867fa9b9b13f" providerId="ADAL" clId="{9F917090-931A-4846-9D70-14B9BC746C35}" dt="2024-10-04T18:45:29.840" v="4354" actId="207"/>
          <ac:graphicFrameMkLst>
            <pc:docMk/>
            <pc:sldMk cId="2634940776" sldId="2335"/>
            <ac:graphicFrameMk id="10" creationId="{077EDBA0-FDAE-DC5B-C813-4DDF386FD36A}"/>
          </ac:graphicFrameMkLst>
        </pc:graphicFrameChg>
      </pc:sldChg>
      <pc:sldChg chg="addSp delSp modSp mod">
        <pc:chgData name="Sami Ruotsalainen" userId="ca7d0a82-bb72-4b23-ae21-867fa9b9b13f" providerId="ADAL" clId="{9F917090-931A-4846-9D70-14B9BC746C35}" dt="2024-10-04T10:47:00.636" v="2419" actId="6549"/>
        <pc:sldMkLst>
          <pc:docMk/>
          <pc:sldMk cId="1789160851" sldId="2336"/>
        </pc:sldMkLst>
        <pc:spChg chg="del">
          <ac:chgData name="Sami Ruotsalainen" userId="ca7d0a82-bb72-4b23-ae21-867fa9b9b13f" providerId="ADAL" clId="{9F917090-931A-4846-9D70-14B9BC746C35}" dt="2024-10-04T09:40:33.841" v="130" actId="478"/>
          <ac:spMkLst>
            <pc:docMk/>
            <pc:sldMk cId="1789160851" sldId="2336"/>
            <ac:spMk id="4" creationId="{BF9FC8FC-1C54-8713-BFF3-B5A465BB196B}"/>
          </ac:spMkLst>
        </pc:spChg>
        <pc:spChg chg="mod">
          <ac:chgData name="Sami Ruotsalainen" userId="ca7d0a82-bb72-4b23-ae21-867fa9b9b13f" providerId="ADAL" clId="{9F917090-931A-4846-9D70-14B9BC746C35}" dt="2024-10-04T10:44:11.905" v="2330" actId="6549"/>
          <ac:spMkLst>
            <pc:docMk/>
            <pc:sldMk cId="1789160851" sldId="2336"/>
            <ac:spMk id="5" creationId="{869A9178-4BCB-85F1-CF83-0E36382A95D1}"/>
          </ac:spMkLst>
        </pc:spChg>
        <pc:spChg chg="add mod">
          <ac:chgData name="Sami Ruotsalainen" userId="ca7d0a82-bb72-4b23-ae21-867fa9b9b13f" providerId="ADAL" clId="{9F917090-931A-4846-9D70-14B9BC746C35}" dt="2024-10-04T09:40:34.227" v="131"/>
          <ac:spMkLst>
            <pc:docMk/>
            <pc:sldMk cId="1789160851" sldId="2336"/>
            <ac:spMk id="6" creationId="{FC4CCBF3-6FFE-9D1C-DB9B-05CCC1C087D5}"/>
          </ac:spMkLst>
        </pc:spChg>
        <pc:spChg chg="mod">
          <ac:chgData name="Sami Ruotsalainen" userId="ca7d0a82-bb72-4b23-ae21-867fa9b9b13f" providerId="ADAL" clId="{9F917090-931A-4846-9D70-14B9BC746C35}" dt="2024-10-04T10:44:15.030" v="2336" actId="20577"/>
          <ac:spMkLst>
            <pc:docMk/>
            <pc:sldMk cId="1789160851" sldId="2336"/>
            <ac:spMk id="9" creationId="{ABD824EA-818A-2135-5900-9AC6EC2417EA}"/>
          </ac:spMkLst>
        </pc:spChg>
        <pc:spChg chg="mod">
          <ac:chgData name="Sami Ruotsalainen" userId="ca7d0a82-bb72-4b23-ae21-867fa9b9b13f" providerId="ADAL" clId="{9F917090-931A-4846-9D70-14B9BC746C35}" dt="2024-10-04T10:42:47.732" v="2241" actId="6549"/>
          <ac:spMkLst>
            <pc:docMk/>
            <pc:sldMk cId="1789160851" sldId="2336"/>
            <ac:spMk id="11" creationId="{86F0B53E-3462-216A-1FEB-0842AEA66D0A}"/>
          </ac:spMkLst>
        </pc:spChg>
        <pc:spChg chg="mod">
          <ac:chgData name="Sami Ruotsalainen" userId="ca7d0a82-bb72-4b23-ae21-867fa9b9b13f" providerId="ADAL" clId="{9F917090-931A-4846-9D70-14B9BC746C35}" dt="2024-10-04T10:35:24.569" v="1940" actId="6549"/>
          <ac:spMkLst>
            <pc:docMk/>
            <pc:sldMk cId="1789160851" sldId="2336"/>
            <ac:spMk id="13" creationId="{2C731826-18A9-37BF-BF16-C8EC11D85DC5}"/>
          </ac:spMkLst>
        </pc:spChg>
        <pc:spChg chg="mod">
          <ac:chgData name="Sami Ruotsalainen" userId="ca7d0a82-bb72-4b23-ae21-867fa9b9b13f" providerId="ADAL" clId="{9F917090-931A-4846-9D70-14B9BC746C35}" dt="2024-10-04T10:47:00.636" v="2419" actId="6549"/>
          <ac:spMkLst>
            <pc:docMk/>
            <pc:sldMk cId="1789160851" sldId="2336"/>
            <ac:spMk id="14" creationId="{9A22AA2A-78F6-846A-458B-271A83CB8F64}"/>
          </ac:spMkLst>
        </pc:spChg>
        <pc:spChg chg="mod">
          <ac:chgData name="Sami Ruotsalainen" userId="ca7d0a82-bb72-4b23-ae21-867fa9b9b13f" providerId="ADAL" clId="{9F917090-931A-4846-9D70-14B9BC746C35}" dt="2024-10-04T10:35:20.122" v="1921"/>
          <ac:spMkLst>
            <pc:docMk/>
            <pc:sldMk cId="1789160851" sldId="2336"/>
            <ac:spMk id="26" creationId="{9442913D-3C49-A45D-44C5-D96C4FA232A3}"/>
          </ac:spMkLst>
        </pc:spChg>
      </pc:sldChg>
      <pc:sldChg chg="addSp delSp modSp mod">
        <pc:chgData name="Sami Ruotsalainen" userId="ca7d0a82-bb72-4b23-ae21-867fa9b9b13f" providerId="ADAL" clId="{9F917090-931A-4846-9D70-14B9BC746C35}" dt="2024-10-04T10:41:24.075" v="2123" actId="6549"/>
        <pc:sldMkLst>
          <pc:docMk/>
          <pc:sldMk cId="3286906433" sldId="2337"/>
        </pc:sldMkLst>
        <pc:spChg chg="del">
          <ac:chgData name="Sami Ruotsalainen" userId="ca7d0a82-bb72-4b23-ae21-867fa9b9b13f" providerId="ADAL" clId="{9F917090-931A-4846-9D70-14B9BC746C35}" dt="2024-10-04T09:40:37.757" v="132" actId="478"/>
          <ac:spMkLst>
            <pc:docMk/>
            <pc:sldMk cId="3286906433" sldId="2337"/>
            <ac:spMk id="4" creationId="{BF9FC8FC-1C54-8713-BFF3-B5A465BB196B}"/>
          </ac:spMkLst>
        </pc:spChg>
        <pc:spChg chg="mod">
          <ac:chgData name="Sami Ruotsalainen" userId="ca7d0a82-bb72-4b23-ae21-867fa9b9b13f" providerId="ADAL" clId="{9F917090-931A-4846-9D70-14B9BC746C35}" dt="2024-10-04T10:41:24.075" v="2123" actId="6549"/>
          <ac:spMkLst>
            <pc:docMk/>
            <pc:sldMk cId="3286906433" sldId="2337"/>
            <ac:spMk id="5" creationId="{869A9178-4BCB-85F1-CF83-0E36382A95D1}"/>
          </ac:spMkLst>
        </pc:spChg>
        <pc:spChg chg="add mod">
          <ac:chgData name="Sami Ruotsalainen" userId="ca7d0a82-bb72-4b23-ae21-867fa9b9b13f" providerId="ADAL" clId="{9F917090-931A-4846-9D70-14B9BC746C35}" dt="2024-10-04T09:40:38.158" v="133"/>
          <ac:spMkLst>
            <pc:docMk/>
            <pc:sldMk cId="3286906433" sldId="2337"/>
            <ac:spMk id="6" creationId="{004B2E20-452A-6240-ACE1-E183C45A3C19}"/>
          </ac:spMkLst>
        </pc:spChg>
        <pc:spChg chg="mod">
          <ac:chgData name="Sami Ruotsalainen" userId="ca7d0a82-bb72-4b23-ae21-867fa9b9b13f" providerId="ADAL" clId="{9F917090-931A-4846-9D70-14B9BC746C35}" dt="2024-10-04T10:34:57.527" v="1900" actId="6549"/>
          <ac:spMkLst>
            <pc:docMk/>
            <pc:sldMk cId="3286906433" sldId="2337"/>
            <ac:spMk id="9" creationId="{ABD824EA-818A-2135-5900-9AC6EC2417EA}"/>
          </ac:spMkLst>
        </pc:spChg>
        <pc:spChg chg="mod">
          <ac:chgData name="Sami Ruotsalainen" userId="ca7d0a82-bb72-4b23-ae21-867fa9b9b13f" providerId="ADAL" clId="{9F917090-931A-4846-9D70-14B9BC746C35}" dt="2024-10-04T10:38:18.366" v="2001" actId="6549"/>
          <ac:spMkLst>
            <pc:docMk/>
            <pc:sldMk cId="3286906433" sldId="2337"/>
            <ac:spMk id="11" creationId="{86F0B53E-3462-216A-1FEB-0842AEA66D0A}"/>
          </ac:spMkLst>
        </pc:spChg>
        <pc:spChg chg="mod">
          <ac:chgData name="Sami Ruotsalainen" userId="ca7d0a82-bb72-4b23-ae21-867fa9b9b13f" providerId="ADAL" clId="{9F917090-931A-4846-9D70-14B9BC746C35}" dt="2024-10-04T10:35:04.373" v="1919" actId="6549"/>
          <ac:spMkLst>
            <pc:docMk/>
            <pc:sldMk cId="3286906433" sldId="2337"/>
            <ac:spMk id="13" creationId="{2C731826-18A9-37BF-BF16-C8EC11D85DC5}"/>
          </ac:spMkLst>
        </pc:spChg>
        <pc:spChg chg="mod">
          <ac:chgData name="Sami Ruotsalainen" userId="ca7d0a82-bb72-4b23-ae21-867fa9b9b13f" providerId="ADAL" clId="{9F917090-931A-4846-9D70-14B9BC746C35}" dt="2024-10-04T10:39:55.583" v="2031" actId="6549"/>
          <ac:spMkLst>
            <pc:docMk/>
            <pc:sldMk cId="3286906433" sldId="2337"/>
            <ac:spMk id="14" creationId="{9A22AA2A-78F6-846A-458B-271A83CB8F64}"/>
          </ac:spMkLst>
        </pc:spChg>
        <pc:spChg chg="mod">
          <ac:chgData name="Sami Ruotsalainen" userId="ca7d0a82-bb72-4b23-ae21-867fa9b9b13f" providerId="ADAL" clId="{9F917090-931A-4846-9D70-14B9BC746C35}" dt="2024-10-04T10:35:15.995" v="1920"/>
          <ac:spMkLst>
            <pc:docMk/>
            <pc:sldMk cId="3286906433" sldId="2337"/>
            <ac:spMk id="26" creationId="{9442913D-3C49-A45D-44C5-D96C4FA232A3}"/>
          </ac:spMkLst>
        </pc:spChg>
      </pc:sldChg>
      <pc:sldChg chg="addSp delSp modSp mod">
        <pc:chgData name="Sami Ruotsalainen" userId="ca7d0a82-bb72-4b23-ae21-867fa9b9b13f" providerId="ADAL" clId="{9F917090-931A-4846-9D70-14B9BC746C35}" dt="2024-10-04T10:33:11.404" v="1756" actId="6549"/>
        <pc:sldMkLst>
          <pc:docMk/>
          <pc:sldMk cId="4205050444" sldId="2338"/>
        </pc:sldMkLst>
        <pc:spChg chg="del">
          <ac:chgData name="Sami Ruotsalainen" userId="ca7d0a82-bb72-4b23-ae21-867fa9b9b13f" providerId="ADAL" clId="{9F917090-931A-4846-9D70-14B9BC746C35}" dt="2024-10-04T09:40:41.585" v="134" actId="478"/>
          <ac:spMkLst>
            <pc:docMk/>
            <pc:sldMk cId="4205050444" sldId="2338"/>
            <ac:spMk id="4" creationId="{BF9FC8FC-1C54-8713-BFF3-B5A465BB196B}"/>
          </ac:spMkLst>
        </pc:spChg>
        <pc:spChg chg="mod">
          <ac:chgData name="Sami Ruotsalainen" userId="ca7d0a82-bb72-4b23-ae21-867fa9b9b13f" providerId="ADAL" clId="{9F917090-931A-4846-9D70-14B9BC746C35}" dt="2024-10-04T10:25:12.764" v="1529" actId="14100"/>
          <ac:spMkLst>
            <pc:docMk/>
            <pc:sldMk cId="4205050444" sldId="2338"/>
            <ac:spMk id="5" creationId="{869A9178-4BCB-85F1-CF83-0E36382A95D1}"/>
          </ac:spMkLst>
        </pc:spChg>
        <pc:spChg chg="add mod">
          <ac:chgData name="Sami Ruotsalainen" userId="ca7d0a82-bb72-4b23-ae21-867fa9b9b13f" providerId="ADAL" clId="{9F917090-931A-4846-9D70-14B9BC746C35}" dt="2024-10-04T09:40:42.003" v="135"/>
          <ac:spMkLst>
            <pc:docMk/>
            <pc:sldMk cId="4205050444" sldId="2338"/>
            <ac:spMk id="6" creationId="{A397F70C-04F6-DCD9-2FFE-1E3D07CC14D6}"/>
          </ac:spMkLst>
        </pc:spChg>
        <pc:spChg chg="mod">
          <ac:chgData name="Sami Ruotsalainen" userId="ca7d0a82-bb72-4b23-ae21-867fa9b9b13f" providerId="ADAL" clId="{9F917090-931A-4846-9D70-14B9BC746C35}" dt="2024-10-04T10:25:38.100" v="1556" actId="6549"/>
          <ac:spMkLst>
            <pc:docMk/>
            <pc:sldMk cId="4205050444" sldId="2338"/>
            <ac:spMk id="9" creationId="{ABD824EA-818A-2135-5900-9AC6EC2417EA}"/>
          </ac:spMkLst>
        </pc:spChg>
        <pc:spChg chg="mod">
          <ac:chgData name="Sami Ruotsalainen" userId="ca7d0a82-bb72-4b23-ae21-867fa9b9b13f" providerId="ADAL" clId="{9F917090-931A-4846-9D70-14B9BC746C35}" dt="2024-10-04T10:29:56.932" v="1630" actId="6549"/>
          <ac:spMkLst>
            <pc:docMk/>
            <pc:sldMk cId="4205050444" sldId="2338"/>
            <ac:spMk id="11" creationId="{86F0B53E-3462-216A-1FEB-0842AEA66D0A}"/>
          </ac:spMkLst>
        </pc:spChg>
        <pc:spChg chg="mod">
          <ac:chgData name="Sami Ruotsalainen" userId="ca7d0a82-bb72-4b23-ae21-867fa9b9b13f" providerId="ADAL" clId="{9F917090-931A-4846-9D70-14B9BC746C35}" dt="2024-10-04T10:25:43.080" v="1575" actId="6549"/>
          <ac:spMkLst>
            <pc:docMk/>
            <pc:sldMk cId="4205050444" sldId="2338"/>
            <ac:spMk id="13" creationId="{2C731826-18A9-37BF-BF16-C8EC11D85DC5}"/>
          </ac:spMkLst>
        </pc:spChg>
        <pc:spChg chg="mod">
          <ac:chgData name="Sami Ruotsalainen" userId="ca7d0a82-bb72-4b23-ae21-867fa9b9b13f" providerId="ADAL" clId="{9F917090-931A-4846-9D70-14B9BC746C35}" dt="2024-10-04T10:33:11.404" v="1756" actId="6549"/>
          <ac:spMkLst>
            <pc:docMk/>
            <pc:sldMk cId="4205050444" sldId="2338"/>
            <ac:spMk id="14" creationId="{9A22AA2A-78F6-846A-458B-271A83CB8F64}"/>
          </ac:spMkLst>
        </pc:spChg>
        <pc:spChg chg="mod">
          <ac:chgData name="Sami Ruotsalainen" userId="ca7d0a82-bb72-4b23-ae21-867fa9b9b13f" providerId="ADAL" clId="{9F917090-931A-4846-9D70-14B9BC746C35}" dt="2024-10-04T10:25:56.127" v="1578"/>
          <ac:spMkLst>
            <pc:docMk/>
            <pc:sldMk cId="4205050444" sldId="2338"/>
            <ac:spMk id="26" creationId="{9442913D-3C49-A45D-44C5-D96C4FA232A3}"/>
          </ac:spMkLst>
        </pc:spChg>
      </pc:sldChg>
      <pc:sldChg chg="addSp delSp modSp mod">
        <pc:chgData name="Sami Ruotsalainen" userId="ca7d0a82-bb72-4b23-ae21-867fa9b9b13f" providerId="ADAL" clId="{9F917090-931A-4846-9D70-14B9BC746C35}" dt="2024-10-04T10:22:55.241" v="1524" actId="6549"/>
        <pc:sldMkLst>
          <pc:docMk/>
          <pc:sldMk cId="1841530469" sldId="2339"/>
        </pc:sldMkLst>
        <pc:spChg chg="del">
          <ac:chgData name="Sami Ruotsalainen" userId="ca7d0a82-bb72-4b23-ae21-867fa9b9b13f" providerId="ADAL" clId="{9F917090-931A-4846-9D70-14B9BC746C35}" dt="2024-10-04T09:40:45.159" v="136" actId="478"/>
          <ac:spMkLst>
            <pc:docMk/>
            <pc:sldMk cId="1841530469" sldId="2339"/>
            <ac:spMk id="4" creationId="{BF9FC8FC-1C54-8713-BFF3-B5A465BB196B}"/>
          </ac:spMkLst>
        </pc:spChg>
        <pc:spChg chg="mod">
          <ac:chgData name="Sami Ruotsalainen" userId="ca7d0a82-bb72-4b23-ae21-867fa9b9b13f" providerId="ADAL" clId="{9F917090-931A-4846-9D70-14B9BC746C35}" dt="2024-10-04T10:13:50.107" v="1380" actId="20577"/>
          <ac:spMkLst>
            <pc:docMk/>
            <pc:sldMk cId="1841530469" sldId="2339"/>
            <ac:spMk id="5" creationId="{869A9178-4BCB-85F1-CF83-0E36382A95D1}"/>
          </ac:spMkLst>
        </pc:spChg>
        <pc:spChg chg="add mod">
          <ac:chgData name="Sami Ruotsalainen" userId="ca7d0a82-bb72-4b23-ae21-867fa9b9b13f" providerId="ADAL" clId="{9F917090-931A-4846-9D70-14B9BC746C35}" dt="2024-10-04T09:40:45.629" v="137"/>
          <ac:spMkLst>
            <pc:docMk/>
            <pc:sldMk cId="1841530469" sldId="2339"/>
            <ac:spMk id="6" creationId="{1BFCCECA-0913-D074-6ADD-F001EF873756}"/>
          </ac:spMkLst>
        </pc:spChg>
        <pc:spChg chg="mod">
          <ac:chgData name="Sami Ruotsalainen" userId="ca7d0a82-bb72-4b23-ae21-867fa9b9b13f" providerId="ADAL" clId="{9F917090-931A-4846-9D70-14B9BC746C35}" dt="2024-10-04T10:14:13.233" v="1463" actId="6549"/>
          <ac:spMkLst>
            <pc:docMk/>
            <pc:sldMk cId="1841530469" sldId="2339"/>
            <ac:spMk id="9" creationId="{ABD824EA-818A-2135-5900-9AC6EC2417EA}"/>
          </ac:spMkLst>
        </pc:spChg>
        <pc:spChg chg="mod">
          <ac:chgData name="Sami Ruotsalainen" userId="ca7d0a82-bb72-4b23-ae21-867fa9b9b13f" providerId="ADAL" clId="{9F917090-931A-4846-9D70-14B9BC746C35}" dt="2024-10-04T10:17:59.512" v="1495" actId="20577"/>
          <ac:spMkLst>
            <pc:docMk/>
            <pc:sldMk cId="1841530469" sldId="2339"/>
            <ac:spMk id="11" creationId="{86F0B53E-3462-216A-1FEB-0842AEA66D0A}"/>
          </ac:spMkLst>
        </pc:spChg>
        <pc:spChg chg="mod">
          <ac:chgData name="Sami Ruotsalainen" userId="ca7d0a82-bb72-4b23-ae21-867fa9b9b13f" providerId="ADAL" clId="{9F917090-931A-4846-9D70-14B9BC746C35}" dt="2024-10-04T10:14:07.126" v="1430" actId="20577"/>
          <ac:spMkLst>
            <pc:docMk/>
            <pc:sldMk cId="1841530469" sldId="2339"/>
            <ac:spMk id="13" creationId="{2C731826-18A9-37BF-BF16-C8EC11D85DC5}"/>
          </ac:spMkLst>
        </pc:spChg>
        <pc:spChg chg="mod">
          <ac:chgData name="Sami Ruotsalainen" userId="ca7d0a82-bb72-4b23-ae21-867fa9b9b13f" providerId="ADAL" clId="{9F917090-931A-4846-9D70-14B9BC746C35}" dt="2024-10-04T10:22:55.241" v="1524" actId="6549"/>
          <ac:spMkLst>
            <pc:docMk/>
            <pc:sldMk cId="1841530469" sldId="2339"/>
            <ac:spMk id="14" creationId="{9A22AA2A-78F6-846A-458B-271A83CB8F64}"/>
          </ac:spMkLst>
        </pc:spChg>
        <pc:spChg chg="mod">
          <ac:chgData name="Sami Ruotsalainen" userId="ca7d0a82-bb72-4b23-ae21-867fa9b9b13f" providerId="ADAL" clId="{9F917090-931A-4846-9D70-14B9BC746C35}" dt="2024-10-04T10:13:56.988" v="1402" actId="6549"/>
          <ac:spMkLst>
            <pc:docMk/>
            <pc:sldMk cId="1841530469" sldId="2339"/>
            <ac:spMk id="26" creationId="{9442913D-3C49-A45D-44C5-D96C4FA232A3}"/>
          </ac:spMkLst>
        </pc:spChg>
      </pc:sldChg>
      <pc:sldChg chg="addSp delSp modSp mod">
        <pc:chgData name="Sami Ruotsalainen" userId="ca7d0a82-bb72-4b23-ae21-867fa9b9b13f" providerId="ADAL" clId="{9F917090-931A-4846-9D70-14B9BC746C35}" dt="2024-10-04T10:12:38.475" v="1278" actId="6549"/>
        <pc:sldMkLst>
          <pc:docMk/>
          <pc:sldMk cId="2447684172" sldId="2340"/>
        </pc:sldMkLst>
        <pc:spChg chg="del">
          <ac:chgData name="Sami Ruotsalainen" userId="ca7d0a82-bb72-4b23-ae21-867fa9b9b13f" providerId="ADAL" clId="{9F917090-931A-4846-9D70-14B9BC746C35}" dt="2024-10-04T09:40:53.303" v="138" actId="478"/>
          <ac:spMkLst>
            <pc:docMk/>
            <pc:sldMk cId="2447684172" sldId="2340"/>
            <ac:spMk id="4" creationId="{BF9FC8FC-1C54-8713-BFF3-B5A465BB196B}"/>
          </ac:spMkLst>
        </pc:spChg>
        <pc:spChg chg="mod">
          <ac:chgData name="Sami Ruotsalainen" userId="ca7d0a82-bb72-4b23-ae21-867fa9b9b13f" providerId="ADAL" clId="{9F917090-931A-4846-9D70-14B9BC746C35}" dt="2024-10-04T09:55:27.656" v="579" actId="6549"/>
          <ac:spMkLst>
            <pc:docMk/>
            <pc:sldMk cId="2447684172" sldId="2340"/>
            <ac:spMk id="5" creationId="{869A9178-4BCB-85F1-CF83-0E36382A95D1}"/>
          </ac:spMkLst>
        </pc:spChg>
        <pc:spChg chg="add mod">
          <ac:chgData name="Sami Ruotsalainen" userId="ca7d0a82-bb72-4b23-ae21-867fa9b9b13f" providerId="ADAL" clId="{9F917090-931A-4846-9D70-14B9BC746C35}" dt="2024-10-04T09:40:53.604" v="139"/>
          <ac:spMkLst>
            <pc:docMk/>
            <pc:sldMk cId="2447684172" sldId="2340"/>
            <ac:spMk id="6" creationId="{9F8A2C49-DF2F-8EDA-DB74-1AE3B47B2949}"/>
          </ac:spMkLst>
        </pc:spChg>
        <pc:spChg chg="mod">
          <ac:chgData name="Sami Ruotsalainen" userId="ca7d0a82-bb72-4b23-ae21-867fa9b9b13f" providerId="ADAL" clId="{9F917090-931A-4846-9D70-14B9BC746C35}" dt="2024-10-04T09:55:39.711" v="618" actId="6549"/>
          <ac:spMkLst>
            <pc:docMk/>
            <pc:sldMk cId="2447684172" sldId="2340"/>
            <ac:spMk id="9" creationId="{ABD824EA-818A-2135-5900-9AC6EC2417EA}"/>
          </ac:spMkLst>
        </pc:spChg>
        <pc:spChg chg="mod">
          <ac:chgData name="Sami Ruotsalainen" userId="ca7d0a82-bb72-4b23-ae21-867fa9b9b13f" providerId="ADAL" clId="{9F917090-931A-4846-9D70-14B9BC746C35}" dt="2024-10-04T10:03:13.614" v="952" actId="6549"/>
          <ac:spMkLst>
            <pc:docMk/>
            <pc:sldMk cId="2447684172" sldId="2340"/>
            <ac:spMk id="11" creationId="{86F0B53E-3462-216A-1FEB-0842AEA66D0A}"/>
          </ac:spMkLst>
        </pc:spChg>
        <pc:spChg chg="mod">
          <ac:chgData name="Sami Ruotsalainen" userId="ca7d0a82-bb72-4b23-ae21-867fa9b9b13f" providerId="ADAL" clId="{9F917090-931A-4846-9D70-14B9BC746C35}" dt="2024-10-04T10:00:53.813" v="700" actId="6549"/>
          <ac:spMkLst>
            <pc:docMk/>
            <pc:sldMk cId="2447684172" sldId="2340"/>
            <ac:spMk id="13" creationId="{2C731826-18A9-37BF-BF16-C8EC11D85DC5}"/>
          </ac:spMkLst>
        </pc:spChg>
        <pc:graphicFrameChg chg="mod modGraphic">
          <ac:chgData name="Sami Ruotsalainen" userId="ca7d0a82-bb72-4b23-ae21-867fa9b9b13f" providerId="ADAL" clId="{9F917090-931A-4846-9D70-14B9BC746C35}" dt="2024-10-04T10:12:38.475" v="1278" actId="6549"/>
          <ac:graphicFrameMkLst>
            <pc:docMk/>
            <pc:sldMk cId="2447684172" sldId="2340"/>
            <ac:graphicFrameMk id="7" creationId="{DA6853BD-BC8F-5D2F-7389-409917F654B2}"/>
          </ac:graphicFrameMkLst>
        </pc:graphicFrameChg>
      </pc:sldChg>
      <pc:sldChg chg="addSp delSp modSp mod">
        <pc:chgData name="Sami Ruotsalainen" userId="ca7d0a82-bb72-4b23-ae21-867fa9b9b13f" providerId="ADAL" clId="{9F917090-931A-4846-9D70-14B9BC746C35}" dt="2024-10-04T09:53:22.211" v="508" actId="6549"/>
        <pc:sldMkLst>
          <pc:docMk/>
          <pc:sldMk cId="4151674131" sldId="2341"/>
        </pc:sldMkLst>
        <pc:spChg chg="del">
          <ac:chgData name="Sami Ruotsalainen" userId="ca7d0a82-bb72-4b23-ae21-867fa9b9b13f" providerId="ADAL" clId="{9F917090-931A-4846-9D70-14B9BC746C35}" dt="2024-10-04T09:40:57.132" v="140" actId="478"/>
          <ac:spMkLst>
            <pc:docMk/>
            <pc:sldMk cId="4151674131" sldId="2341"/>
            <ac:spMk id="4" creationId="{BF9FC8FC-1C54-8713-BFF3-B5A465BB196B}"/>
          </ac:spMkLst>
        </pc:spChg>
        <pc:spChg chg="mod">
          <ac:chgData name="Sami Ruotsalainen" userId="ca7d0a82-bb72-4b23-ae21-867fa9b9b13f" providerId="ADAL" clId="{9F917090-931A-4846-9D70-14B9BC746C35}" dt="2024-10-04T09:41:16.297" v="215" actId="6549"/>
          <ac:spMkLst>
            <pc:docMk/>
            <pc:sldMk cId="4151674131" sldId="2341"/>
            <ac:spMk id="5" creationId="{869A9178-4BCB-85F1-CF83-0E36382A95D1}"/>
          </ac:spMkLst>
        </pc:spChg>
        <pc:spChg chg="add mod">
          <ac:chgData name="Sami Ruotsalainen" userId="ca7d0a82-bb72-4b23-ae21-867fa9b9b13f" providerId="ADAL" clId="{9F917090-931A-4846-9D70-14B9BC746C35}" dt="2024-10-04T09:40:57.501" v="141"/>
          <ac:spMkLst>
            <pc:docMk/>
            <pc:sldMk cId="4151674131" sldId="2341"/>
            <ac:spMk id="6" creationId="{A3AD8A95-AC0D-8545-29E2-F3694B282DBD}"/>
          </ac:spMkLst>
        </pc:spChg>
        <pc:spChg chg="mod">
          <ac:chgData name="Sami Ruotsalainen" userId="ca7d0a82-bb72-4b23-ae21-867fa9b9b13f" providerId="ADAL" clId="{9F917090-931A-4846-9D70-14B9BC746C35}" dt="2024-10-04T09:41:29.846" v="282" actId="6549"/>
          <ac:spMkLst>
            <pc:docMk/>
            <pc:sldMk cId="4151674131" sldId="2341"/>
            <ac:spMk id="9" creationId="{ABD824EA-818A-2135-5900-9AC6EC2417EA}"/>
          </ac:spMkLst>
        </pc:spChg>
        <pc:spChg chg="mod">
          <ac:chgData name="Sami Ruotsalainen" userId="ca7d0a82-bb72-4b23-ae21-867fa9b9b13f" providerId="ADAL" clId="{9F917090-931A-4846-9D70-14B9BC746C35}" dt="2024-10-04T09:53:22.211" v="508" actId="6549"/>
          <ac:spMkLst>
            <pc:docMk/>
            <pc:sldMk cId="4151674131" sldId="2341"/>
            <ac:spMk id="11" creationId="{86F0B53E-3462-216A-1FEB-0842AEA66D0A}"/>
          </ac:spMkLst>
        </pc:spChg>
      </pc:sldChg>
      <pc:sldChg chg="addSp delSp modSp mod">
        <pc:chgData name="Sami Ruotsalainen" userId="ca7d0a82-bb72-4b23-ae21-867fa9b9b13f" providerId="ADAL" clId="{9F917090-931A-4846-9D70-14B9BC746C35}" dt="2024-10-04T18:52:46.837" v="4484" actId="6549"/>
        <pc:sldMkLst>
          <pc:docMk/>
          <pc:sldMk cId="428365364" sldId="2342"/>
        </pc:sldMkLst>
        <pc:spChg chg="del">
          <ac:chgData name="Sami Ruotsalainen" userId="ca7d0a82-bb72-4b23-ae21-867fa9b9b13f" providerId="ADAL" clId="{9F917090-931A-4846-9D70-14B9BC746C35}" dt="2024-10-04T09:40:28.747" v="128" actId="478"/>
          <ac:spMkLst>
            <pc:docMk/>
            <pc:sldMk cId="428365364" sldId="2342"/>
            <ac:spMk id="4" creationId="{BF9FC8FC-1C54-8713-BFF3-B5A465BB196B}"/>
          </ac:spMkLst>
        </pc:spChg>
        <pc:spChg chg="mod">
          <ac:chgData name="Sami Ruotsalainen" userId="ca7d0a82-bb72-4b23-ae21-867fa9b9b13f" providerId="ADAL" clId="{9F917090-931A-4846-9D70-14B9BC746C35}" dt="2024-10-04T11:07:47.532" v="3253"/>
          <ac:spMkLst>
            <pc:docMk/>
            <pc:sldMk cId="428365364" sldId="2342"/>
            <ac:spMk id="5" creationId="{869A9178-4BCB-85F1-CF83-0E36382A95D1}"/>
          </ac:spMkLst>
        </pc:spChg>
        <pc:spChg chg="add mod">
          <ac:chgData name="Sami Ruotsalainen" userId="ca7d0a82-bb72-4b23-ae21-867fa9b9b13f" providerId="ADAL" clId="{9F917090-931A-4846-9D70-14B9BC746C35}" dt="2024-10-04T09:40:29.149" v="129"/>
          <ac:spMkLst>
            <pc:docMk/>
            <pc:sldMk cId="428365364" sldId="2342"/>
            <ac:spMk id="7" creationId="{D28E3799-B16A-EAA9-0644-141BEFA3C0BE}"/>
          </ac:spMkLst>
        </pc:spChg>
        <pc:spChg chg="mod">
          <ac:chgData name="Sami Ruotsalainen" userId="ca7d0a82-bb72-4b23-ae21-867fa9b9b13f" providerId="ADAL" clId="{9F917090-931A-4846-9D70-14B9BC746C35}" dt="2024-10-04T18:43:25.677" v="4326"/>
          <ac:spMkLst>
            <pc:docMk/>
            <pc:sldMk cId="428365364" sldId="2342"/>
            <ac:spMk id="9" creationId="{ABD824EA-818A-2135-5900-9AC6EC2417EA}"/>
          </ac:spMkLst>
        </pc:spChg>
        <pc:spChg chg="add del mod">
          <ac:chgData name="Sami Ruotsalainen" userId="ca7d0a82-bb72-4b23-ae21-867fa9b9b13f" providerId="ADAL" clId="{9F917090-931A-4846-9D70-14B9BC746C35}" dt="2024-10-04T18:48:42.614" v="4402" actId="478"/>
          <ac:spMkLst>
            <pc:docMk/>
            <pc:sldMk cId="428365364" sldId="2342"/>
            <ac:spMk id="10" creationId="{C8BE43E2-2334-D601-E799-45A1D9342E93}"/>
          </ac:spMkLst>
        </pc:spChg>
        <pc:spChg chg="mod">
          <ac:chgData name="Sami Ruotsalainen" userId="ca7d0a82-bb72-4b23-ae21-867fa9b9b13f" providerId="ADAL" clId="{9F917090-931A-4846-9D70-14B9BC746C35}" dt="2024-10-04T18:43:32.938" v="4338" actId="6549"/>
          <ac:spMkLst>
            <pc:docMk/>
            <pc:sldMk cId="428365364" sldId="2342"/>
            <ac:spMk id="25" creationId="{F04F8D08-FA4A-BC57-2332-0BF449648EC8}"/>
          </ac:spMkLst>
        </pc:spChg>
        <pc:spChg chg="mod">
          <ac:chgData name="Sami Ruotsalainen" userId="ca7d0a82-bb72-4b23-ae21-867fa9b9b13f" providerId="ADAL" clId="{9F917090-931A-4846-9D70-14B9BC746C35}" dt="2024-10-04T18:43:38.068" v="4351" actId="6549"/>
          <ac:spMkLst>
            <pc:docMk/>
            <pc:sldMk cId="428365364" sldId="2342"/>
            <ac:spMk id="29" creationId="{78517782-A171-91C7-1DBB-2F9DFC91A141}"/>
          </ac:spMkLst>
        </pc:spChg>
        <pc:spChg chg="mod">
          <ac:chgData name="Sami Ruotsalainen" userId="ca7d0a82-bb72-4b23-ae21-867fa9b9b13f" providerId="ADAL" clId="{9F917090-931A-4846-9D70-14B9BC746C35}" dt="2024-10-04T18:51:20.130" v="4430" actId="6549"/>
          <ac:spMkLst>
            <pc:docMk/>
            <pc:sldMk cId="428365364" sldId="2342"/>
            <ac:spMk id="34" creationId="{DED6660B-F0AE-5D35-EAB3-AF14DFE219E1}"/>
          </ac:spMkLst>
        </pc:spChg>
        <pc:spChg chg="mod">
          <ac:chgData name="Sami Ruotsalainen" userId="ca7d0a82-bb72-4b23-ae21-867fa9b9b13f" providerId="ADAL" clId="{9F917090-931A-4846-9D70-14B9BC746C35}" dt="2024-10-04T18:52:46.837" v="4484" actId="6549"/>
          <ac:spMkLst>
            <pc:docMk/>
            <pc:sldMk cId="428365364" sldId="2342"/>
            <ac:spMk id="35" creationId="{5B79111E-92D0-097D-9BB4-BEEEE0F6D23D}"/>
          </ac:spMkLst>
        </pc:spChg>
        <pc:spChg chg="mod">
          <ac:chgData name="Sami Ruotsalainen" userId="ca7d0a82-bb72-4b23-ae21-867fa9b9b13f" providerId="ADAL" clId="{9F917090-931A-4846-9D70-14B9BC746C35}" dt="2024-10-04T10:47:16.686" v="2430" actId="6549"/>
          <ac:spMkLst>
            <pc:docMk/>
            <pc:sldMk cId="428365364" sldId="2342"/>
            <ac:spMk id="36" creationId="{12C03DC7-E2D7-8F0E-EEBE-6FA3E1469DA9}"/>
          </ac:spMkLst>
        </pc:spChg>
        <pc:graphicFrameChg chg="mod">
          <ac:chgData name="Sami Ruotsalainen" userId="ca7d0a82-bb72-4b23-ae21-867fa9b9b13f" providerId="ADAL" clId="{9F917090-931A-4846-9D70-14B9BC746C35}" dt="2024-10-04T18:50:07.535" v="4405" actId="20577"/>
          <ac:graphicFrameMkLst>
            <pc:docMk/>
            <pc:sldMk cId="428365364" sldId="2342"/>
            <ac:graphicFrameMk id="8" creationId="{D081A84E-4DFD-496C-89B0-1D28DEF05CAE}"/>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xlsx"/></Relationships>
</file>

<file path=ppt/charts/_rels/chart12.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ramboll-my.sharepoint.com/personal/sami_ruotsalainen_ramboll_fi/Documents/Desktop/Projektit/SKOL%20ry/Markkinatietohanke%202024/2_Suunnittelu/Tilastot%20ja%20graafit.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r>
              <a:rPr lang="fi-FI" dirty="0"/>
              <a:t>GDP </a:t>
            </a:r>
            <a:r>
              <a:rPr lang="fi-FI" dirty="0" err="1"/>
              <a:t>change</a:t>
            </a:r>
            <a:r>
              <a:rPr lang="fi-FI" dirty="0"/>
              <a:t> %</a:t>
            </a:r>
          </a:p>
        </c:rich>
      </c:tx>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kehitysennusteet'!$E$29</c:f>
              <c:strCache>
                <c:ptCount val="1"/>
                <c:pt idx="0">
                  <c:v>BKT:n muutos-%</c:v>
                </c:pt>
              </c:strCache>
            </c:strRef>
          </c:tx>
          <c:spPr>
            <a:ln w="28575" cap="rnd">
              <a:solidFill>
                <a:schemeClr val="accent1"/>
              </a:solidFill>
              <a:round/>
            </a:ln>
            <a:effectLst/>
          </c:spPr>
          <c:marker>
            <c:symbol val="none"/>
          </c:marker>
          <c:cat>
            <c:numRef>
              <c:f>'Talouden kehitysennusteet'!$D$30:$D$32</c:f>
              <c:numCache>
                <c:formatCode>General</c:formatCode>
                <c:ptCount val="3"/>
                <c:pt idx="0">
                  <c:v>2023</c:v>
                </c:pt>
                <c:pt idx="1">
                  <c:v>2024</c:v>
                </c:pt>
                <c:pt idx="2">
                  <c:v>2025</c:v>
                </c:pt>
              </c:numCache>
            </c:numRef>
          </c:cat>
          <c:val>
            <c:numRef>
              <c:f>'Talouden kehitysennusteet'!$E$30:$E$32</c:f>
              <c:numCache>
                <c:formatCode>0.0</c:formatCode>
                <c:ptCount val="3"/>
                <c:pt idx="0">
                  <c:v>2.08</c:v>
                </c:pt>
                <c:pt idx="1">
                  <c:v>-0.20999999999999996</c:v>
                </c:pt>
                <c:pt idx="2">
                  <c:v>1.0500000000000003</c:v>
                </c:pt>
              </c:numCache>
            </c:numRef>
          </c:val>
          <c:smooth val="0"/>
          <c:extLst>
            <c:ext xmlns:c16="http://schemas.microsoft.com/office/drawing/2014/chart" uri="{C3380CC4-5D6E-409C-BE32-E72D297353CC}">
              <c16:uniqueId val="{00000000-0ABA-4827-AC00-BFC758883695}"/>
            </c:ext>
          </c:extLst>
        </c:ser>
        <c:dLbls>
          <c:showLegendKey val="0"/>
          <c:showVal val="0"/>
          <c:showCatName val="0"/>
          <c:showSerName val="0"/>
          <c:showPercent val="0"/>
          <c:showBubbleSize val="0"/>
        </c:dLbls>
        <c:smooth val="0"/>
        <c:axId val="580699568"/>
        <c:axId val="580695960"/>
      </c:lineChart>
      <c:catAx>
        <c:axId val="580699568"/>
        <c:scaling>
          <c:orientation val="minMax"/>
        </c:scaling>
        <c:delete val="0"/>
        <c:axPos val="b"/>
        <c:numFmt formatCode="General" sourceLinked="1"/>
        <c:majorTickMark val="none"/>
        <c:minorTickMark val="none"/>
        <c:tickLblPos val="low"/>
        <c:spPr>
          <a:noFill/>
          <a:ln w="19050"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580695960"/>
        <c:crosses val="autoZero"/>
        <c:auto val="1"/>
        <c:lblAlgn val="ctr"/>
        <c:lblOffset val="100"/>
        <c:noMultiLvlLbl val="0"/>
      </c:catAx>
      <c:valAx>
        <c:axId val="5806959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5806995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700" dirty="0" err="1">
                <a:solidFill>
                  <a:schemeClr val="tx1"/>
                </a:solidFill>
              </a:rPr>
              <a:t>Cost</a:t>
            </a:r>
            <a:r>
              <a:rPr lang="fi-FI" sz="700" dirty="0">
                <a:solidFill>
                  <a:schemeClr val="tx1"/>
                </a:solidFill>
              </a:rPr>
              <a:t> </a:t>
            </a:r>
            <a:r>
              <a:rPr lang="fi-FI" sz="700" dirty="0" err="1">
                <a:solidFill>
                  <a:schemeClr val="tx1"/>
                </a:solidFill>
              </a:rPr>
              <a:t>index</a:t>
            </a:r>
            <a:r>
              <a:rPr lang="fi-FI" sz="700" dirty="0">
                <a:solidFill>
                  <a:schemeClr val="tx1"/>
                </a:solidFill>
              </a:rPr>
              <a:t> of </a:t>
            </a:r>
            <a:r>
              <a:rPr lang="fi-FI" sz="700" dirty="0" err="1">
                <a:solidFill>
                  <a:schemeClr val="tx1"/>
                </a:solidFill>
              </a:rPr>
              <a:t>civil</a:t>
            </a:r>
            <a:r>
              <a:rPr lang="fi-FI" sz="700" dirty="0">
                <a:solidFill>
                  <a:schemeClr val="tx1"/>
                </a:solidFill>
              </a:rPr>
              <a:t> engineering </a:t>
            </a:r>
            <a:r>
              <a:rPr lang="fi-FI" sz="700" dirty="0" err="1">
                <a:solidFill>
                  <a:schemeClr val="tx1"/>
                </a:solidFill>
              </a:rPr>
              <a:t>works</a:t>
            </a:r>
            <a:endParaRPr lang="fi-FI" sz="700" dirty="0">
              <a:solidFill>
                <a:schemeClr val="tx1"/>
              </a:solidFill>
            </a:endParaRPr>
          </a:p>
          <a:p>
            <a:pPr>
              <a:defRPr/>
            </a:pPr>
            <a:r>
              <a:rPr lang="fi-FI" sz="700" dirty="0" err="1">
                <a:solidFill>
                  <a:schemeClr val="tx1"/>
                </a:solidFill>
              </a:rPr>
              <a:t>Annual</a:t>
            </a:r>
            <a:r>
              <a:rPr lang="fi-FI" sz="700" dirty="0">
                <a:solidFill>
                  <a:schemeClr val="tx1"/>
                </a:solidFill>
              </a:rPr>
              <a:t> </a:t>
            </a:r>
            <a:r>
              <a:rPr lang="fi-FI" sz="700" dirty="0" err="1">
                <a:solidFill>
                  <a:schemeClr val="tx1"/>
                </a:solidFill>
              </a:rPr>
              <a:t>change</a:t>
            </a:r>
            <a:r>
              <a:rPr lang="fi-FI" sz="700" dirty="0">
                <a:solidFill>
                  <a:schemeClr val="tx1"/>
                </a:solidFill>
              </a:rPr>
              <a:t> % (2015=100)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manualLayout>
          <c:layoutTarget val="inner"/>
          <c:xMode val="edge"/>
          <c:yMode val="edge"/>
          <c:x val="0.12088240230178758"/>
          <c:y val="0.13429978461942768"/>
          <c:w val="0.81479333957263311"/>
          <c:h val="0.66652717394409244"/>
        </c:manualLayout>
      </c:layout>
      <c:lineChart>
        <c:grouping val="standard"/>
        <c:varyColors val="0"/>
        <c:ser>
          <c:idx val="0"/>
          <c:order val="0"/>
          <c:tx>
            <c:strRef>
              <c:f>'[Tilastot ja graafit.xlsx]ENG Maarakennuskustannusindeksi'!$B$4</c:f>
              <c:strCache>
                <c:ptCount val="1"/>
                <c:pt idx="0">
                  <c:v>Total index</c:v>
                </c:pt>
              </c:strCache>
            </c:strRef>
          </c:tx>
          <c:spPr>
            <a:ln w="28575" cap="rnd">
              <a:solidFill>
                <a:schemeClr val="accent1"/>
              </a:solidFill>
              <a:round/>
            </a:ln>
            <a:effectLst/>
          </c:spPr>
          <c:marker>
            <c:symbol val="none"/>
          </c:marker>
          <c:cat>
            <c:strRef>
              <c:f>'[Tilastot ja graafit.xlsx]ENG Maarakennuskustannusindeksi'!$A$5:$A$59</c:f>
              <c:strCache>
                <c:ptCount val="55"/>
                <c:pt idx="0">
                  <c:v>2020</c:v>
                </c:pt>
                <c:pt idx="1">
                  <c:v>2020M02</c:v>
                </c:pt>
                <c:pt idx="2">
                  <c:v>2020M03</c:v>
                </c:pt>
                <c:pt idx="3">
                  <c:v>2020M04</c:v>
                </c:pt>
                <c:pt idx="4">
                  <c:v>2020M05</c:v>
                </c:pt>
                <c:pt idx="5">
                  <c:v>2020M06</c:v>
                </c:pt>
                <c:pt idx="6">
                  <c:v>2020M07</c:v>
                </c:pt>
                <c:pt idx="7">
                  <c:v>2020M08</c:v>
                </c:pt>
                <c:pt idx="8">
                  <c:v>2020M09</c:v>
                </c:pt>
                <c:pt idx="9">
                  <c:v>2020M10</c:v>
                </c:pt>
                <c:pt idx="10">
                  <c:v>2020M11</c:v>
                </c:pt>
                <c:pt idx="11">
                  <c:v>2020M12</c:v>
                </c:pt>
                <c:pt idx="12">
                  <c:v>2021</c:v>
                </c:pt>
                <c:pt idx="13">
                  <c:v>2021M02</c:v>
                </c:pt>
                <c:pt idx="14">
                  <c:v>2021M03</c:v>
                </c:pt>
                <c:pt idx="15">
                  <c:v>2021M04</c:v>
                </c:pt>
                <c:pt idx="16">
                  <c:v>2021M05</c:v>
                </c:pt>
                <c:pt idx="17">
                  <c:v>2021M06</c:v>
                </c:pt>
                <c:pt idx="18">
                  <c:v>2021M07</c:v>
                </c:pt>
                <c:pt idx="19">
                  <c:v>2021M08</c:v>
                </c:pt>
                <c:pt idx="20">
                  <c:v>2021M09</c:v>
                </c:pt>
                <c:pt idx="21">
                  <c:v>2021M10</c:v>
                </c:pt>
                <c:pt idx="22">
                  <c:v>2021M11</c:v>
                </c:pt>
                <c:pt idx="23">
                  <c:v>2021M12</c:v>
                </c:pt>
                <c:pt idx="24">
                  <c:v>2022</c:v>
                </c:pt>
                <c:pt idx="25">
                  <c:v>2022M02</c:v>
                </c:pt>
                <c:pt idx="26">
                  <c:v>2022M03</c:v>
                </c:pt>
                <c:pt idx="27">
                  <c:v>2022M04</c:v>
                </c:pt>
                <c:pt idx="28">
                  <c:v>2022M05</c:v>
                </c:pt>
                <c:pt idx="29">
                  <c:v>2022M06</c:v>
                </c:pt>
                <c:pt idx="30">
                  <c:v>2022M07</c:v>
                </c:pt>
                <c:pt idx="31">
                  <c:v>2022M08</c:v>
                </c:pt>
                <c:pt idx="32">
                  <c:v>2022M09</c:v>
                </c:pt>
                <c:pt idx="33">
                  <c:v>2022M10</c:v>
                </c:pt>
                <c:pt idx="34">
                  <c:v>2022M11</c:v>
                </c:pt>
                <c:pt idx="35">
                  <c:v>2022M12</c:v>
                </c:pt>
                <c:pt idx="36">
                  <c:v>2023</c:v>
                </c:pt>
                <c:pt idx="37">
                  <c:v>2023M02</c:v>
                </c:pt>
                <c:pt idx="38">
                  <c:v>2023M03</c:v>
                </c:pt>
                <c:pt idx="39">
                  <c:v>2023M04</c:v>
                </c:pt>
                <c:pt idx="40">
                  <c:v>2023M05</c:v>
                </c:pt>
                <c:pt idx="41">
                  <c:v>2023M06</c:v>
                </c:pt>
                <c:pt idx="42">
                  <c:v>2023M07</c:v>
                </c:pt>
                <c:pt idx="43">
                  <c:v>2023M08</c:v>
                </c:pt>
                <c:pt idx="44">
                  <c:v>2023M09</c:v>
                </c:pt>
                <c:pt idx="45">
                  <c:v>2023M10</c:v>
                </c:pt>
                <c:pt idx="46">
                  <c:v>2023M11</c:v>
                </c:pt>
                <c:pt idx="47">
                  <c:v>2023M12</c:v>
                </c:pt>
                <c:pt idx="48">
                  <c:v>2024</c:v>
                </c:pt>
                <c:pt idx="49">
                  <c:v>2024M02</c:v>
                </c:pt>
                <c:pt idx="50">
                  <c:v>2024M03</c:v>
                </c:pt>
                <c:pt idx="51">
                  <c:v>2024M04</c:v>
                </c:pt>
                <c:pt idx="52">
                  <c:v>2024M05</c:v>
                </c:pt>
                <c:pt idx="53">
                  <c:v>2024M06</c:v>
                </c:pt>
                <c:pt idx="54">
                  <c:v>2024M07</c:v>
                </c:pt>
              </c:strCache>
            </c:strRef>
          </c:cat>
          <c:val>
            <c:numRef>
              <c:f>'[Tilastot ja graafit.xlsx]ENG Maarakennuskustannusindeksi'!$B$5:$B$59</c:f>
              <c:numCache>
                <c:formatCode>0.0</c:formatCode>
                <c:ptCount val="55"/>
                <c:pt idx="0">
                  <c:v>1.6</c:v>
                </c:pt>
                <c:pt idx="1">
                  <c:v>0.6</c:v>
                </c:pt>
                <c:pt idx="2">
                  <c:v>-2</c:v>
                </c:pt>
                <c:pt idx="3">
                  <c:v>-5.5</c:v>
                </c:pt>
                <c:pt idx="4">
                  <c:v>-6.8</c:v>
                </c:pt>
                <c:pt idx="5">
                  <c:v>-5.3</c:v>
                </c:pt>
                <c:pt idx="6">
                  <c:v>-4.2</c:v>
                </c:pt>
                <c:pt idx="7">
                  <c:v>-4.5999999999999996</c:v>
                </c:pt>
                <c:pt idx="8">
                  <c:v>-2.5</c:v>
                </c:pt>
                <c:pt idx="9">
                  <c:v>-3.1</c:v>
                </c:pt>
                <c:pt idx="10">
                  <c:v>-1.5</c:v>
                </c:pt>
                <c:pt idx="11">
                  <c:v>-0.3</c:v>
                </c:pt>
                <c:pt idx="12">
                  <c:v>-1.5</c:v>
                </c:pt>
                <c:pt idx="13">
                  <c:v>1.7</c:v>
                </c:pt>
                <c:pt idx="14">
                  <c:v>4.2</c:v>
                </c:pt>
                <c:pt idx="15">
                  <c:v>7.4</c:v>
                </c:pt>
                <c:pt idx="16">
                  <c:v>8.6</c:v>
                </c:pt>
                <c:pt idx="17">
                  <c:v>8.1999999999999993</c:v>
                </c:pt>
                <c:pt idx="18">
                  <c:v>8.3000000000000007</c:v>
                </c:pt>
                <c:pt idx="19">
                  <c:v>9.4</c:v>
                </c:pt>
                <c:pt idx="20">
                  <c:v>8.9</c:v>
                </c:pt>
                <c:pt idx="21">
                  <c:v>10.3</c:v>
                </c:pt>
                <c:pt idx="22">
                  <c:v>11.5</c:v>
                </c:pt>
                <c:pt idx="23">
                  <c:v>10.4</c:v>
                </c:pt>
                <c:pt idx="24">
                  <c:v>10.6</c:v>
                </c:pt>
                <c:pt idx="25">
                  <c:v>9.3000000000000007</c:v>
                </c:pt>
                <c:pt idx="26">
                  <c:v>11.3</c:v>
                </c:pt>
                <c:pt idx="27">
                  <c:v>15.5</c:v>
                </c:pt>
                <c:pt idx="28">
                  <c:v>16</c:v>
                </c:pt>
                <c:pt idx="29">
                  <c:v>18.100000000000001</c:v>
                </c:pt>
                <c:pt idx="30">
                  <c:v>18.100000000000001</c:v>
                </c:pt>
                <c:pt idx="31">
                  <c:v>15.2</c:v>
                </c:pt>
                <c:pt idx="32">
                  <c:v>15.6</c:v>
                </c:pt>
                <c:pt idx="33">
                  <c:v>14.3</c:v>
                </c:pt>
                <c:pt idx="34">
                  <c:v>12.6</c:v>
                </c:pt>
                <c:pt idx="35">
                  <c:v>11.8</c:v>
                </c:pt>
                <c:pt idx="36">
                  <c:v>11.5</c:v>
                </c:pt>
                <c:pt idx="37">
                  <c:v>10</c:v>
                </c:pt>
                <c:pt idx="38">
                  <c:v>7.2</c:v>
                </c:pt>
                <c:pt idx="39">
                  <c:v>3.7</c:v>
                </c:pt>
                <c:pt idx="40">
                  <c:v>4</c:v>
                </c:pt>
                <c:pt idx="41">
                  <c:v>1.4</c:v>
                </c:pt>
                <c:pt idx="42">
                  <c:v>1.4</c:v>
                </c:pt>
                <c:pt idx="43">
                  <c:v>3.2</c:v>
                </c:pt>
                <c:pt idx="44">
                  <c:v>3.4</c:v>
                </c:pt>
                <c:pt idx="45">
                  <c:v>3.4</c:v>
                </c:pt>
                <c:pt idx="46">
                  <c:v>2.9</c:v>
                </c:pt>
                <c:pt idx="47">
                  <c:v>3.1</c:v>
                </c:pt>
                <c:pt idx="48">
                  <c:v>1</c:v>
                </c:pt>
                <c:pt idx="49">
                  <c:v>1.1000000000000001</c:v>
                </c:pt>
                <c:pt idx="50">
                  <c:v>1.4</c:v>
                </c:pt>
                <c:pt idx="51">
                  <c:v>1.5</c:v>
                </c:pt>
                <c:pt idx="52">
                  <c:v>1.3</c:v>
                </c:pt>
                <c:pt idx="53">
                  <c:v>0.8</c:v>
                </c:pt>
                <c:pt idx="54">
                  <c:v>0.1</c:v>
                </c:pt>
              </c:numCache>
            </c:numRef>
          </c:val>
          <c:smooth val="0"/>
          <c:extLst>
            <c:ext xmlns:c16="http://schemas.microsoft.com/office/drawing/2014/chart" uri="{C3380CC4-5D6E-409C-BE32-E72D297353CC}">
              <c16:uniqueId val="{00000000-2302-4768-BBF4-3D68F9BC3C85}"/>
            </c:ext>
          </c:extLst>
        </c:ser>
        <c:ser>
          <c:idx val="1"/>
          <c:order val="1"/>
          <c:tx>
            <c:strRef>
              <c:f>'[Tilastot ja graafit.xlsx]ENG Maarakennuskustannusindeksi'!$C$4</c:f>
              <c:strCache>
                <c:ptCount val="1"/>
                <c:pt idx="0">
                  <c:v>Surfacing</c:v>
                </c:pt>
              </c:strCache>
            </c:strRef>
          </c:tx>
          <c:spPr>
            <a:ln w="28575" cap="rnd">
              <a:solidFill>
                <a:schemeClr val="accent2"/>
              </a:solidFill>
              <a:round/>
            </a:ln>
            <a:effectLst/>
          </c:spPr>
          <c:marker>
            <c:symbol val="none"/>
          </c:marker>
          <c:cat>
            <c:strRef>
              <c:f>'[Tilastot ja graafit.xlsx]ENG Maarakennuskustannusindeksi'!$A$5:$A$59</c:f>
              <c:strCache>
                <c:ptCount val="55"/>
                <c:pt idx="0">
                  <c:v>2020</c:v>
                </c:pt>
                <c:pt idx="1">
                  <c:v>2020M02</c:v>
                </c:pt>
                <c:pt idx="2">
                  <c:v>2020M03</c:v>
                </c:pt>
                <c:pt idx="3">
                  <c:v>2020M04</c:v>
                </c:pt>
                <c:pt idx="4">
                  <c:v>2020M05</c:v>
                </c:pt>
                <c:pt idx="5">
                  <c:v>2020M06</c:v>
                </c:pt>
                <c:pt idx="6">
                  <c:v>2020M07</c:v>
                </c:pt>
                <c:pt idx="7">
                  <c:v>2020M08</c:v>
                </c:pt>
                <c:pt idx="8">
                  <c:v>2020M09</c:v>
                </c:pt>
                <c:pt idx="9">
                  <c:v>2020M10</c:v>
                </c:pt>
                <c:pt idx="10">
                  <c:v>2020M11</c:v>
                </c:pt>
                <c:pt idx="11">
                  <c:v>2020M12</c:v>
                </c:pt>
                <c:pt idx="12">
                  <c:v>2021</c:v>
                </c:pt>
                <c:pt idx="13">
                  <c:v>2021M02</c:v>
                </c:pt>
                <c:pt idx="14">
                  <c:v>2021M03</c:v>
                </c:pt>
                <c:pt idx="15">
                  <c:v>2021M04</c:v>
                </c:pt>
                <c:pt idx="16">
                  <c:v>2021M05</c:v>
                </c:pt>
                <c:pt idx="17">
                  <c:v>2021M06</c:v>
                </c:pt>
                <c:pt idx="18">
                  <c:v>2021M07</c:v>
                </c:pt>
                <c:pt idx="19">
                  <c:v>2021M08</c:v>
                </c:pt>
                <c:pt idx="20">
                  <c:v>2021M09</c:v>
                </c:pt>
                <c:pt idx="21">
                  <c:v>2021M10</c:v>
                </c:pt>
                <c:pt idx="22">
                  <c:v>2021M11</c:v>
                </c:pt>
                <c:pt idx="23">
                  <c:v>2021M12</c:v>
                </c:pt>
                <c:pt idx="24">
                  <c:v>2022</c:v>
                </c:pt>
                <c:pt idx="25">
                  <c:v>2022M02</c:v>
                </c:pt>
                <c:pt idx="26">
                  <c:v>2022M03</c:v>
                </c:pt>
                <c:pt idx="27">
                  <c:v>2022M04</c:v>
                </c:pt>
                <c:pt idx="28">
                  <c:v>2022M05</c:v>
                </c:pt>
                <c:pt idx="29">
                  <c:v>2022M06</c:v>
                </c:pt>
                <c:pt idx="30">
                  <c:v>2022M07</c:v>
                </c:pt>
                <c:pt idx="31">
                  <c:v>2022M08</c:v>
                </c:pt>
                <c:pt idx="32">
                  <c:v>2022M09</c:v>
                </c:pt>
                <c:pt idx="33">
                  <c:v>2022M10</c:v>
                </c:pt>
                <c:pt idx="34">
                  <c:v>2022M11</c:v>
                </c:pt>
                <c:pt idx="35">
                  <c:v>2022M12</c:v>
                </c:pt>
                <c:pt idx="36">
                  <c:v>2023</c:v>
                </c:pt>
                <c:pt idx="37">
                  <c:v>2023M02</c:v>
                </c:pt>
                <c:pt idx="38">
                  <c:v>2023M03</c:v>
                </c:pt>
                <c:pt idx="39">
                  <c:v>2023M04</c:v>
                </c:pt>
                <c:pt idx="40">
                  <c:v>2023M05</c:v>
                </c:pt>
                <c:pt idx="41">
                  <c:v>2023M06</c:v>
                </c:pt>
                <c:pt idx="42">
                  <c:v>2023M07</c:v>
                </c:pt>
                <c:pt idx="43">
                  <c:v>2023M08</c:v>
                </c:pt>
                <c:pt idx="44">
                  <c:v>2023M09</c:v>
                </c:pt>
                <c:pt idx="45">
                  <c:v>2023M10</c:v>
                </c:pt>
                <c:pt idx="46">
                  <c:v>2023M11</c:v>
                </c:pt>
                <c:pt idx="47">
                  <c:v>2023M12</c:v>
                </c:pt>
                <c:pt idx="48">
                  <c:v>2024</c:v>
                </c:pt>
                <c:pt idx="49">
                  <c:v>2024M02</c:v>
                </c:pt>
                <c:pt idx="50">
                  <c:v>2024M03</c:v>
                </c:pt>
                <c:pt idx="51">
                  <c:v>2024M04</c:v>
                </c:pt>
                <c:pt idx="52">
                  <c:v>2024M05</c:v>
                </c:pt>
                <c:pt idx="53">
                  <c:v>2024M06</c:v>
                </c:pt>
                <c:pt idx="54">
                  <c:v>2024M07</c:v>
                </c:pt>
              </c:strCache>
            </c:strRef>
          </c:cat>
          <c:val>
            <c:numRef>
              <c:f>'[Tilastot ja graafit.xlsx]ENG Maarakennuskustannusindeksi'!$C$5:$C$59</c:f>
              <c:numCache>
                <c:formatCode>0.0</c:formatCode>
                <c:ptCount val="55"/>
                <c:pt idx="0">
                  <c:v>5.0999999999999996</c:v>
                </c:pt>
                <c:pt idx="1">
                  <c:v>3.4</c:v>
                </c:pt>
                <c:pt idx="2">
                  <c:v>-5.8</c:v>
                </c:pt>
                <c:pt idx="3">
                  <c:v>-21</c:v>
                </c:pt>
                <c:pt idx="4">
                  <c:v>-25.6</c:v>
                </c:pt>
                <c:pt idx="5">
                  <c:v>-21</c:v>
                </c:pt>
                <c:pt idx="6">
                  <c:v>-14</c:v>
                </c:pt>
                <c:pt idx="7">
                  <c:v>-14.8</c:v>
                </c:pt>
                <c:pt idx="8">
                  <c:v>-6.7</c:v>
                </c:pt>
                <c:pt idx="9">
                  <c:v>-11.7</c:v>
                </c:pt>
                <c:pt idx="10">
                  <c:v>-3.4</c:v>
                </c:pt>
                <c:pt idx="11">
                  <c:v>2.2000000000000002</c:v>
                </c:pt>
                <c:pt idx="12">
                  <c:v>-8.3000000000000007</c:v>
                </c:pt>
                <c:pt idx="13">
                  <c:v>3.2</c:v>
                </c:pt>
                <c:pt idx="14">
                  <c:v>11.9</c:v>
                </c:pt>
                <c:pt idx="15">
                  <c:v>30.9</c:v>
                </c:pt>
                <c:pt idx="16">
                  <c:v>35.299999999999997</c:v>
                </c:pt>
                <c:pt idx="17">
                  <c:v>30.4</c:v>
                </c:pt>
                <c:pt idx="18">
                  <c:v>27.6</c:v>
                </c:pt>
                <c:pt idx="19">
                  <c:v>28.2</c:v>
                </c:pt>
                <c:pt idx="20">
                  <c:v>26.2</c:v>
                </c:pt>
                <c:pt idx="21">
                  <c:v>32.200000000000003</c:v>
                </c:pt>
                <c:pt idx="22">
                  <c:v>39</c:v>
                </c:pt>
                <c:pt idx="23">
                  <c:v>32.299999999999997</c:v>
                </c:pt>
                <c:pt idx="24">
                  <c:v>25.5</c:v>
                </c:pt>
                <c:pt idx="25">
                  <c:v>18.5</c:v>
                </c:pt>
                <c:pt idx="26">
                  <c:v>20.399999999999999</c:v>
                </c:pt>
                <c:pt idx="27">
                  <c:v>33.1</c:v>
                </c:pt>
                <c:pt idx="28">
                  <c:v>34.700000000000003</c:v>
                </c:pt>
                <c:pt idx="29">
                  <c:v>40.4</c:v>
                </c:pt>
                <c:pt idx="30">
                  <c:v>34.6</c:v>
                </c:pt>
                <c:pt idx="31">
                  <c:v>23.2</c:v>
                </c:pt>
                <c:pt idx="32">
                  <c:v>27.5</c:v>
                </c:pt>
                <c:pt idx="33">
                  <c:v>17.399999999999999</c:v>
                </c:pt>
                <c:pt idx="34">
                  <c:v>10.4</c:v>
                </c:pt>
                <c:pt idx="35">
                  <c:v>10.6</c:v>
                </c:pt>
                <c:pt idx="36">
                  <c:v>11.8</c:v>
                </c:pt>
                <c:pt idx="37">
                  <c:v>6.6</c:v>
                </c:pt>
                <c:pt idx="38">
                  <c:v>2</c:v>
                </c:pt>
                <c:pt idx="39">
                  <c:v>-5.9</c:v>
                </c:pt>
                <c:pt idx="40">
                  <c:v>-3.2</c:v>
                </c:pt>
                <c:pt idx="41">
                  <c:v>-9</c:v>
                </c:pt>
                <c:pt idx="42">
                  <c:v>-5.6</c:v>
                </c:pt>
                <c:pt idx="43">
                  <c:v>1.7</c:v>
                </c:pt>
                <c:pt idx="44">
                  <c:v>2.4</c:v>
                </c:pt>
                <c:pt idx="45">
                  <c:v>9.3000000000000007</c:v>
                </c:pt>
                <c:pt idx="46">
                  <c:v>7.6</c:v>
                </c:pt>
                <c:pt idx="47">
                  <c:v>4.4000000000000004</c:v>
                </c:pt>
                <c:pt idx="48">
                  <c:v>1.8</c:v>
                </c:pt>
                <c:pt idx="49">
                  <c:v>1.2</c:v>
                </c:pt>
                <c:pt idx="50">
                  <c:v>2.2999999999999998</c:v>
                </c:pt>
                <c:pt idx="51">
                  <c:v>2.1</c:v>
                </c:pt>
                <c:pt idx="52">
                  <c:v>1.8</c:v>
                </c:pt>
                <c:pt idx="53">
                  <c:v>1.3</c:v>
                </c:pt>
                <c:pt idx="54">
                  <c:v>0.3</c:v>
                </c:pt>
              </c:numCache>
            </c:numRef>
          </c:val>
          <c:smooth val="0"/>
          <c:extLst>
            <c:ext xmlns:c16="http://schemas.microsoft.com/office/drawing/2014/chart" uri="{C3380CC4-5D6E-409C-BE32-E72D297353CC}">
              <c16:uniqueId val="{00000001-2302-4768-BBF4-3D68F9BC3C85}"/>
            </c:ext>
          </c:extLst>
        </c:ser>
        <c:ser>
          <c:idx val="2"/>
          <c:order val="2"/>
          <c:tx>
            <c:strRef>
              <c:f>'[Tilastot ja graafit.xlsx]ENG Maarakennuskustannusindeksi'!$D$4</c:f>
              <c:strCache>
                <c:ptCount val="1"/>
                <c:pt idx="0">
                  <c:v>Concrete structures</c:v>
                </c:pt>
              </c:strCache>
            </c:strRef>
          </c:tx>
          <c:spPr>
            <a:ln w="28575" cap="rnd">
              <a:solidFill>
                <a:schemeClr val="accent3"/>
              </a:solidFill>
              <a:round/>
            </a:ln>
            <a:effectLst/>
          </c:spPr>
          <c:marker>
            <c:symbol val="none"/>
          </c:marker>
          <c:cat>
            <c:strRef>
              <c:f>'[Tilastot ja graafit.xlsx]ENG Maarakennuskustannusindeksi'!$A$5:$A$59</c:f>
              <c:strCache>
                <c:ptCount val="55"/>
                <c:pt idx="0">
                  <c:v>2020</c:v>
                </c:pt>
                <c:pt idx="1">
                  <c:v>2020M02</c:v>
                </c:pt>
                <c:pt idx="2">
                  <c:v>2020M03</c:v>
                </c:pt>
                <c:pt idx="3">
                  <c:v>2020M04</c:v>
                </c:pt>
                <c:pt idx="4">
                  <c:v>2020M05</c:v>
                </c:pt>
                <c:pt idx="5">
                  <c:v>2020M06</c:v>
                </c:pt>
                <c:pt idx="6">
                  <c:v>2020M07</c:v>
                </c:pt>
                <c:pt idx="7">
                  <c:v>2020M08</c:v>
                </c:pt>
                <c:pt idx="8">
                  <c:v>2020M09</c:v>
                </c:pt>
                <c:pt idx="9">
                  <c:v>2020M10</c:v>
                </c:pt>
                <c:pt idx="10">
                  <c:v>2020M11</c:v>
                </c:pt>
                <c:pt idx="11">
                  <c:v>2020M12</c:v>
                </c:pt>
                <c:pt idx="12">
                  <c:v>2021</c:v>
                </c:pt>
                <c:pt idx="13">
                  <c:v>2021M02</c:v>
                </c:pt>
                <c:pt idx="14">
                  <c:v>2021M03</c:v>
                </c:pt>
                <c:pt idx="15">
                  <c:v>2021M04</c:v>
                </c:pt>
                <c:pt idx="16">
                  <c:v>2021M05</c:v>
                </c:pt>
                <c:pt idx="17">
                  <c:v>2021M06</c:v>
                </c:pt>
                <c:pt idx="18">
                  <c:v>2021M07</c:v>
                </c:pt>
                <c:pt idx="19">
                  <c:v>2021M08</c:v>
                </c:pt>
                <c:pt idx="20">
                  <c:v>2021M09</c:v>
                </c:pt>
                <c:pt idx="21">
                  <c:v>2021M10</c:v>
                </c:pt>
                <c:pt idx="22">
                  <c:v>2021M11</c:v>
                </c:pt>
                <c:pt idx="23">
                  <c:v>2021M12</c:v>
                </c:pt>
                <c:pt idx="24">
                  <c:v>2022</c:v>
                </c:pt>
                <c:pt idx="25">
                  <c:v>2022M02</c:v>
                </c:pt>
                <c:pt idx="26">
                  <c:v>2022M03</c:v>
                </c:pt>
                <c:pt idx="27">
                  <c:v>2022M04</c:v>
                </c:pt>
                <c:pt idx="28">
                  <c:v>2022M05</c:v>
                </c:pt>
                <c:pt idx="29">
                  <c:v>2022M06</c:v>
                </c:pt>
                <c:pt idx="30">
                  <c:v>2022M07</c:v>
                </c:pt>
                <c:pt idx="31">
                  <c:v>2022M08</c:v>
                </c:pt>
                <c:pt idx="32">
                  <c:v>2022M09</c:v>
                </c:pt>
                <c:pt idx="33">
                  <c:v>2022M10</c:v>
                </c:pt>
                <c:pt idx="34">
                  <c:v>2022M11</c:v>
                </c:pt>
                <c:pt idx="35">
                  <c:v>2022M12</c:v>
                </c:pt>
                <c:pt idx="36">
                  <c:v>2023</c:v>
                </c:pt>
                <c:pt idx="37">
                  <c:v>2023M02</c:v>
                </c:pt>
                <c:pt idx="38">
                  <c:v>2023M03</c:v>
                </c:pt>
                <c:pt idx="39">
                  <c:v>2023M04</c:v>
                </c:pt>
                <c:pt idx="40">
                  <c:v>2023M05</c:v>
                </c:pt>
                <c:pt idx="41">
                  <c:v>2023M06</c:v>
                </c:pt>
                <c:pt idx="42">
                  <c:v>2023M07</c:v>
                </c:pt>
                <c:pt idx="43">
                  <c:v>2023M08</c:v>
                </c:pt>
                <c:pt idx="44">
                  <c:v>2023M09</c:v>
                </c:pt>
                <c:pt idx="45">
                  <c:v>2023M10</c:v>
                </c:pt>
                <c:pt idx="46">
                  <c:v>2023M11</c:v>
                </c:pt>
                <c:pt idx="47">
                  <c:v>2023M12</c:v>
                </c:pt>
                <c:pt idx="48">
                  <c:v>2024</c:v>
                </c:pt>
                <c:pt idx="49">
                  <c:v>2024M02</c:v>
                </c:pt>
                <c:pt idx="50">
                  <c:v>2024M03</c:v>
                </c:pt>
                <c:pt idx="51">
                  <c:v>2024M04</c:v>
                </c:pt>
                <c:pt idx="52">
                  <c:v>2024M05</c:v>
                </c:pt>
                <c:pt idx="53">
                  <c:v>2024M06</c:v>
                </c:pt>
                <c:pt idx="54">
                  <c:v>2024M07</c:v>
                </c:pt>
              </c:strCache>
            </c:strRef>
          </c:cat>
          <c:val>
            <c:numRef>
              <c:f>'[Tilastot ja graafit.xlsx]ENG Maarakennuskustannusindeksi'!$D$5:$D$59</c:f>
              <c:numCache>
                <c:formatCode>0.0</c:formatCode>
                <c:ptCount val="55"/>
                <c:pt idx="0">
                  <c:v>0.4</c:v>
                </c:pt>
                <c:pt idx="1">
                  <c:v>-0.1</c:v>
                </c:pt>
                <c:pt idx="2">
                  <c:v>-1.3</c:v>
                </c:pt>
                <c:pt idx="3">
                  <c:v>-1.9</c:v>
                </c:pt>
                <c:pt idx="4">
                  <c:v>-1.6</c:v>
                </c:pt>
                <c:pt idx="5">
                  <c:v>-1.8</c:v>
                </c:pt>
                <c:pt idx="6">
                  <c:v>-1.6</c:v>
                </c:pt>
                <c:pt idx="7">
                  <c:v>-2.5</c:v>
                </c:pt>
                <c:pt idx="8">
                  <c:v>-1.6</c:v>
                </c:pt>
                <c:pt idx="9">
                  <c:v>-1.1000000000000001</c:v>
                </c:pt>
                <c:pt idx="10">
                  <c:v>-1</c:v>
                </c:pt>
                <c:pt idx="11">
                  <c:v>-0.9</c:v>
                </c:pt>
                <c:pt idx="12">
                  <c:v>-0.5</c:v>
                </c:pt>
                <c:pt idx="13">
                  <c:v>0.8</c:v>
                </c:pt>
                <c:pt idx="14">
                  <c:v>2.2000000000000002</c:v>
                </c:pt>
                <c:pt idx="15">
                  <c:v>3.2</c:v>
                </c:pt>
                <c:pt idx="16">
                  <c:v>4.0999999999999996</c:v>
                </c:pt>
                <c:pt idx="17">
                  <c:v>5.5</c:v>
                </c:pt>
                <c:pt idx="18">
                  <c:v>7.2</c:v>
                </c:pt>
                <c:pt idx="19">
                  <c:v>10.199999999999999</c:v>
                </c:pt>
                <c:pt idx="20">
                  <c:v>10.1</c:v>
                </c:pt>
                <c:pt idx="21">
                  <c:v>10.3</c:v>
                </c:pt>
                <c:pt idx="22">
                  <c:v>10.7</c:v>
                </c:pt>
                <c:pt idx="23">
                  <c:v>11.9</c:v>
                </c:pt>
                <c:pt idx="24">
                  <c:v>10.8</c:v>
                </c:pt>
                <c:pt idx="25">
                  <c:v>10.7</c:v>
                </c:pt>
                <c:pt idx="26">
                  <c:v>10.1</c:v>
                </c:pt>
                <c:pt idx="27">
                  <c:v>12.8</c:v>
                </c:pt>
                <c:pt idx="28">
                  <c:v>13.7</c:v>
                </c:pt>
                <c:pt idx="29">
                  <c:v>14.3</c:v>
                </c:pt>
                <c:pt idx="30">
                  <c:v>12.7</c:v>
                </c:pt>
                <c:pt idx="31">
                  <c:v>9.1999999999999993</c:v>
                </c:pt>
                <c:pt idx="32">
                  <c:v>8.5</c:v>
                </c:pt>
                <c:pt idx="33">
                  <c:v>7</c:v>
                </c:pt>
                <c:pt idx="34">
                  <c:v>6.6</c:v>
                </c:pt>
                <c:pt idx="35">
                  <c:v>5.2</c:v>
                </c:pt>
                <c:pt idx="36">
                  <c:v>5.3</c:v>
                </c:pt>
                <c:pt idx="37">
                  <c:v>4.5</c:v>
                </c:pt>
                <c:pt idx="38">
                  <c:v>4.3</c:v>
                </c:pt>
                <c:pt idx="39">
                  <c:v>0.9</c:v>
                </c:pt>
                <c:pt idx="40">
                  <c:v>1.3</c:v>
                </c:pt>
                <c:pt idx="41">
                  <c:v>-0.5</c:v>
                </c:pt>
                <c:pt idx="42">
                  <c:v>-0.9</c:v>
                </c:pt>
                <c:pt idx="43">
                  <c:v>-0.3</c:v>
                </c:pt>
                <c:pt idx="44">
                  <c:v>-0.8</c:v>
                </c:pt>
                <c:pt idx="45">
                  <c:v>-0.3</c:v>
                </c:pt>
                <c:pt idx="46">
                  <c:v>-0.9</c:v>
                </c:pt>
                <c:pt idx="47">
                  <c:v>-1.3</c:v>
                </c:pt>
                <c:pt idx="48">
                  <c:v>-1.7</c:v>
                </c:pt>
                <c:pt idx="49">
                  <c:v>-1.2</c:v>
                </c:pt>
                <c:pt idx="50">
                  <c:v>-1.8</c:v>
                </c:pt>
                <c:pt idx="51">
                  <c:v>-0.7</c:v>
                </c:pt>
                <c:pt idx="52">
                  <c:v>-1.5</c:v>
                </c:pt>
                <c:pt idx="53">
                  <c:v>-1.3</c:v>
                </c:pt>
                <c:pt idx="54">
                  <c:v>-1</c:v>
                </c:pt>
              </c:numCache>
            </c:numRef>
          </c:val>
          <c:smooth val="0"/>
          <c:extLst>
            <c:ext xmlns:c16="http://schemas.microsoft.com/office/drawing/2014/chart" uri="{C3380CC4-5D6E-409C-BE32-E72D297353CC}">
              <c16:uniqueId val="{00000002-2302-4768-BBF4-3D68F9BC3C85}"/>
            </c:ext>
          </c:extLst>
        </c:ser>
        <c:ser>
          <c:idx val="3"/>
          <c:order val="3"/>
          <c:tx>
            <c:strRef>
              <c:f>'[Tilastot ja graafit.xlsx]ENG Maarakennuskustannusindeksi'!$E$4</c:f>
              <c:strCache>
                <c:ptCount val="1"/>
                <c:pt idx="0">
                  <c:v>Maintenance</c:v>
                </c:pt>
              </c:strCache>
            </c:strRef>
          </c:tx>
          <c:spPr>
            <a:ln w="28575" cap="rnd">
              <a:solidFill>
                <a:schemeClr val="accent4"/>
              </a:solidFill>
              <a:round/>
            </a:ln>
            <a:effectLst/>
          </c:spPr>
          <c:marker>
            <c:symbol val="none"/>
          </c:marker>
          <c:cat>
            <c:strRef>
              <c:f>'[Tilastot ja graafit.xlsx]ENG Maarakennuskustannusindeksi'!$A$5:$A$59</c:f>
              <c:strCache>
                <c:ptCount val="55"/>
                <c:pt idx="0">
                  <c:v>2020</c:v>
                </c:pt>
                <c:pt idx="1">
                  <c:v>2020M02</c:v>
                </c:pt>
                <c:pt idx="2">
                  <c:v>2020M03</c:v>
                </c:pt>
                <c:pt idx="3">
                  <c:v>2020M04</c:v>
                </c:pt>
                <c:pt idx="4">
                  <c:v>2020M05</c:v>
                </c:pt>
                <c:pt idx="5">
                  <c:v>2020M06</c:v>
                </c:pt>
                <c:pt idx="6">
                  <c:v>2020M07</c:v>
                </c:pt>
                <c:pt idx="7">
                  <c:v>2020M08</c:v>
                </c:pt>
                <c:pt idx="8">
                  <c:v>2020M09</c:v>
                </c:pt>
                <c:pt idx="9">
                  <c:v>2020M10</c:v>
                </c:pt>
                <c:pt idx="10">
                  <c:v>2020M11</c:v>
                </c:pt>
                <c:pt idx="11">
                  <c:v>2020M12</c:v>
                </c:pt>
                <c:pt idx="12">
                  <c:v>2021</c:v>
                </c:pt>
                <c:pt idx="13">
                  <c:v>2021M02</c:v>
                </c:pt>
                <c:pt idx="14">
                  <c:v>2021M03</c:v>
                </c:pt>
                <c:pt idx="15">
                  <c:v>2021M04</c:v>
                </c:pt>
                <c:pt idx="16">
                  <c:v>2021M05</c:v>
                </c:pt>
                <c:pt idx="17">
                  <c:v>2021M06</c:v>
                </c:pt>
                <c:pt idx="18">
                  <c:v>2021M07</c:v>
                </c:pt>
                <c:pt idx="19">
                  <c:v>2021M08</c:v>
                </c:pt>
                <c:pt idx="20">
                  <c:v>2021M09</c:v>
                </c:pt>
                <c:pt idx="21">
                  <c:v>2021M10</c:v>
                </c:pt>
                <c:pt idx="22">
                  <c:v>2021M11</c:v>
                </c:pt>
                <c:pt idx="23">
                  <c:v>2021M12</c:v>
                </c:pt>
                <c:pt idx="24">
                  <c:v>2022</c:v>
                </c:pt>
                <c:pt idx="25">
                  <c:v>2022M02</c:v>
                </c:pt>
                <c:pt idx="26">
                  <c:v>2022M03</c:v>
                </c:pt>
                <c:pt idx="27">
                  <c:v>2022M04</c:v>
                </c:pt>
                <c:pt idx="28">
                  <c:v>2022M05</c:v>
                </c:pt>
                <c:pt idx="29">
                  <c:v>2022M06</c:v>
                </c:pt>
                <c:pt idx="30">
                  <c:v>2022M07</c:v>
                </c:pt>
                <c:pt idx="31">
                  <c:v>2022M08</c:v>
                </c:pt>
                <c:pt idx="32">
                  <c:v>2022M09</c:v>
                </c:pt>
                <c:pt idx="33">
                  <c:v>2022M10</c:v>
                </c:pt>
                <c:pt idx="34">
                  <c:v>2022M11</c:v>
                </c:pt>
                <c:pt idx="35">
                  <c:v>2022M12</c:v>
                </c:pt>
                <c:pt idx="36">
                  <c:v>2023</c:v>
                </c:pt>
                <c:pt idx="37">
                  <c:v>2023M02</c:v>
                </c:pt>
                <c:pt idx="38">
                  <c:v>2023M03</c:v>
                </c:pt>
                <c:pt idx="39">
                  <c:v>2023M04</c:v>
                </c:pt>
                <c:pt idx="40">
                  <c:v>2023M05</c:v>
                </c:pt>
                <c:pt idx="41">
                  <c:v>2023M06</c:v>
                </c:pt>
                <c:pt idx="42">
                  <c:v>2023M07</c:v>
                </c:pt>
                <c:pt idx="43">
                  <c:v>2023M08</c:v>
                </c:pt>
                <c:pt idx="44">
                  <c:v>2023M09</c:v>
                </c:pt>
                <c:pt idx="45">
                  <c:v>2023M10</c:v>
                </c:pt>
                <c:pt idx="46">
                  <c:v>2023M11</c:v>
                </c:pt>
                <c:pt idx="47">
                  <c:v>2023M12</c:v>
                </c:pt>
                <c:pt idx="48">
                  <c:v>2024</c:v>
                </c:pt>
                <c:pt idx="49">
                  <c:v>2024M02</c:v>
                </c:pt>
                <c:pt idx="50">
                  <c:v>2024M03</c:v>
                </c:pt>
                <c:pt idx="51">
                  <c:v>2024M04</c:v>
                </c:pt>
                <c:pt idx="52">
                  <c:v>2024M05</c:v>
                </c:pt>
                <c:pt idx="53">
                  <c:v>2024M06</c:v>
                </c:pt>
                <c:pt idx="54">
                  <c:v>2024M07</c:v>
                </c:pt>
              </c:strCache>
            </c:strRef>
          </c:cat>
          <c:val>
            <c:numRef>
              <c:f>'[Tilastot ja graafit.xlsx]ENG Maarakennuskustannusindeksi'!$E$5:$E$59</c:f>
              <c:numCache>
                <c:formatCode>0.0</c:formatCode>
                <c:ptCount val="55"/>
                <c:pt idx="0">
                  <c:v>1.4</c:v>
                </c:pt>
                <c:pt idx="1">
                  <c:v>1.5</c:v>
                </c:pt>
                <c:pt idx="2">
                  <c:v>0.4</c:v>
                </c:pt>
                <c:pt idx="3">
                  <c:v>-0.3</c:v>
                </c:pt>
                <c:pt idx="4">
                  <c:v>-1.1000000000000001</c:v>
                </c:pt>
                <c:pt idx="5">
                  <c:v>-0.7</c:v>
                </c:pt>
                <c:pt idx="6">
                  <c:v>-0.4</c:v>
                </c:pt>
                <c:pt idx="7">
                  <c:v>-0.5</c:v>
                </c:pt>
                <c:pt idx="8">
                  <c:v>-0.3</c:v>
                </c:pt>
                <c:pt idx="9">
                  <c:v>0</c:v>
                </c:pt>
                <c:pt idx="10">
                  <c:v>0.3</c:v>
                </c:pt>
                <c:pt idx="11">
                  <c:v>0.5</c:v>
                </c:pt>
                <c:pt idx="12">
                  <c:v>0.2</c:v>
                </c:pt>
                <c:pt idx="13">
                  <c:v>1.2</c:v>
                </c:pt>
                <c:pt idx="14">
                  <c:v>1.8</c:v>
                </c:pt>
                <c:pt idx="15">
                  <c:v>2.5</c:v>
                </c:pt>
                <c:pt idx="16">
                  <c:v>3.3</c:v>
                </c:pt>
                <c:pt idx="17">
                  <c:v>3.2</c:v>
                </c:pt>
                <c:pt idx="18">
                  <c:v>3.2</c:v>
                </c:pt>
                <c:pt idx="19">
                  <c:v>3.6</c:v>
                </c:pt>
                <c:pt idx="20">
                  <c:v>3.8</c:v>
                </c:pt>
                <c:pt idx="21">
                  <c:v>4</c:v>
                </c:pt>
                <c:pt idx="22">
                  <c:v>4.0999999999999996</c:v>
                </c:pt>
                <c:pt idx="23">
                  <c:v>3.8</c:v>
                </c:pt>
                <c:pt idx="24">
                  <c:v>4.9000000000000004</c:v>
                </c:pt>
                <c:pt idx="25">
                  <c:v>4.4000000000000004</c:v>
                </c:pt>
                <c:pt idx="26">
                  <c:v>5.5</c:v>
                </c:pt>
                <c:pt idx="27">
                  <c:v>6.7</c:v>
                </c:pt>
                <c:pt idx="28">
                  <c:v>6.8</c:v>
                </c:pt>
                <c:pt idx="29">
                  <c:v>7.3</c:v>
                </c:pt>
                <c:pt idx="30">
                  <c:v>8.1999999999999993</c:v>
                </c:pt>
                <c:pt idx="31">
                  <c:v>7.3</c:v>
                </c:pt>
                <c:pt idx="32">
                  <c:v>7.2</c:v>
                </c:pt>
                <c:pt idx="33">
                  <c:v>8.3000000000000007</c:v>
                </c:pt>
                <c:pt idx="34">
                  <c:v>8</c:v>
                </c:pt>
                <c:pt idx="35">
                  <c:v>7.9</c:v>
                </c:pt>
                <c:pt idx="36">
                  <c:v>8.5</c:v>
                </c:pt>
                <c:pt idx="37">
                  <c:v>7.6</c:v>
                </c:pt>
                <c:pt idx="38">
                  <c:v>6.3</c:v>
                </c:pt>
                <c:pt idx="39">
                  <c:v>4.0999999999999996</c:v>
                </c:pt>
                <c:pt idx="40">
                  <c:v>4.5</c:v>
                </c:pt>
                <c:pt idx="41">
                  <c:v>4</c:v>
                </c:pt>
                <c:pt idx="42">
                  <c:v>3.9</c:v>
                </c:pt>
                <c:pt idx="43">
                  <c:v>4.5999999999999996</c:v>
                </c:pt>
                <c:pt idx="44">
                  <c:v>5</c:v>
                </c:pt>
                <c:pt idx="45">
                  <c:v>3.5</c:v>
                </c:pt>
                <c:pt idx="46">
                  <c:v>3.4</c:v>
                </c:pt>
                <c:pt idx="47">
                  <c:v>3.7</c:v>
                </c:pt>
                <c:pt idx="48">
                  <c:v>1.1000000000000001</c:v>
                </c:pt>
                <c:pt idx="49">
                  <c:v>1.6</c:v>
                </c:pt>
                <c:pt idx="50">
                  <c:v>2.9</c:v>
                </c:pt>
                <c:pt idx="51">
                  <c:v>4</c:v>
                </c:pt>
                <c:pt idx="52">
                  <c:v>3.9</c:v>
                </c:pt>
                <c:pt idx="53">
                  <c:v>3.2</c:v>
                </c:pt>
                <c:pt idx="54">
                  <c:v>2.2999999999999998</c:v>
                </c:pt>
              </c:numCache>
            </c:numRef>
          </c:val>
          <c:smooth val="0"/>
          <c:extLst>
            <c:ext xmlns:c16="http://schemas.microsoft.com/office/drawing/2014/chart" uri="{C3380CC4-5D6E-409C-BE32-E72D297353CC}">
              <c16:uniqueId val="{00000003-2302-4768-BBF4-3D68F9BC3C85}"/>
            </c:ext>
          </c:extLst>
        </c:ser>
        <c:dLbls>
          <c:showLegendKey val="0"/>
          <c:showVal val="0"/>
          <c:showCatName val="0"/>
          <c:showSerName val="0"/>
          <c:showPercent val="0"/>
          <c:showBubbleSize val="0"/>
        </c:dLbls>
        <c:smooth val="0"/>
        <c:axId val="1053547912"/>
        <c:axId val="963350552"/>
      </c:lineChart>
      <c:catAx>
        <c:axId val="10535479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fi-FI"/>
          </a:p>
        </c:txPr>
        <c:crossAx val="963350552"/>
        <c:crosses val="autoZero"/>
        <c:auto val="1"/>
        <c:lblAlgn val="ctr"/>
        <c:lblOffset val="100"/>
        <c:tickLblSkip val="12"/>
        <c:tickMarkSkip val="12"/>
        <c:noMultiLvlLbl val="0"/>
      </c:catAx>
      <c:valAx>
        <c:axId val="9633505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fi-FI"/>
          </a:p>
        </c:txPr>
        <c:crossAx val="1053547912"/>
        <c:crosses val="autoZero"/>
        <c:crossBetween val="between"/>
      </c:valAx>
      <c:spPr>
        <a:noFill/>
        <a:ln>
          <a:noFill/>
        </a:ln>
        <a:effectLst/>
      </c:spPr>
    </c:plotArea>
    <c:legend>
      <c:legendPos val="b"/>
      <c:layout>
        <c:manualLayout>
          <c:xMode val="edge"/>
          <c:yMode val="edge"/>
          <c:x val="0"/>
          <c:y val="0.88681665228891859"/>
          <c:w val="0.99952298083305235"/>
          <c:h val="9.1416769976976578E-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700" b="0" i="0" u="none" strike="noStrike" kern="1200" spc="0" baseline="0">
                <a:solidFill>
                  <a:schemeClr val="tx1"/>
                </a:solidFill>
                <a:latin typeface="+mn-lt"/>
                <a:ea typeface="+mn-ea"/>
                <a:cs typeface="+mn-cs"/>
              </a:defRPr>
            </a:pPr>
            <a:r>
              <a:rPr lang="en-GB" sz="700" dirty="0">
                <a:solidFill>
                  <a:schemeClr val="tx1"/>
                </a:solidFill>
                <a:latin typeface="Verdana" panose="020B0604030504040204" pitchFamily="34" charset="0"/>
                <a:ea typeface="Verdana" panose="020B0604030504040204" pitchFamily="34" charset="0"/>
              </a:rPr>
              <a:t>Industry order backlog, balance figure</a:t>
            </a:r>
          </a:p>
        </c:rich>
      </c:tx>
      <c:layout>
        <c:manualLayout>
          <c:xMode val="edge"/>
          <c:yMode val="edge"/>
          <c:x val="0.1694422846714749"/>
          <c:y val="1.5196577300022914E-2"/>
        </c:manualLayout>
      </c:layout>
      <c:overlay val="0"/>
      <c:spPr>
        <a:noFill/>
        <a:ln>
          <a:noFill/>
        </a:ln>
        <a:effectLst/>
      </c:spPr>
      <c:txPr>
        <a:bodyPr rot="0" spcFirstLastPara="1" vertOverflow="ellipsis" vert="horz" wrap="square" anchor="ctr" anchorCtr="1"/>
        <a:lstStyle/>
        <a:p>
          <a:pPr>
            <a:defRPr sz="700" b="0" i="0" u="none" strike="noStrike" kern="1200" spc="0" baseline="0">
              <a:solidFill>
                <a:schemeClr val="tx1"/>
              </a:solidFill>
              <a:latin typeface="+mn-lt"/>
              <a:ea typeface="+mn-ea"/>
              <a:cs typeface="+mn-cs"/>
            </a:defRPr>
          </a:pPr>
          <a:endParaRPr lang="fi-FI"/>
        </a:p>
      </c:txPr>
    </c:title>
    <c:autoTitleDeleted val="0"/>
    <c:plotArea>
      <c:layout>
        <c:manualLayout>
          <c:layoutTarget val="inner"/>
          <c:xMode val="edge"/>
          <c:yMode val="edge"/>
          <c:x val="9.5924662750978329E-2"/>
          <c:y val="0.13331227350967345"/>
          <c:w val="0.8656719069457669"/>
          <c:h val="0.63976513510295663"/>
        </c:manualLayout>
      </c:layout>
      <c:barChart>
        <c:barDir val="col"/>
        <c:grouping val="clustered"/>
        <c:varyColors val="0"/>
        <c:ser>
          <c:idx val="0"/>
          <c:order val="0"/>
          <c:spPr>
            <a:solidFill>
              <a:srgbClr val="85E869"/>
            </a:solidFill>
            <a:ln>
              <a:noFill/>
            </a:ln>
            <a:effectLst/>
          </c:spPr>
          <c:invertIfNegative val="0"/>
          <c:cat>
            <c:strRef>
              <c:f>'Teollisuuden tilauskanta'!$A$62:$A$80</c:f>
              <c:strCache>
                <c:ptCount val="19"/>
                <c:pt idx="0">
                  <c:v>1/2020</c:v>
                </c:pt>
                <c:pt idx="1">
                  <c:v>4/2020</c:v>
                </c:pt>
                <c:pt idx="2">
                  <c:v>7/2020</c:v>
                </c:pt>
                <c:pt idx="3">
                  <c:v>10/2020</c:v>
                </c:pt>
                <c:pt idx="4">
                  <c:v>1/2021</c:v>
                </c:pt>
                <c:pt idx="5">
                  <c:v>4/2021</c:v>
                </c:pt>
                <c:pt idx="6">
                  <c:v>7/2021</c:v>
                </c:pt>
                <c:pt idx="7">
                  <c:v>10/2021</c:v>
                </c:pt>
                <c:pt idx="8">
                  <c:v>1/2022</c:v>
                </c:pt>
                <c:pt idx="9">
                  <c:v>4/2022</c:v>
                </c:pt>
                <c:pt idx="10">
                  <c:v>7/2022</c:v>
                </c:pt>
                <c:pt idx="11">
                  <c:v>10/2022</c:v>
                </c:pt>
                <c:pt idx="12">
                  <c:v>1/2023</c:v>
                </c:pt>
                <c:pt idx="13">
                  <c:v>4/2023</c:v>
                </c:pt>
                <c:pt idx="14">
                  <c:v>7/2023</c:v>
                </c:pt>
                <c:pt idx="15">
                  <c:v>10/2023</c:v>
                </c:pt>
                <c:pt idx="16">
                  <c:v>1/2024</c:v>
                </c:pt>
                <c:pt idx="17">
                  <c:v>4/2024</c:v>
                </c:pt>
                <c:pt idx="18">
                  <c:v>7/2024</c:v>
                </c:pt>
              </c:strCache>
            </c:strRef>
          </c:cat>
          <c:val>
            <c:numRef>
              <c:f>'Teollisuuden tilauskanta'!$B$62:$B$80</c:f>
              <c:numCache>
                <c:formatCode>General</c:formatCode>
                <c:ptCount val="19"/>
                <c:pt idx="0">
                  <c:v>-24.1</c:v>
                </c:pt>
                <c:pt idx="1">
                  <c:v>-9.1</c:v>
                </c:pt>
                <c:pt idx="2">
                  <c:v>-31.1</c:v>
                </c:pt>
                <c:pt idx="3">
                  <c:v>-29.2</c:v>
                </c:pt>
                <c:pt idx="4">
                  <c:v>-20.7</c:v>
                </c:pt>
                <c:pt idx="5">
                  <c:v>9.6999999999999993</c:v>
                </c:pt>
                <c:pt idx="6">
                  <c:v>21.9</c:v>
                </c:pt>
                <c:pt idx="7">
                  <c:v>26.6</c:v>
                </c:pt>
                <c:pt idx="8">
                  <c:v>25.3</c:v>
                </c:pt>
                <c:pt idx="9">
                  <c:v>31.6</c:v>
                </c:pt>
                <c:pt idx="10">
                  <c:v>17.399999999999999</c:v>
                </c:pt>
                <c:pt idx="11">
                  <c:v>4.2</c:v>
                </c:pt>
                <c:pt idx="12">
                  <c:v>-9.1999999999999993</c:v>
                </c:pt>
                <c:pt idx="13">
                  <c:v>-5.2</c:v>
                </c:pt>
                <c:pt idx="14">
                  <c:v>-15.2</c:v>
                </c:pt>
                <c:pt idx="15">
                  <c:v>-37.799999999999997</c:v>
                </c:pt>
                <c:pt idx="16">
                  <c:v>-35.1</c:v>
                </c:pt>
                <c:pt idx="17">
                  <c:v>-25.3</c:v>
                </c:pt>
                <c:pt idx="18">
                  <c:v>-22.9</c:v>
                </c:pt>
              </c:numCache>
            </c:numRef>
          </c:val>
          <c:extLst>
            <c:ext xmlns:c16="http://schemas.microsoft.com/office/drawing/2014/chart" uri="{C3380CC4-5D6E-409C-BE32-E72D297353CC}">
              <c16:uniqueId val="{00000000-E481-4E7F-B075-04D1A948AD4A}"/>
            </c:ext>
          </c:extLst>
        </c:ser>
        <c:dLbls>
          <c:showLegendKey val="0"/>
          <c:showVal val="0"/>
          <c:showCatName val="0"/>
          <c:showSerName val="0"/>
          <c:showPercent val="0"/>
          <c:showBubbleSize val="0"/>
        </c:dLbls>
        <c:gapWidth val="5"/>
        <c:axId val="761994504"/>
        <c:axId val="761990184"/>
      </c:barChart>
      <c:catAx>
        <c:axId val="76199450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600" b="0" i="0" u="none" strike="noStrike" kern="1200" baseline="0">
                <a:solidFill>
                  <a:schemeClr val="tx1"/>
                </a:solidFill>
                <a:latin typeface="+mn-lt"/>
                <a:ea typeface="+mn-ea"/>
                <a:cs typeface="+mn-cs"/>
              </a:defRPr>
            </a:pPr>
            <a:endParaRPr lang="fi-FI"/>
          </a:p>
        </c:txPr>
        <c:crossAx val="761990184"/>
        <c:crosses val="autoZero"/>
        <c:auto val="1"/>
        <c:lblAlgn val="ctr"/>
        <c:lblOffset val="100"/>
        <c:noMultiLvlLbl val="0"/>
      </c:catAx>
      <c:valAx>
        <c:axId val="761990184"/>
        <c:scaling>
          <c:orientation val="minMax"/>
          <c:min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fi-FI"/>
          </a:p>
        </c:txPr>
        <c:crossAx val="761994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pPr>
      <a:endParaRPr lang="fi-FI"/>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Verdana" panose="020B0604030504040204" pitchFamily="34" charset="0"/>
                <a:ea typeface="Verdana" panose="020B0604030504040204" pitchFamily="34" charset="0"/>
                <a:cs typeface="+mn-cs"/>
              </a:defRPr>
            </a:pPr>
            <a:r>
              <a:rPr lang="fi-FI" sz="700" dirty="0">
                <a:solidFill>
                  <a:schemeClr val="tx1"/>
                </a:solidFill>
              </a:rPr>
              <a:t>Industry </a:t>
            </a:r>
            <a:r>
              <a:rPr lang="fi-FI" sz="700" dirty="0" err="1">
                <a:solidFill>
                  <a:schemeClr val="tx1"/>
                </a:solidFill>
              </a:rPr>
              <a:t>economic</a:t>
            </a:r>
            <a:r>
              <a:rPr lang="fi-FI" sz="700" dirty="0">
                <a:solidFill>
                  <a:schemeClr val="tx1"/>
                </a:solidFill>
              </a:rPr>
              <a:t> </a:t>
            </a:r>
            <a:r>
              <a:rPr lang="fi-FI" sz="700" dirty="0" err="1">
                <a:solidFill>
                  <a:schemeClr val="tx1"/>
                </a:solidFill>
              </a:rPr>
              <a:t>situation</a:t>
            </a:r>
            <a:r>
              <a:rPr lang="fi-FI" sz="700" dirty="0">
                <a:solidFill>
                  <a:schemeClr val="tx1"/>
                </a:solidFill>
              </a:rPr>
              <a:t>, </a:t>
            </a:r>
            <a:r>
              <a:rPr lang="fi-FI" sz="700" dirty="0" err="1">
                <a:solidFill>
                  <a:schemeClr val="tx1"/>
                </a:solidFill>
              </a:rPr>
              <a:t>balance</a:t>
            </a:r>
            <a:r>
              <a:rPr lang="fi-FI" sz="700" dirty="0">
                <a:solidFill>
                  <a:schemeClr val="tx1"/>
                </a:solidFill>
              </a:rPr>
              <a:t> </a:t>
            </a:r>
            <a:r>
              <a:rPr lang="fi-FI" sz="700" dirty="0" err="1">
                <a:solidFill>
                  <a:schemeClr val="tx1"/>
                </a:solidFill>
              </a:rPr>
              <a:t>figure</a:t>
            </a:r>
            <a:endParaRPr lang="fi-FI" sz="700" dirty="0">
              <a:solidFill>
                <a:schemeClr val="tx1"/>
              </a:solidFill>
            </a:endParaRPr>
          </a:p>
        </c:rich>
      </c:tx>
      <c:layout>
        <c:manualLayout>
          <c:xMode val="edge"/>
          <c:yMode val="edge"/>
          <c:x val="0.11888171890190337"/>
          <c:y val="1.3912814852751478E-2"/>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fi-FI"/>
        </a:p>
      </c:txPr>
    </c:title>
    <c:autoTitleDeleted val="0"/>
    <c:plotArea>
      <c:layout>
        <c:manualLayout>
          <c:layoutTarget val="inner"/>
          <c:xMode val="edge"/>
          <c:yMode val="edge"/>
          <c:x val="8.8856348437176366E-2"/>
          <c:y val="0.1426759163149664"/>
          <c:w val="0.87754063734598931"/>
          <c:h val="0.58312386513333569"/>
        </c:manualLayout>
      </c:layout>
      <c:lineChart>
        <c:grouping val="standard"/>
        <c:varyColors val="0"/>
        <c:ser>
          <c:idx val="0"/>
          <c:order val="0"/>
          <c:tx>
            <c:strRef>
              <c:f>'[EK suhdannebarometri 7-2024.xlsx]ENG Teollisuuden suhdannetilann'!$B$1</c:f>
              <c:strCache>
                <c:ptCount val="1"/>
                <c:pt idx="0">
                  <c:v>Economic situation</c:v>
                </c:pt>
              </c:strCache>
            </c:strRef>
          </c:tx>
          <c:spPr>
            <a:ln w="28575" cap="rnd">
              <a:solidFill>
                <a:schemeClr val="accent1"/>
              </a:solidFill>
              <a:round/>
            </a:ln>
            <a:effectLst/>
          </c:spPr>
          <c:marker>
            <c:symbol val="none"/>
          </c:marker>
          <c:cat>
            <c:strRef>
              <c:f>'[EK suhdannebarometri 7-2024.xlsx]ENG Teollisuuden suhdannetilann'!$A$62:$A$80</c:f>
              <c:strCache>
                <c:ptCount val="19"/>
                <c:pt idx="0">
                  <c:v>1/2020</c:v>
                </c:pt>
                <c:pt idx="1">
                  <c:v>4/2020</c:v>
                </c:pt>
                <c:pt idx="2">
                  <c:v>7/2020</c:v>
                </c:pt>
                <c:pt idx="3">
                  <c:v>10/2020</c:v>
                </c:pt>
                <c:pt idx="4">
                  <c:v>1/2021</c:v>
                </c:pt>
                <c:pt idx="5">
                  <c:v>4/2021</c:v>
                </c:pt>
                <c:pt idx="6">
                  <c:v>7/2021</c:v>
                </c:pt>
                <c:pt idx="7">
                  <c:v>10/2021</c:v>
                </c:pt>
                <c:pt idx="8">
                  <c:v>1/2022</c:v>
                </c:pt>
                <c:pt idx="9">
                  <c:v>4/2022</c:v>
                </c:pt>
                <c:pt idx="10">
                  <c:v>7/2022</c:v>
                </c:pt>
                <c:pt idx="11">
                  <c:v>10/2022</c:v>
                </c:pt>
                <c:pt idx="12">
                  <c:v>1/2023</c:v>
                </c:pt>
                <c:pt idx="13">
                  <c:v>4/2023</c:v>
                </c:pt>
                <c:pt idx="14">
                  <c:v>7/2023</c:v>
                </c:pt>
                <c:pt idx="15">
                  <c:v>10/2023</c:v>
                </c:pt>
                <c:pt idx="16">
                  <c:v>1/2024</c:v>
                </c:pt>
                <c:pt idx="17">
                  <c:v>4/2024</c:v>
                </c:pt>
                <c:pt idx="18">
                  <c:v>7/2024</c:v>
                </c:pt>
              </c:strCache>
            </c:strRef>
          </c:cat>
          <c:val>
            <c:numRef>
              <c:f>'[EK suhdannebarometri 7-2024.xlsx]ENG Teollisuuden suhdannetilann'!$B$62:$B$80</c:f>
              <c:numCache>
                <c:formatCode>General</c:formatCode>
                <c:ptCount val="19"/>
                <c:pt idx="0">
                  <c:v>-18.2</c:v>
                </c:pt>
                <c:pt idx="1">
                  <c:v>-32.4</c:v>
                </c:pt>
                <c:pt idx="2">
                  <c:v>-43.8</c:v>
                </c:pt>
                <c:pt idx="3">
                  <c:v>-41.4</c:v>
                </c:pt>
                <c:pt idx="4">
                  <c:v>-14.9</c:v>
                </c:pt>
                <c:pt idx="5">
                  <c:v>11.8</c:v>
                </c:pt>
                <c:pt idx="6">
                  <c:v>37.9</c:v>
                </c:pt>
                <c:pt idx="7">
                  <c:v>36.1</c:v>
                </c:pt>
                <c:pt idx="8">
                  <c:v>41.7</c:v>
                </c:pt>
                <c:pt idx="9">
                  <c:v>27.4</c:v>
                </c:pt>
                <c:pt idx="10">
                  <c:v>16.899999999999999</c:v>
                </c:pt>
                <c:pt idx="11">
                  <c:v>-0.9</c:v>
                </c:pt>
                <c:pt idx="12">
                  <c:v>-13.9</c:v>
                </c:pt>
                <c:pt idx="13">
                  <c:v>-16.8</c:v>
                </c:pt>
                <c:pt idx="14">
                  <c:v>-24.2</c:v>
                </c:pt>
                <c:pt idx="15">
                  <c:v>-44.8</c:v>
                </c:pt>
                <c:pt idx="16">
                  <c:v>-49.6</c:v>
                </c:pt>
                <c:pt idx="17">
                  <c:v>-46</c:v>
                </c:pt>
                <c:pt idx="18">
                  <c:v>-33.700000000000003</c:v>
                </c:pt>
              </c:numCache>
            </c:numRef>
          </c:val>
          <c:smooth val="0"/>
          <c:extLst>
            <c:ext xmlns:c16="http://schemas.microsoft.com/office/drawing/2014/chart" uri="{C3380CC4-5D6E-409C-BE32-E72D297353CC}">
              <c16:uniqueId val="{00000000-9047-48A7-AE1A-C4804C1C6424}"/>
            </c:ext>
          </c:extLst>
        </c:ser>
        <c:ser>
          <c:idx val="1"/>
          <c:order val="1"/>
          <c:tx>
            <c:strRef>
              <c:f>'[EK suhdannebarometri 7-2024.xlsx]ENG Teollisuuden suhdannetilann'!$C$1</c:f>
              <c:strCache>
                <c:ptCount val="1"/>
                <c:pt idx="0">
                  <c:v>Economic outlook</c:v>
                </c:pt>
              </c:strCache>
            </c:strRef>
          </c:tx>
          <c:spPr>
            <a:ln w="28575" cap="rnd">
              <a:solidFill>
                <a:schemeClr val="accent2"/>
              </a:solidFill>
              <a:round/>
            </a:ln>
            <a:effectLst/>
          </c:spPr>
          <c:marker>
            <c:symbol val="none"/>
          </c:marker>
          <c:cat>
            <c:strRef>
              <c:f>'[EK suhdannebarometri 7-2024.xlsx]ENG Teollisuuden suhdannetilann'!$A$62:$A$80</c:f>
              <c:strCache>
                <c:ptCount val="19"/>
                <c:pt idx="0">
                  <c:v>1/2020</c:v>
                </c:pt>
                <c:pt idx="1">
                  <c:v>4/2020</c:v>
                </c:pt>
                <c:pt idx="2">
                  <c:v>7/2020</c:v>
                </c:pt>
                <c:pt idx="3">
                  <c:v>10/2020</c:v>
                </c:pt>
                <c:pt idx="4">
                  <c:v>1/2021</c:v>
                </c:pt>
                <c:pt idx="5">
                  <c:v>4/2021</c:v>
                </c:pt>
                <c:pt idx="6">
                  <c:v>7/2021</c:v>
                </c:pt>
                <c:pt idx="7">
                  <c:v>10/2021</c:v>
                </c:pt>
                <c:pt idx="8">
                  <c:v>1/2022</c:v>
                </c:pt>
                <c:pt idx="9">
                  <c:v>4/2022</c:v>
                </c:pt>
                <c:pt idx="10">
                  <c:v>7/2022</c:v>
                </c:pt>
                <c:pt idx="11">
                  <c:v>10/2022</c:v>
                </c:pt>
                <c:pt idx="12">
                  <c:v>1/2023</c:v>
                </c:pt>
                <c:pt idx="13">
                  <c:v>4/2023</c:v>
                </c:pt>
                <c:pt idx="14">
                  <c:v>7/2023</c:v>
                </c:pt>
                <c:pt idx="15">
                  <c:v>10/2023</c:v>
                </c:pt>
                <c:pt idx="16">
                  <c:v>1/2024</c:v>
                </c:pt>
                <c:pt idx="17">
                  <c:v>4/2024</c:v>
                </c:pt>
                <c:pt idx="18">
                  <c:v>7/2024</c:v>
                </c:pt>
              </c:strCache>
            </c:strRef>
          </c:cat>
          <c:val>
            <c:numRef>
              <c:f>'[EK suhdannebarometri 7-2024.xlsx]ENG Teollisuuden suhdannetilann'!$C$62:$C$80</c:f>
              <c:numCache>
                <c:formatCode>General</c:formatCode>
                <c:ptCount val="19"/>
                <c:pt idx="0">
                  <c:v>-15.6</c:v>
                </c:pt>
                <c:pt idx="1">
                  <c:v>-48.4</c:v>
                </c:pt>
                <c:pt idx="2">
                  <c:v>-18.600000000000001</c:v>
                </c:pt>
                <c:pt idx="3">
                  <c:v>-16.2</c:v>
                </c:pt>
                <c:pt idx="4">
                  <c:v>8.9</c:v>
                </c:pt>
                <c:pt idx="5">
                  <c:v>20</c:v>
                </c:pt>
                <c:pt idx="6">
                  <c:v>16.5</c:v>
                </c:pt>
                <c:pt idx="7">
                  <c:v>3.3</c:v>
                </c:pt>
                <c:pt idx="8">
                  <c:v>3</c:v>
                </c:pt>
                <c:pt idx="9">
                  <c:v>-16</c:v>
                </c:pt>
                <c:pt idx="10">
                  <c:v>-23.5</c:v>
                </c:pt>
                <c:pt idx="11">
                  <c:v>-37.1</c:v>
                </c:pt>
                <c:pt idx="12">
                  <c:v>-25.4</c:v>
                </c:pt>
                <c:pt idx="13">
                  <c:v>-20.6</c:v>
                </c:pt>
                <c:pt idx="14">
                  <c:v>-29.2</c:v>
                </c:pt>
                <c:pt idx="15">
                  <c:v>-34.700000000000003</c:v>
                </c:pt>
                <c:pt idx="16">
                  <c:v>-14.2</c:v>
                </c:pt>
                <c:pt idx="17">
                  <c:v>-0.7</c:v>
                </c:pt>
                <c:pt idx="18">
                  <c:v>3.4</c:v>
                </c:pt>
              </c:numCache>
            </c:numRef>
          </c:val>
          <c:smooth val="0"/>
          <c:extLst>
            <c:ext xmlns:c16="http://schemas.microsoft.com/office/drawing/2014/chart" uri="{C3380CC4-5D6E-409C-BE32-E72D297353CC}">
              <c16:uniqueId val="{00000001-9047-48A7-AE1A-C4804C1C6424}"/>
            </c:ext>
          </c:extLst>
        </c:ser>
        <c:dLbls>
          <c:showLegendKey val="0"/>
          <c:showVal val="0"/>
          <c:showCatName val="0"/>
          <c:showSerName val="0"/>
          <c:showPercent val="0"/>
          <c:showBubbleSize val="0"/>
        </c:dLbls>
        <c:smooth val="0"/>
        <c:axId val="761987304"/>
        <c:axId val="761987664"/>
      </c:lineChart>
      <c:catAx>
        <c:axId val="761987304"/>
        <c:scaling>
          <c:orientation val="minMax"/>
        </c:scaling>
        <c:delete val="0"/>
        <c:axPos val="b"/>
        <c:majorGridlines>
          <c:spPr>
            <a:ln w="9525" cap="flat" cmpd="sng" algn="ctr">
              <a:noFill/>
              <a:round/>
            </a:ln>
            <a:effectLst/>
          </c:spPr>
        </c:majorGridlines>
        <c:numFmt formatCode="General" sourceLinked="1"/>
        <c:majorTickMark val="none"/>
        <c:minorTickMark val="none"/>
        <c:tickLblPos val="low"/>
        <c:spPr>
          <a:noFill/>
          <a:ln w="25400" cap="flat" cmpd="sng" algn="ctr">
            <a:solidFill>
              <a:schemeClr val="tx1">
                <a:lumMod val="15000"/>
                <a:lumOff val="85000"/>
              </a:schemeClr>
            </a:solidFill>
            <a:round/>
          </a:ln>
          <a:effectLst/>
        </c:spPr>
        <c:txPr>
          <a:bodyPr rot="-5400000" spcFirstLastPara="1" vertOverflow="ellipsis" wrap="square" anchor="ctr" anchorCtr="1"/>
          <a:lstStyle/>
          <a:p>
            <a:pPr>
              <a:defRPr sz="5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crossAx val="761987664"/>
        <c:crosses val="autoZero"/>
        <c:auto val="1"/>
        <c:lblAlgn val="ctr"/>
        <c:lblOffset val="100"/>
        <c:noMultiLvlLbl val="0"/>
      </c:catAx>
      <c:valAx>
        <c:axId val="761987664"/>
        <c:scaling>
          <c:orientation val="minMax"/>
          <c:min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crossAx val="761987304"/>
        <c:crosses val="autoZero"/>
        <c:crossBetween val="between"/>
        <c:majorUnit val="10"/>
      </c:valAx>
      <c:spPr>
        <a:noFill/>
        <a:ln>
          <a:noFill/>
        </a:ln>
        <a:effectLst/>
      </c:spPr>
    </c:plotArea>
    <c:legend>
      <c:legendPos val="b"/>
      <c:layout>
        <c:manualLayout>
          <c:xMode val="edge"/>
          <c:yMode val="edge"/>
          <c:x val="5.000007559733232E-2"/>
          <c:y val="0.89414429341797874"/>
          <c:w val="0.89999984880533535"/>
          <c:h val="9.1942891729269768E-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Verdana" panose="020B0604030504040204" pitchFamily="34" charset="0"/>
          <a:ea typeface="Verdana" panose="020B0604030504040204" pitchFamily="34" charset="0"/>
        </a:defRPr>
      </a:pPr>
      <a:endParaRPr lang="fi-FI"/>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20" b="0" i="0" u="none" strike="noStrike" kern="1200" baseline="0">
                <a:solidFill>
                  <a:schemeClr val="tx1"/>
                </a:solidFill>
                <a:latin typeface="+mj-lt"/>
                <a:ea typeface="+mn-ea"/>
                <a:cs typeface="+mn-cs"/>
              </a:defRPr>
            </a:pPr>
            <a:r>
              <a:rPr lang="en-GB" sz="800" b="0" i="0" u="none" strike="noStrike" baseline="0" dirty="0">
                <a:solidFill>
                  <a:schemeClr val="tx1"/>
                </a:solidFill>
                <a:effectLst/>
                <a:latin typeface="+mj-lt"/>
              </a:rPr>
              <a:t>Cumulative foreign direct investment (FDI) inflows to the Nordic countries as a percentage of GDP, annually and by country</a:t>
            </a:r>
            <a:endParaRPr lang="fi-FI" sz="800" b="0" dirty="0">
              <a:solidFill>
                <a:schemeClr val="tx1"/>
              </a:solidFill>
              <a:latin typeface="+mj-lt"/>
            </a:endParaRPr>
          </a:p>
        </c:rich>
      </c:tx>
      <c:overlay val="0"/>
      <c:spPr>
        <a:noFill/>
        <a:ln>
          <a:noFill/>
        </a:ln>
        <a:effectLst/>
      </c:spPr>
      <c:txPr>
        <a:bodyPr rot="0" spcFirstLastPara="1" vertOverflow="ellipsis" vert="horz" wrap="square" anchor="ctr" anchorCtr="1"/>
        <a:lstStyle/>
        <a:p>
          <a:pPr>
            <a:defRPr sz="720" b="0" i="0" u="none" strike="noStrike" kern="1200" baseline="0">
              <a:solidFill>
                <a:schemeClr val="tx1"/>
              </a:solidFill>
              <a:latin typeface="+mj-lt"/>
              <a:ea typeface="+mn-ea"/>
              <a:cs typeface="+mn-cs"/>
            </a:defRPr>
          </a:pPr>
          <a:endParaRPr lang="fi-FI"/>
        </a:p>
      </c:txPr>
    </c:title>
    <c:autoTitleDeleted val="0"/>
    <c:plotArea>
      <c:layout/>
      <c:lineChart>
        <c:grouping val="standard"/>
        <c:varyColors val="0"/>
        <c:ser>
          <c:idx val="0"/>
          <c:order val="0"/>
          <c:tx>
            <c:strRef>
              <c:f>'Ark1'!$B$1:$B$2</c:f>
              <c:strCache>
                <c:ptCount val="2"/>
                <c:pt idx="1">
                  <c:v>DK</c:v>
                </c:pt>
              </c:strCache>
            </c:strRef>
          </c:tx>
          <c:spPr>
            <a:ln w="31750" cap="rnd">
              <a:solidFill>
                <a:schemeClr val="accent1"/>
              </a:solidFill>
              <a:round/>
            </a:ln>
            <a:effectLst/>
          </c:spPr>
          <c:marker>
            <c:symbol val="none"/>
          </c:marker>
          <c:cat>
            <c:strRef>
              <c:f>'Ark1'!$A$3:$A$24</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'Ark1'!$B$3:$B$24</c:f>
              <c:numCache>
                <c:formatCode>0%</c:formatCode>
                <c:ptCount val="22"/>
                <c:pt idx="0">
                  <c:v>0.45</c:v>
                </c:pt>
                <c:pt idx="1">
                  <c:v>0.46</c:v>
                </c:pt>
                <c:pt idx="2">
                  <c:v>0.46</c:v>
                </c:pt>
                <c:pt idx="3">
                  <c:v>0.46</c:v>
                </c:pt>
                <c:pt idx="4">
                  <c:v>0.28999999999999998</c:v>
                </c:pt>
                <c:pt idx="5">
                  <c:v>0.27</c:v>
                </c:pt>
                <c:pt idx="6">
                  <c:v>0.32</c:v>
                </c:pt>
                <c:pt idx="7">
                  <c:v>0.34</c:v>
                </c:pt>
                <c:pt idx="8">
                  <c:v>0.28999999999999998</c:v>
                </c:pt>
                <c:pt idx="9">
                  <c:v>0.32</c:v>
                </c:pt>
                <c:pt idx="10">
                  <c:v>0.3</c:v>
                </c:pt>
                <c:pt idx="11">
                  <c:v>0.28999999999999998</c:v>
                </c:pt>
                <c:pt idx="12">
                  <c:v>0.3</c:v>
                </c:pt>
                <c:pt idx="13">
                  <c:v>0.27</c:v>
                </c:pt>
                <c:pt idx="14">
                  <c:v>0.27</c:v>
                </c:pt>
                <c:pt idx="15">
                  <c:v>0.3</c:v>
                </c:pt>
                <c:pt idx="16">
                  <c:v>0.32</c:v>
                </c:pt>
                <c:pt idx="17">
                  <c:v>0.35</c:v>
                </c:pt>
                <c:pt idx="18">
                  <c:v>0.33</c:v>
                </c:pt>
                <c:pt idx="19">
                  <c:v>0.37</c:v>
                </c:pt>
                <c:pt idx="20">
                  <c:v>0.42</c:v>
                </c:pt>
                <c:pt idx="21">
                  <c:v>0.39</c:v>
                </c:pt>
              </c:numCache>
            </c:numRef>
          </c:val>
          <c:smooth val="0"/>
          <c:extLst>
            <c:ext xmlns:c16="http://schemas.microsoft.com/office/drawing/2014/chart" uri="{C3380CC4-5D6E-409C-BE32-E72D297353CC}">
              <c16:uniqueId val="{00000000-41ED-4FC0-8D56-9434A0CE2774}"/>
            </c:ext>
          </c:extLst>
        </c:ser>
        <c:ser>
          <c:idx val="1"/>
          <c:order val="1"/>
          <c:tx>
            <c:strRef>
              <c:f>'Ark1'!$C$1:$C$2</c:f>
              <c:strCache>
                <c:ptCount val="2"/>
                <c:pt idx="1">
                  <c:v>FI</c:v>
                </c:pt>
              </c:strCache>
            </c:strRef>
          </c:tx>
          <c:spPr>
            <a:ln w="31750" cap="rnd">
              <a:solidFill>
                <a:schemeClr val="accent2"/>
              </a:solidFill>
              <a:round/>
            </a:ln>
            <a:effectLst/>
          </c:spPr>
          <c:marker>
            <c:symbol val="none"/>
          </c:marker>
          <c:cat>
            <c:strRef>
              <c:f>'Ark1'!$A$3:$A$24</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'Ark1'!$C$3:$C$24</c:f>
              <c:numCache>
                <c:formatCode>0%</c:formatCode>
                <c:ptCount val="22"/>
                <c:pt idx="0">
                  <c:v>0.19</c:v>
                </c:pt>
                <c:pt idx="1">
                  <c:v>0.19</c:v>
                </c:pt>
                <c:pt idx="2">
                  <c:v>0.24</c:v>
                </c:pt>
                <c:pt idx="3">
                  <c:v>0.28999999999999998</c:v>
                </c:pt>
                <c:pt idx="4">
                  <c:v>0.28999999999999998</c:v>
                </c:pt>
                <c:pt idx="5">
                  <c:v>0.27</c:v>
                </c:pt>
                <c:pt idx="6">
                  <c:v>0.33</c:v>
                </c:pt>
                <c:pt idx="7">
                  <c:v>0.36</c:v>
                </c:pt>
                <c:pt idx="8">
                  <c:v>0.28999999999999998</c:v>
                </c:pt>
                <c:pt idx="9">
                  <c:v>0.34</c:v>
                </c:pt>
                <c:pt idx="10">
                  <c:v>0.35</c:v>
                </c:pt>
                <c:pt idx="11">
                  <c:v>0.32</c:v>
                </c:pt>
                <c:pt idx="12">
                  <c:v>0.37</c:v>
                </c:pt>
                <c:pt idx="13">
                  <c:v>0.33</c:v>
                </c:pt>
                <c:pt idx="14">
                  <c:v>0.34</c:v>
                </c:pt>
                <c:pt idx="15">
                  <c:v>0.35</c:v>
                </c:pt>
                <c:pt idx="16">
                  <c:v>0.33</c:v>
                </c:pt>
                <c:pt idx="17">
                  <c:v>0.35</c:v>
                </c:pt>
                <c:pt idx="18">
                  <c:v>0.26</c:v>
                </c:pt>
                <c:pt idx="19">
                  <c:v>0.32</c:v>
                </c:pt>
                <c:pt idx="20">
                  <c:v>0.34</c:v>
                </c:pt>
                <c:pt idx="21">
                  <c:v>0.33</c:v>
                </c:pt>
              </c:numCache>
            </c:numRef>
          </c:val>
          <c:smooth val="0"/>
          <c:extLst>
            <c:ext xmlns:c16="http://schemas.microsoft.com/office/drawing/2014/chart" uri="{C3380CC4-5D6E-409C-BE32-E72D297353CC}">
              <c16:uniqueId val="{00000001-41ED-4FC0-8D56-9434A0CE2774}"/>
            </c:ext>
          </c:extLst>
        </c:ser>
        <c:ser>
          <c:idx val="2"/>
          <c:order val="2"/>
          <c:tx>
            <c:strRef>
              <c:f>'Ark1'!$D$1:$D$2</c:f>
              <c:strCache>
                <c:ptCount val="2"/>
                <c:pt idx="1">
                  <c:v>IS</c:v>
                </c:pt>
              </c:strCache>
            </c:strRef>
          </c:tx>
          <c:spPr>
            <a:ln w="31750" cap="rnd">
              <a:solidFill>
                <a:schemeClr val="accent3"/>
              </a:solidFill>
              <a:round/>
            </a:ln>
            <a:effectLst/>
          </c:spPr>
          <c:marker>
            <c:symbol val="none"/>
          </c:marker>
          <c:cat>
            <c:strRef>
              <c:f>'Ark1'!$A$3:$A$24</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'Ark1'!$D$3:$D$24</c:f>
              <c:numCache>
                <c:formatCode>0%</c:formatCode>
                <c:ptCount val="22"/>
                <c:pt idx="0">
                  <c:v>0.06</c:v>
                </c:pt>
                <c:pt idx="1">
                  <c:v>0.08</c:v>
                </c:pt>
                <c:pt idx="2">
                  <c:v>0.09</c:v>
                </c:pt>
                <c:pt idx="3">
                  <c:v>0.1</c:v>
                </c:pt>
                <c:pt idx="4">
                  <c:v>0.15</c:v>
                </c:pt>
                <c:pt idx="5">
                  <c:v>0.28000000000000003</c:v>
                </c:pt>
                <c:pt idx="6">
                  <c:v>0.44</c:v>
                </c:pt>
                <c:pt idx="7">
                  <c:v>0.76</c:v>
                </c:pt>
                <c:pt idx="8">
                  <c:v>0.51</c:v>
                </c:pt>
                <c:pt idx="9">
                  <c:v>0.66</c:v>
                </c:pt>
                <c:pt idx="10">
                  <c:v>0.86</c:v>
                </c:pt>
                <c:pt idx="11">
                  <c:v>0.83</c:v>
                </c:pt>
                <c:pt idx="12">
                  <c:v>0.7</c:v>
                </c:pt>
                <c:pt idx="13">
                  <c:v>0.46</c:v>
                </c:pt>
                <c:pt idx="14">
                  <c:v>0.44</c:v>
                </c:pt>
                <c:pt idx="15">
                  <c:v>0.45</c:v>
                </c:pt>
                <c:pt idx="16">
                  <c:v>0.47</c:v>
                </c:pt>
                <c:pt idx="17">
                  <c:v>0.41</c:v>
                </c:pt>
                <c:pt idx="18">
                  <c:v>0.33</c:v>
                </c:pt>
                <c:pt idx="19">
                  <c:v>0.34</c:v>
                </c:pt>
                <c:pt idx="20">
                  <c:v>0.35</c:v>
                </c:pt>
                <c:pt idx="21">
                  <c:v>0.3</c:v>
                </c:pt>
              </c:numCache>
            </c:numRef>
          </c:val>
          <c:smooth val="0"/>
          <c:extLst>
            <c:ext xmlns:c16="http://schemas.microsoft.com/office/drawing/2014/chart" uri="{C3380CC4-5D6E-409C-BE32-E72D297353CC}">
              <c16:uniqueId val="{00000002-41ED-4FC0-8D56-9434A0CE2774}"/>
            </c:ext>
          </c:extLst>
        </c:ser>
        <c:ser>
          <c:idx val="3"/>
          <c:order val="3"/>
          <c:tx>
            <c:strRef>
              <c:f>'Ark1'!$E$1:$E$2</c:f>
              <c:strCache>
                <c:ptCount val="2"/>
                <c:pt idx="1">
                  <c:v>NO</c:v>
                </c:pt>
              </c:strCache>
            </c:strRef>
          </c:tx>
          <c:spPr>
            <a:ln w="31750" cap="rnd">
              <a:solidFill>
                <a:schemeClr val="accent4"/>
              </a:solidFill>
              <a:round/>
            </a:ln>
            <a:effectLst/>
          </c:spPr>
          <c:marker>
            <c:symbol val="none"/>
          </c:marker>
          <c:cat>
            <c:strRef>
              <c:f>'Ark1'!$A$3:$A$24</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'Ark1'!$E$3:$E$24</c:f>
              <c:numCache>
                <c:formatCode>0%</c:formatCode>
                <c:ptCount val="22"/>
                <c:pt idx="0">
                  <c:v>0.18</c:v>
                </c:pt>
                <c:pt idx="1">
                  <c:v>0.19</c:v>
                </c:pt>
                <c:pt idx="2">
                  <c:v>0.22</c:v>
                </c:pt>
                <c:pt idx="3">
                  <c:v>0.21</c:v>
                </c:pt>
                <c:pt idx="4">
                  <c:v>0.31</c:v>
                </c:pt>
                <c:pt idx="5">
                  <c:v>0.26</c:v>
                </c:pt>
                <c:pt idx="6">
                  <c:v>0.28999999999999998</c:v>
                </c:pt>
                <c:pt idx="7">
                  <c:v>0.44</c:v>
                </c:pt>
                <c:pt idx="8">
                  <c:v>0.27</c:v>
                </c:pt>
                <c:pt idx="9">
                  <c:v>0.42</c:v>
                </c:pt>
                <c:pt idx="10">
                  <c:v>0.41</c:v>
                </c:pt>
                <c:pt idx="11">
                  <c:v>0.36</c:v>
                </c:pt>
                <c:pt idx="12">
                  <c:v>0.42</c:v>
                </c:pt>
                <c:pt idx="13">
                  <c:v>0.37</c:v>
                </c:pt>
                <c:pt idx="14">
                  <c:v>0.33</c:v>
                </c:pt>
                <c:pt idx="15">
                  <c:v>0.39</c:v>
                </c:pt>
                <c:pt idx="16">
                  <c:v>0.4</c:v>
                </c:pt>
                <c:pt idx="17">
                  <c:v>0.37</c:v>
                </c:pt>
                <c:pt idx="18">
                  <c:v>0.36</c:v>
                </c:pt>
                <c:pt idx="19">
                  <c:v>0.42</c:v>
                </c:pt>
                <c:pt idx="20">
                  <c:v>0.47</c:v>
                </c:pt>
                <c:pt idx="21">
                  <c:v>0.31</c:v>
                </c:pt>
              </c:numCache>
            </c:numRef>
          </c:val>
          <c:smooth val="0"/>
          <c:extLst>
            <c:ext xmlns:c16="http://schemas.microsoft.com/office/drawing/2014/chart" uri="{C3380CC4-5D6E-409C-BE32-E72D297353CC}">
              <c16:uniqueId val="{00000003-41ED-4FC0-8D56-9434A0CE2774}"/>
            </c:ext>
          </c:extLst>
        </c:ser>
        <c:ser>
          <c:idx val="4"/>
          <c:order val="4"/>
          <c:tx>
            <c:strRef>
              <c:f>'Ark1'!$F$1:$F$2</c:f>
              <c:strCache>
                <c:ptCount val="2"/>
                <c:pt idx="1">
                  <c:v>SE</c:v>
                </c:pt>
              </c:strCache>
            </c:strRef>
          </c:tx>
          <c:spPr>
            <a:ln w="31750" cap="rnd">
              <a:solidFill>
                <a:schemeClr val="accent5"/>
              </a:solidFill>
              <a:round/>
            </a:ln>
            <a:effectLst/>
          </c:spPr>
          <c:marker>
            <c:symbol val="none"/>
          </c:marker>
          <c:cat>
            <c:strRef>
              <c:f>'Ark1'!$A$3:$A$24</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'Ark1'!$F$3:$F$24</c:f>
              <c:numCache>
                <c:formatCode>0%</c:formatCode>
                <c:ptCount val="22"/>
                <c:pt idx="0">
                  <c:v>0.36</c:v>
                </c:pt>
                <c:pt idx="1">
                  <c:v>0.38</c:v>
                </c:pt>
                <c:pt idx="2">
                  <c:v>0.45</c:v>
                </c:pt>
                <c:pt idx="3">
                  <c:v>0.48</c:v>
                </c:pt>
                <c:pt idx="4">
                  <c:v>0.52</c:v>
                </c:pt>
                <c:pt idx="5">
                  <c:v>0.44</c:v>
                </c:pt>
                <c:pt idx="6">
                  <c:v>0.54</c:v>
                </c:pt>
                <c:pt idx="7">
                  <c:v>0.61</c:v>
                </c:pt>
                <c:pt idx="8">
                  <c:v>0.55000000000000004</c:v>
                </c:pt>
                <c:pt idx="9">
                  <c:v>0.77</c:v>
                </c:pt>
                <c:pt idx="10">
                  <c:v>0.71</c:v>
                </c:pt>
                <c:pt idx="11">
                  <c:v>0.62</c:v>
                </c:pt>
                <c:pt idx="12">
                  <c:v>0.69</c:v>
                </c:pt>
                <c:pt idx="13">
                  <c:v>0.68</c:v>
                </c:pt>
                <c:pt idx="14">
                  <c:v>0.56000000000000005</c:v>
                </c:pt>
                <c:pt idx="15">
                  <c:v>0.63</c:v>
                </c:pt>
                <c:pt idx="16">
                  <c:v>0.62</c:v>
                </c:pt>
                <c:pt idx="17">
                  <c:v>0.68</c:v>
                </c:pt>
                <c:pt idx="18">
                  <c:v>0.61</c:v>
                </c:pt>
                <c:pt idx="19">
                  <c:v>0.65</c:v>
                </c:pt>
                <c:pt idx="20">
                  <c:v>0.77</c:v>
                </c:pt>
                <c:pt idx="21">
                  <c:v>0.62</c:v>
                </c:pt>
              </c:numCache>
            </c:numRef>
          </c:val>
          <c:smooth val="0"/>
          <c:extLst>
            <c:ext xmlns:c16="http://schemas.microsoft.com/office/drawing/2014/chart" uri="{C3380CC4-5D6E-409C-BE32-E72D297353CC}">
              <c16:uniqueId val="{00000004-41ED-4FC0-8D56-9434A0CE2774}"/>
            </c:ext>
          </c:extLst>
        </c:ser>
        <c:dLbls>
          <c:showLegendKey val="0"/>
          <c:showVal val="0"/>
          <c:showCatName val="0"/>
          <c:showSerName val="0"/>
          <c:showPercent val="0"/>
          <c:showBubbleSize val="0"/>
        </c:dLbls>
        <c:smooth val="0"/>
        <c:axId val="764259808"/>
        <c:axId val="764260168"/>
      </c:lineChart>
      <c:catAx>
        <c:axId val="764259808"/>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n-lt"/>
                <a:ea typeface="+mn-ea"/>
                <a:cs typeface="+mn-cs"/>
              </a:defRPr>
            </a:pPr>
            <a:endParaRPr lang="fi-FI"/>
          </a:p>
        </c:txPr>
        <c:crossAx val="764260168"/>
        <c:crosses val="autoZero"/>
        <c:auto val="1"/>
        <c:lblAlgn val="ctr"/>
        <c:lblOffset val="100"/>
        <c:noMultiLvlLbl val="0"/>
      </c:catAx>
      <c:valAx>
        <c:axId val="764260168"/>
        <c:scaling>
          <c:orientation val="minMax"/>
          <c:max val="1"/>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n-lt"/>
                <a:ea typeface="+mn-ea"/>
                <a:cs typeface="+mn-cs"/>
              </a:defRPr>
            </a:pPr>
            <a:endParaRPr lang="fi-FI"/>
          </a:p>
        </c:txPr>
        <c:crossAx val="764259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600" b="0" i="0" u="none" strike="noStrike" kern="1200" baseline="0">
              <a:solidFill>
                <a:sysClr val="windowText" lastClr="000000"/>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pPr>
      <a:endParaRPr lang="fi-FI"/>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r>
              <a:rPr lang="en-GB" sz="800" b="0" i="0" u="none" strike="noStrike" baseline="0" dirty="0">
                <a:solidFill>
                  <a:schemeClr val="tx1"/>
                </a:solidFill>
                <a:effectLst/>
              </a:rPr>
              <a:t>Annual change in employment numbers in the construction sector in the Nordic countries </a:t>
            </a:r>
            <a:r>
              <a:rPr lang="fi-FI" sz="800" b="0" i="0" u="none" strike="noStrike" baseline="0" dirty="0">
                <a:solidFill>
                  <a:schemeClr val="tx1"/>
                </a:solidFill>
                <a:effectLst/>
              </a:rPr>
              <a:t>(NACE64)</a:t>
            </a:r>
            <a:endParaRPr lang="fi-FI" sz="800" b="0" dirty="0">
              <a:solidFill>
                <a:schemeClr val="tx1"/>
              </a:solidFill>
            </a:endParaRP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fi-FI"/>
        </a:p>
      </c:txPr>
    </c:title>
    <c:autoTitleDeleted val="0"/>
    <c:plotArea>
      <c:layout/>
      <c:lineChart>
        <c:grouping val="standard"/>
        <c:varyColors val="0"/>
        <c:ser>
          <c:idx val="0"/>
          <c:order val="0"/>
          <c:tx>
            <c:strRef>
              <c:f>Sheet1!$B$41:$C$41</c:f>
              <c:strCache>
                <c:ptCount val="2"/>
                <c:pt idx="0">
                  <c:v>Denmark</c:v>
                </c:pt>
                <c:pt idx="1">
                  <c:v>Construction</c:v>
                </c:pt>
              </c:strCache>
            </c:strRef>
          </c:tx>
          <c:spPr>
            <a:ln w="31750" cap="rnd">
              <a:solidFill>
                <a:schemeClr val="accent1"/>
              </a:solidFill>
              <a:round/>
            </a:ln>
            <a:effectLst/>
          </c:spPr>
          <c:marker>
            <c:symbol val="none"/>
          </c:marker>
          <c:cat>
            <c:numRef>
              <c:f>Sheet1!$D$40:$M$40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Sheet1!$D$41:$M$41</c:f>
              <c:numCache>
                <c:formatCode>0.0\ %</c:formatCode>
                <c:ptCount val="9"/>
                <c:pt idx="0">
                  <c:v>2.847167880575464E-2</c:v>
                </c:pt>
                <c:pt idx="1">
                  <c:v>3.0375746224979499E-2</c:v>
                </c:pt>
                <c:pt idx="2">
                  <c:v>3.5387673956262362E-2</c:v>
                </c:pt>
                <c:pt idx="3">
                  <c:v>3.3574720210664939E-2</c:v>
                </c:pt>
                <c:pt idx="4">
                  <c:v>1.7462845010615669E-2</c:v>
                </c:pt>
                <c:pt idx="5">
                  <c:v>1.4085241796650784E-2</c:v>
                </c:pt>
                <c:pt idx="6">
                  <c:v>4.4601059725294594E-2</c:v>
                </c:pt>
                <c:pt idx="7">
                  <c:v>3.9692701664532662E-2</c:v>
                </c:pt>
                <c:pt idx="8">
                  <c:v>-1.4683592269799273E-3</c:v>
                </c:pt>
              </c:numCache>
            </c:numRef>
          </c:val>
          <c:smooth val="0"/>
          <c:extLst>
            <c:ext xmlns:c16="http://schemas.microsoft.com/office/drawing/2014/chart" uri="{C3380CC4-5D6E-409C-BE32-E72D297353CC}">
              <c16:uniqueId val="{00000000-A54F-4B24-9CE0-D98227BC3C1A}"/>
            </c:ext>
          </c:extLst>
        </c:ser>
        <c:ser>
          <c:idx val="2"/>
          <c:order val="2"/>
          <c:tx>
            <c:strRef>
              <c:f>Sheet1!$B$43:$C$43</c:f>
              <c:strCache>
                <c:ptCount val="2"/>
                <c:pt idx="0">
                  <c:v>Finland</c:v>
                </c:pt>
                <c:pt idx="1">
                  <c:v>Construction</c:v>
                </c:pt>
              </c:strCache>
            </c:strRef>
          </c:tx>
          <c:spPr>
            <a:ln w="31750" cap="rnd">
              <a:solidFill>
                <a:schemeClr val="accent2"/>
              </a:solidFill>
              <a:round/>
            </a:ln>
            <a:effectLst/>
          </c:spPr>
          <c:marker>
            <c:symbol val="none"/>
          </c:marker>
          <c:cat>
            <c:numRef>
              <c:f>Sheet1!$D$40:$M$40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Sheet1!$D$43:$M$43</c:f>
              <c:numCache>
                <c:formatCode>0.0\ %</c:formatCode>
                <c:ptCount val="9"/>
                <c:pt idx="0">
                  <c:v>1.7590618336887055E-2</c:v>
                </c:pt>
                <c:pt idx="1">
                  <c:v>4.7668936616029306E-2</c:v>
                </c:pt>
                <c:pt idx="2">
                  <c:v>3.5999999999999942E-2</c:v>
                </c:pt>
                <c:pt idx="3">
                  <c:v>4.5366795366795394E-2</c:v>
                </c:pt>
                <c:pt idx="4">
                  <c:v>-1.7082179132040576E-2</c:v>
                </c:pt>
                <c:pt idx="5">
                  <c:v>-2.2076092062001017E-2</c:v>
                </c:pt>
                <c:pt idx="6">
                  <c:v>1.0086455331412213E-2</c:v>
                </c:pt>
                <c:pt idx="7">
                  <c:v>1.902044698050296E-3</c:v>
                </c:pt>
                <c:pt idx="8">
                  <c:v>-3.9392501186521038E-2</c:v>
                </c:pt>
              </c:numCache>
            </c:numRef>
          </c:val>
          <c:smooth val="0"/>
          <c:extLst>
            <c:ext xmlns:c16="http://schemas.microsoft.com/office/drawing/2014/chart" uri="{C3380CC4-5D6E-409C-BE32-E72D297353CC}">
              <c16:uniqueId val="{00000001-A54F-4B24-9CE0-D98227BC3C1A}"/>
            </c:ext>
          </c:extLst>
        </c:ser>
        <c:ser>
          <c:idx val="4"/>
          <c:order val="4"/>
          <c:tx>
            <c:strRef>
              <c:f>Sheet1!$B$45:$C$45</c:f>
              <c:strCache>
                <c:ptCount val="2"/>
                <c:pt idx="0">
                  <c:v>Sweden</c:v>
                </c:pt>
                <c:pt idx="1">
                  <c:v>Construction</c:v>
                </c:pt>
              </c:strCache>
            </c:strRef>
          </c:tx>
          <c:spPr>
            <a:ln w="31750" cap="rnd">
              <a:solidFill>
                <a:schemeClr val="accent5"/>
              </a:solidFill>
              <a:round/>
            </a:ln>
            <a:effectLst/>
          </c:spPr>
          <c:marker>
            <c:symbol val="none"/>
          </c:marker>
          <c:cat>
            <c:numRef>
              <c:f>Sheet1!$D$40:$M$40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Sheet1!$D$45:$M$45</c:f>
              <c:numCache>
                <c:formatCode>0.0\ %</c:formatCode>
                <c:ptCount val="9"/>
                <c:pt idx="0">
                  <c:v>2.7522935779816515E-2</c:v>
                </c:pt>
                <c:pt idx="1">
                  <c:v>1.7857142857142856E-2</c:v>
                </c:pt>
                <c:pt idx="2">
                  <c:v>7.3099415204678359E-2</c:v>
                </c:pt>
                <c:pt idx="3">
                  <c:v>3.5422343324250684E-2</c:v>
                </c:pt>
                <c:pt idx="4">
                  <c:v>0</c:v>
                </c:pt>
                <c:pt idx="5">
                  <c:v>-7.8947368421052634E-3</c:v>
                </c:pt>
                <c:pt idx="6">
                  <c:v>2.6525198938992044E-2</c:v>
                </c:pt>
                <c:pt idx="7">
                  <c:v>2.5839793281653748E-3</c:v>
                </c:pt>
              </c:numCache>
            </c:numRef>
          </c:val>
          <c:smooth val="0"/>
          <c:extLst>
            <c:ext xmlns:c16="http://schemas.microsoft.com/office/drawing/2014/chart" uri="{C3380CC4-5D6E-409C-BE32-E72D297353CC}">
              <c16:uniqueId val="{00000002-A54F-4B24-9CE0-D98227BC3C1A}"/>
            </c:ext>
          </c:extLst>
        </c:ser>
        <c:ser>
          <c:idx val="6"/>
          <c:order val="6"/>
          <c:tx>
            <c:strRef>
              <c:f>Sheet1!$B$47:$C$47</c:f>
              <c:strCache>
                <c:ptCount val="2"/>
                <c:pt idx="0">
                  <c:v>Iceland</c:v>
                </c:pt>
                <c:pt idx="1">
                  <c:v>Construction</c:v>
                </c:pt>
              </c:strCache>
            </c:strRef>
          </c:tx>
          <c:spPr>
            <a:ln w="31750" cap="rnd">
              <a:solidFill>
                <a:schemeClr val="accent3"/>
              </a:solidFill>
              <a:round/>
            </a:ln>
            <a:effectLst/>
          </c:spPr>
          <c:marker>
            <c:symbol val="none"/>
          </c:marker>
          <c:cat>
            <c:numRef>
              <c:f>Sheet1!$D$40:$M$40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Sheet1!$D$47:$M$47</c:f>
              <c:numCache>
                <c:formatCode>0.0\ %</c:formatCode>
                <c:ptCount val="9"/>
                <c:pt idx="0">
                  <c:v>8.5106382978723291E-2</c:v>
                </c:pt>
                <c:pt idx="1">
                  <c:v>0.14705882352941177</c:v>
                </c:pt>
                <c:pt idx="2">
                  <c:v>0.15384615384615391</c:v>
                </c:pt>
                <c:pt idx="3">
                  <c:v>8.148148148148146E-2</c:v>
                </c:pt>
                <c:pt idx="4">
                  <c:v>2.7397260273972629E-2</c:v>
                </c:pt>
                <c:pt idx="5">
                  <c:v>-7.3333333333333306E-2</c:v>
                </c:pt>
                <c:pt idx="6">
                  <c:v>4.3165467625899255E-2</c:v>
                </c:pt>
                <c:pt idx="7">
                  <c:v>0.11724137931034478</c:v>
                </c:pt>
                <c:pt idx="8">
                  <c:v>0.10493827160493824</c:v>
                </c:pt>
              </c:numCache>
            </c:numRef>
          </c:val>
          <c:smooth val="0"/>
          <c:extLst>
            <c:ext xmlns:c16="http://schemas.microsoft.com/office/drawing/2014/chart" uri="{C3380CC4-5D6E-409C-BE32-E72D297353CC}">
              <c16:uniqueId val="{00000003-A54F-4B24-9CE0-D98227BC3C1A}"/>
            </c:ext>
          </c:extLst>
        </c:ser>
        <c:ser>
          <c:idx val="8"/>
          <c:order val="8"/>
          <c:tx>
            <c:strRef>
              <c:f>Sheet1!$B$49:$C$49</c:f>
              <c:strCache>
                <c:ptCount val="2"/>
                <c:pt idx="0">
                  <c:v>Norway</c:v>
                </c:pt>
                <c:pt idx="1">
                  <c:v>Construction</c:v>
                </c:pt>
              </c:strCache>
            </c:strRef>
          </c:tx>
          <c:spPr>
            <a:ln w="31750" cap="rnd">
              <a:solidFill>
                <a:schemeClr val="accent4"/>
              </a:solidFill>
              <a:round/>
            </a:ln>
            <a:effectLst/>
          </c:spPr>
          <c:marker>
            <c:symbol val="none"/>
          </c:marker>
          <c:cat>
            <c:numRef>
              <c:f>Sheet1!$D$40:$M$40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Sheet1!$D$49:$M$49</c:f>
              <c:numCache>
                <c:formatCode>0.0\ %</c:formatCode>
                <c:ptCount val="9"/>
                <c:pt idx="0">
                  <c:v>2.3809523809523808E-2</c:v>
                </c:pt>
                <c:pt idx="1">
                  <c:v>2.7906976744186046E-2</c:v>
                </c:pt>
                <c:pt idx="2">
                  <c:v>4.072398190045249E-2</c:v>
                </c:pt>
                <c:pt idx="3">
                  <c:v>3.4782608695652174E-2</c:v>
                </c:pt>
                <c:pt idx="4">
                  <c:v>2.9411764705882353E-2</c:v>
                </c:pt>
                <c:pt idx="5">
                  <c:v>0</c:v>
                </c:pt>
                <c:pt idx="6">
                  <c:v>4.0816326530612249E-3</c:v>
                </c:pt>
                <c:pt idx="7">
                  <c:v>4.878048780487805E-2</c:v>
                </c:pt>
                <c:pt idx="8">
                  <c:v>1.937984496124031E-2</c:v>
                </c:pt>
              </c:numCache>
            </c:numRef>
          </c:val>
          <c:smooth val="0"/>
          <c:extLst>
            <c:ext xmlns:c16="http://schemas.microsoft.com/office/drawing/2014/chart" uri="{C3380CC4-5D6E-409C-BE32-E72D297353CC}">
              <c16:uniqueId val="{00000004-A54F-4B24-9CE0-D98227BC3C1A}"/>
            </c:ext>
          </c:extLst>
        </c:ser>
        <c:dLbls>
          <c:showLegendKey val="0"/>
          <c:showVal val="0"/>
          <c:showCatName val="0"/>
          <c:showSerName val="0"/>
          <c:showPercent val="0"/>
          <c:showBubbleSize val="0"/>
        </c:dLbls>
        <c:smooth val="0"/>
        <c:axId val="948329944"/>
        <c:axId val="948330304"/>
        <c:extLst>
          <c:ext xmlns:c15="http://schemas.microsoft.com/office/drawing/2012/chart" uri="{02D57815-91ED-43cb-92C2-25804820EDAC}">
            <c15:filteredLineSeries>
              <c15:ser>
                <c:idx val="1"/>
                <c:order val="1"/>
                <c:tx>
                  <c:strRef>
                    <c:extLst>
                      <c:ext uri="{02D57815-91ED-43cb-92C2-25804820EDAC}">
                        <c15:formulaRef>
                          <c15:sqref>Sheet1!$B$42:$C$42</c15:sqref>
                        </c15:formulaRef>
                      </c:ext>
                    </c:extLst>
                    <c:strCache>
                      <c:ptCount val="2"/>
                      <c:pt idx="0">
                        <c:v>Denmark</c:v>
                      </c:pt>
                      <c:pt idx="1">
                        <c:v>Architectural and engineering activities; technical testing and analysis</c:v>
                      </c:pt>
                    </c:strCache>
                  </c:strRef>
                </c:tx>
                <c:spPr>
                  <a:ln w="31750" cap="rnd">
                    <a:solidFill>
                      <a:schemeClr val="accent2"/>
                    </a:solidFill>
                    <a:round/>
                  </a:ln>
                  <a:effectLst/>
                </c:spPr>
                <c:marker>
                  <c:symbol val="none"/>
                </c:marker>
                <c:cat>
                  <c:numRef>
                    <c:extLst>
                      <c:ext uri="{02D57815-91ED-43cb-92C2-25804820EDAC}">
                        <c15:formulaRef>
                          <c15:sqref>Sheet1!$D$40:$M$40</c15:sqref>
                        </c15:formulaRef>
                      </c:ext>
                    </c:extLst>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extLst>
                      <c:ext uri="{02D57815-91ED-43cb-92C2-25804820EDAC}">
                        <c15:formulaRef>
                          <c15:sqref>Sheet1!$D$42:$M$42</c15:sqref>
                        </c15:formulaRef>
                      </c:ext>
                    </c:extLst>
                    <c:numCache>
                      <c:formatCode>0.0\ %</c:formatCode>
                      <c:ptCount val="9"/>
                      <c:pt idx="0">
                        <c:v>4.2605951307484236E-2</c:v>
                      </c:pt>
                      <c:pt idx="1">
                        <c:v>3.7189189189189162E-2</c:v>
                      </c:pt>
                      <c:pt idx="2">
                        <c:v>2.7934125495101176E-2</c:v>
                      </c:pt>
                      <c:pt idx="3">
                        <c:v>3.0622591766375946E-2</c:v>
                      </c:pt>
                      <c:pt idx="4">
                        <c:v>-2.4596615505706413E-2</c:v>
                      </c:pt>
                      <c:pt idx="5">
                        <c:v>-5.4468428484971375E-3</c:v>
                      </c:pt>
                      <c:pt idx="6">
                        <c:v>4.5030425963488968E-2</c:v>
                      </c:pt>
                      <c:pt idx="7">
                        <c:v>6.0170807453416034E-2</c:v>
                      </c:pt>
                    </c:numCache>
                  </c:numRef>
                </c:val>
                <c:smooth val="0"/>
                <c:extLst>
                  <c:ext xmlns:c16="http://schemas.microsoft.com/office/drawing/2014/chart" uri="{C3380CC4-5D6E-409C-BE32-E72D297353CC}">
                    <c16:uniqueId val="{00000005-A54F-4B24-9CE0-D98227BC3C1A}"/>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Sheet1!$B$44:$C$44</c15:sqref>
                        </c15:formulaRef>
                      </c:ext>
                    </c:extLst>
                    <c:strCache>
                      <c:ptCount val="2"/>
                      <c:pt idx="0">
                        <c:v>Finland</c:v>
                      </c:pt>
                      <c:pt idx="1">
                        <c:v>Architectural and engineering activities; technical testing and analysis</c:v>
                      </c:pt>
                    </c:strCache>
                  </c:strRef>
                </c:tx>
                <c:spPr>
                  <a:ln w="31750" cap="rnd">
                    <a:solidFill>
                      <a:schemeClr val="accent4"/>
                    </a:solidFill>
                    <a:round/>
                  </a:ln>
                  <a:effectLst/>
                </c:spPr>
                <c:marker>
                  <c:symbol val="none"/>
                </c:marker>
                <c:cat>
                  <c:numRef>
                    <c:extLst xmlns:c15="http://schemas.microsoft.com/office/drawing/2012/chart">
                      <c:ext xmlns:c15="http://schemas.microsoft.com/office/drawing/2012/chart" uri="{02D57815-91ED-43cb-92C2-25804820EDAC}">
                        <c15:formulaRef>
                          <c15:sqref>Sheet1!$D$40:$M$40</c15:sqref>
                        </c15:formulaRef>
                      </c:ext>
                    </c:extLst>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extLst xmlns:c15="http://schemas.microsoft.com/office/drawing/2012/chart">
                      <c:ext xmlns:c15="http://schemas.microsoft.com/office/drawing/2012/chart" uri="{02D57815-91ED-43cb-92C2-25804820EDAC}">
                        <c15:formulaRef>
                          <c15:sqref>Sheet1!$D$44:$M$44</c15:sqref>
                        </c15:formulaRef>
                      </c:ext>
                    </c:extLst>
                    <c:numCache>
                      <c:formatCode>0.0\ %</c:formatCode>
                      <c:ptCount val="9"/>
                      <c:pt idx="0">
                        <c:v>2.6052104208416919E-2</c:v>
                      </c:pt>
                      <c:pt idx="1">
                        <c:v>2.3437499999999917E-2</c:v>
                      </c:pt>
                      <c:pt idx="2">
                        <c:v>1.3358778625954254E-2</c:v>
                      </c:pt>
                      <c:pt idx="3">
                        <c:v>2.8248587570621469E-2</c:v>
                      </c:pt>
                      <c:pt idx="4">
                        <c:v>1.46520146520146E-2</c:v>
                      </c:pt>
                      <c:pt idx="5">
                        <c:v>1.9855595667870062E-2</c:v>
                      </c:pt>
                      <c:pt idx="6">
                        <c:v>1.7699115044247787E-2</c:v>
                      </c:pt>
                      <c:pt idx="7">
                        <c:v>1.7391304347826087E-2</c:v>
                      </c:pt>
                      <c:pt idx="8">
                        <c:v>-8.5470085470085479E-3</c:v>
                      </c:pt>
                    </c:numCache>
                  </c:numRef>
                </c:val>
                <c:smooth val="0"/>
                <c:extLst xmlns:c15="http://schemas.microsoft.com/office/drawing/2012/chart">
                  <c:ext xmlns:c16="http://schemas.microsoft.com/office/drawing/2014/chart" uri="{C3380CC4-5D6E-409C-BE32-E72D297353CC}">
                    <c16:uniqueId val="{00000006-A54F-4B24-9CE0-D98227BC3C1A}"/>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Sheet1!$B$46:$C$46</c15:sqref>
                        </c15:formulaRef>
                      </c:ext>
                    </c:extLst>
                    <c:strCache>
                      <c:ptCount val="2"/>
                      <c:pt idx="0">
                        <c:v>Sweden</c:v>
                      </c:pt>
                      <c:pt idx="1">
                        <c:v>Architectural and engineering activities; technical testing and analysis</c:v>
                      </c:pt>
                    </c:strCache>
                  </c:strRef>
                </c:tx>
                <c:spPr>
                  <a:ln w="31750" cap="rnd">
                    <a:solidFill>
                      <a:schemeClr val="accent6"/>
                    </a:solidFill>
                    <a:round/>
                  </a:ln>
                  <a:effectLst/>
                </c:spPr>
                <c:marker>
                  <c:symbol val="none"/>
                </c:marker>
                <c:cat>
                  <c:numRef>
                    <c:extLst xmlns:c15="http://schemas.microsoft.com/office/drawing/2012/chart">
                      <c:ext xmlns:c15="http://schemas.microsoft.com/office/drawing/2012/chart" uri="{02D57815-91ED-43cb-92C2-25804820EDAC}">
                        <c15:formulaRef>
                          <c15:sqref>Sheet1!$D$40:$M$40</c15:sqref>
                        </c15:formulaRef>
                      </c:ext>
                    </c:extLst>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extLst xmlns:c15="http://schemas.microsoft.com/office/drawing/2012/chart">
                      <c:ext xmlns:c15="http://schemas.microsoft.com/office/drawing/2012/chart" uri="{02D57815-91ED-43cb-92C2-25804820EDAC}">
                        <c15:formulaRef>
                          <c15:sqref>Sheet1!$D$46:$M$46</c15:sqref>
                        </c15:formulaRef>
                      </c:ext>
                    </c:extLst>
                    <c:numCache>
                      <c:formatCode>0.0\ %</c:formatCode>
                      <c:ptCount val="9"/>
                      <c:pt idx="0">
                        <c:v>3.2967032967032968E-2</c:v>
                      </c:pt>
                      <c:pt idx="1">
                        <c:v>1.0638297872340425E-2</c:v>
                      </c:pt>
                      <c:pt idx="2">
                        <c:v>8.4210526315789472E-2</c:v>
                      </c:pt>
                      <c:pt idx="3">
                        <c:v>3.8834951456310676E-2</c:v>
                      </c:pt>
                      <c:pt idx="4">
                        <c:v>3.7383177570093455E-2</c:v>
                      </c:pt>
                      <c:pt idx="5">
                        <c:v>-2.7027027027027029E-2</c:v>
                      </c:pt>
                      <c:pt idx="6">
                        <c:v>1.8518518518518517E-2</c:v>
                      </c:pt>
                      <c:pt idx="8">
                        <c:v>0</c:v>
                      </c:pt>
                    </c:numCache>
                  </c:numRef>
                </c:val>
                <c:smooth val="0"/>
                <c:extLst xmlns:c15="http://schemas.microsoft.com/office/drawing/2012/chart">
                  <c:ext xmlns:c16="http://schemas.microsoft.com/office/drawing/2014/chart" uri="{C3380CC4-5D6E-409C-BE32-E72D297353CC}">
                    <c16:uniqueId val="{00000007-A54F-4B24-9CE0-D98227BC3C1A}"/>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Sheet1!$B$48:$C$48</c15:sqref>
                        </c15:formulaRef>
                      </c:ext>
                    </c:extLst>
                    <c:strCache>
                      <c:ptCount val="2"/>
                      <c:pt idx="0">
                        <c:v>Iceland</c:v>
                      </c:pt>
                      <c:pt idx="1">
                        <c:v>Architectural and engineering activities; technical testing and analysis</c:v>
                      </c:pt>
                    </c:strCache>
                  </c:strRef>
                </c:tx>
                <c:spPr>
                  <a:ln w="31750" cap="rnd">
                    <a:solidFill>
                      <a:schemeClr val="accent2">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Sheet1!$D$40:$M$40</c15:sqref>
                        </c15:formulaRef>
                      </c:ext>
                    </c:extLst>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extLst xmlns:c15="http://schemas.microsoft.com/office/drawing/2012/chart">
                      <c:ext xmlns:c15="http://schemas.microsoft.com/office/drawing/2012/chart" uri="{02D57815-91ED-43cb-92C2-25804820EDAC}">
                        <c15:formulaRef>
                          <c15:sqref>Sheet1!$D$48:$M$48</c15:sqref>
                        </c15:formulaRef>
                      </c:ext>
                    </c:extLst>
                    <c:numCache>
                      <c:formatCode>0.0\ %</c:formatCode>
                      <c:ptCount val="9"/>
                      <c:pt idx="0">
                        <c:v>0</c:v>
                      </c:pt>
                      <c:pt idx="1">
                        <c:v>8.6956521739130516E-2</c:v>
                      </c:pt>
                      <c:pt idx="2">
                        <c:v>4.0000000000000036E-2</c:v>
                      </c:pt>
                      <c:pt idx="3">
                        <c:v>3.8461538461538491E-2</c:v>
                      </c:pt>
                      <c:pt idx="4">
                        <c:v>0</c:v>
                      </c:pt>
                      <c:pt idx="5">
                        <c:v>-3.703703703703707E-2</c:v>
                      </c:pt>
                      <c:pt idx="6">
                        <c:v>0</c:v>
                      </c:pt>
                      <c:pt idx="7">
                        <c:v>7.6923076923076816E-2</c:v>
                      </c:pt>
                      <c:pt idx="8">
                        <c:v>7.1428571428571494E-2</c:v>
                      </c:pt>
                    </c:numCache>
                  </c:numRef>
                </c:val>
                <c:smooth val="0"/>
                <c:extLst xmlns:c15="http://schemas.microsoft.com/office/drawing/2012/chart">
                  <c:ext xmlns:c16="http://schemas.microsoft.com/office/drawing/2014/chart" uri="{C3380CC4-5D6E-409C-BE32-E72D297353CC}">
                    <c16:uniqueId val="{00000008-A54F-4B24-9CE0-D98227BC3C1A}"/>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Sheet1!$B$50:$C$50</c15:sqref>
                        </c15:formulaRef>
                      </c:ext>
                    </c:extLst>
                    <c:strCache>
                      <c:ptCount val="2"/>
                      <c:pt idx="0">
                        <c:v>Norway</c:v>
                      </c:pt>
                      <c:pt idx="1">
                        <c:v>Architectural and engineering activities; technical testing and analysis</c:v>
                      </c:pt>
                    </c:strCache>
                  </c:strRef>
                </c:tx>
                <c:spPr>
                  <a:ln w="31750" cap="rnd">
                    <a:solidFill>
                      <a:schemeClr val="accent4">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Sheet1!$D$40:$M$40</c15:sqref>
                        </c15:formulaRef>
                      </c:ext>
                    </c:extLst>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extLst xmlns:c15="http://schemas.microsoft.com/office/drawing/2012/chart">
                      <c:ext xmlns:c15="http://schemas.microsoft.com/office/drawing/2012/chart" uri="{02D57815-91ED-43cb-92C2-25804820EDAC}">
                        <c15:formulaRef>
                          <c15:sqref>Sheet1!$D$50:$M$50</c15:sqref>
                        </c15:formulaRef>
                      </c:ext>
                    </c:extLst>
                    <c:numCache>
                      <c:formatCode>0.0\ %</c:formatCode>
                      <c:ptCount val="9"/>
                      <c:pt idx="0">
                        <c:v>0</c:v>
                      </c:pt>
                      <c:pt idx="1">
                        <c:v>-3.7037037037037035E-2</c:v>
                      </c:pt>
                      <c:pt idx="2">
                        <c:v>-3.8461538461538464E-2</c:v>
                      </c:pt>
                      <c:pt idx="3">
                        <c:v>0.06</c:v>
                      </c:pt>
                      <c:pt idx="4">
                        <c:v>5.6603773584905662E-2</c:v>
                      </c:pt>
                      <c:pt idx="5">
                        <c:v>0</c:v>
                      </c:pt>
                      <c:pt idx="6">
                        <c:v>1.7857142857142856E-2</c:v>
                      </c:pt>
                    </c:numCache>
                  </c:numRef>
                </c:val>
                <c:smooth val="0"/>
                <c:extLst xmlns:c15="http://schemas.microsoft.com/office/drawing/2012/chart">
                  <c:ext xmlns:c16="http://schemas.microsoft.com/office/drawing/2014/chart" uri="{C3380CC4-5D6E-409C-BE32-E72D297353CC}">
                    <c16:uniqueId val="{00000009-A54F-4B24-9CE0-D98227BC3C1A}"/>
                  </c:ext>
                </c:extLst>
              </c15:ser>
            </c15:filteredLineSeries>
          </c:ext>
        </c:extLst>
      </c:lineChart>
      <c:catAx>
        <c:axId val="948329944"/>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n-lt"/>
                <a:ea typeface="+mn-ea"/>
                <a:cs typeface="+mn-cs"/>
              </a:defRPr>
            </a:pPr>
            <a:endParaRPr lang="fi-FI"/>
          </a:p>
        </c:txPr>
        <c:crossAx val="948330304"/>
        <c:crosses val="autoZero"/>
        <c:auto val="1"/>
        <c:lblAlgn val="ctr"/>
        <c:lblOffset val="100"/>
        <c:noMultiLvlLbl val="0"/>
      </c:catAx>
      <c:valAx>
        <c:axId val="948330304"/>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n-lt"/>
                <a:ea typeface="+mn-ea"/>
                <a:cs typeface="+mn-cs"/>
              </a:defRPr>
            </a:pPr>
            <a:endParaRPr lang="fi-FI"/>
          </a:p>
        </c:txPr>
        <c:crossAx val="948329944"/>
        <c:crosses val="autoZero"/>
        <c:crossBetween val="between"/>
      </c:valAx>
      <c:spPr>
        <a:noFill/>
        <a:ln>
          <a:noFill/>
        </a:ln>
        <a:effectLst/>
      </c:spPr>
    </c:plotArea>
    <c:legend>
      <c:legendPos val="b"/>
      <c:layout>
        <c:manualLayout>
          <c:xMode val="edge"/>
          <c:yMode val="edge"/>
          <c:x val="4.5510175914847767E-2"/>
          <c:y val="0.86689321967284205"/>
          <c:w val="0.92460988150735934"/>
          <c:h val="0.10728922438912003"/>
        </c:manualLayout>
      </c:layout>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500"/>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r>
              <a:rPr lang="fi-FI" dirty="0"/>
              <a:t>Private </a:t>
            </a:r>
            <a:r>
              <a:rPr lang="fi-FI" dirty="0" err="1"/>
              <a:t>consumption</a:t>
            </a:r>
            <a:r>
              <a:rPr lang="fi-FI" dirty="0"/>
              <a:t> </a:t>
            </a:r>
            <a:r>
              <a:rPr lang="fi-FI" dirty="0" err="1"/>
              <a:t>change</a:t>
            </a:r>
            <a:r>
              <a:rPr lang="fi-FI" dirty="0"/>
              <a:t> %</a:t>
            </a:r>
          </a:p>
        </c:rich>
      </c:tx>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kehitysennusteet'!$I$29</c:f>
              <c:strCache>
                <c:ptCount val="1"/>
                <c:pt idx="0">
                  <c:v>Yksityisen kulutuksen muutos-%</c:v>
                </c:pt>
              </c:strCache>
            </c:strRef>
          </c:tx>
          <c:spPr>
            <a:ln w="28575" cap="rnd">
              <a:solidFill>
                <a:schemeClr val="accent1"/>
              </a:solidFill>
              <a:round/>
            </a:ln>
            <a:effectLst/>
          </c:spPr>
          <c:marker>
            <c:symbol val="none"/>
          </c:marker>
          <c:cat>
            <c:numRef>
              <c:f>'Talouden kehitysennusteet'!$H$30:$H$32</c:f>
              <c:numCache>
                <c:formatCode>General</c:formatCode>
                <c:ptCount val="3"/>
                <c:pt idx="0">
                  <c:v>2023</c:v>
                </c:pt>
                <c:pt idx="1">
                  <c:v>2024</c:v>
                </c:pt>
                <c:pt idx="2">
                  <c:v>2025</c:v>
                </c:pt>
              </c:numCache>
            </c:numRef>
          </c:cat>
          <c:val>
            <c:numRef>
              <c:f>'Talouden kehitysennusteet'!$I$30:$I$32</c:f>
              <c:numCache>
                <c:formatCode>0.0</c:formatCode>
                <c:ptCount val="3"/>
                <c:pt idx="0">
                  <c:v>2.2000000000000002</c:v>
                </c:pt>
                <c:pt idx="1">
                  <c:v>-0.5444444444444444</c:v>
                </c:pt>
                <c:pt idx="2">
                  <c:v>0.82222222222222219</c:v>
                </c:pt>
              </c:numCache>
            </c:numRef>
          </c:val>
          <c:smooth val="0"/>
          <c:extLst>
            <c:ext xmlns:c16="http://schemas.microsoft.com/office/drawing/2014/chart" uri="{C3380CC4-5D6E-409C-BE32-E72D297353CC}">
              <c16:uniqueId val="{00000000-B34A-4AE4-A1A8-285C241EAD8D}"/>
            </c:ext>
          </c:extLst>
        </c:ser>
        <c:dLbls>
          <c:showLegendKey val="0"/>
          <c:showVal val="0"/>
          <c:showCatName val="0"/>
          <c:showSerName val="0"/>
          <c:showPercent val="0"/>
          <c:showBubbleSize val="0"/>
        </c:dLbls>
        <c:smooth val="0"/>
        <c:axId val="759678056"/>
        <c:axId val="759670512"/>
      </c:lineChart>
      <c:catAx>
        <c:axId val="759678056"/>
        <c:scaling>
          <c:orientation val="minMax"/>
        </c:scaling>
        <c:delete val="0"/>
        <c:axPos val="b"/>
        <c:numFmt formatCode="General" sourceLinked="1"/>
        <c:majorTickMark val="none"/>
        <c:minorTickMark val="none"/>
        <c:tickLblPos val="low"/>
        <c:spPr>
          <a:noFill/>
          <a:ln w="19050"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59670512"/>
        <c:crosses val="autoZero"/>
        <c:auto val="1"/>
        <c:lblAlgn val="ctr"/>
        <c:lblOffset val="100"/>
        <c:noMultiLvlLbl val="0"/>
      </c:catAx>
      <c:valAx>
        <c:axId val="75967051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596780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r>
              <a:rPr lang="fi-FI" dirty="0" err="1"/>
              <a:t>Export</a:t>
            </a:r>
            <a:r>
              <a:rPr lang="fi-FI" dirty="0"/>
              <a:t> </a:t>
            </a:r>
            <a:r>
              <a:rPr lang="fi-FI" dirty="0" err="1"/>
              <a:t>change</a:t>
            </a:r>
            <a:r>
              <a:rPr lang="fi-FI" dirty="0"/>
              <a:t> %</a:t>
            </a:r>
          </a:p>
        </c:rich>
      </c:tx>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kehitysennusteet'!$M$29</c:f>
              <c:strCache>
                <c:ptCount val="1"/>
                <c:pt idx="0">
                  <c:v>Viennin muutos-%</c:v>
                </c:pt>
              </c:strCache>
            </c:strRef>
          </c:tx>
          <c:spPr>
            <a:ln w="28575" cap="rnd">
              <a:solidFill>
                <a:schemeClr val="accent1"/>
              </a:solidFill>
              <a:round/>
            </a:ln>
            <a:effectLst/>
          </c:spPr>
          <c:marker>
            <c:symbol val="none"/>
          </c:marker>
          <c:cat>
            <c:numRef>
              <c:f>'Talouden kehitysennusteet'!$L$30:$L$32</c:f>
              <c:numCache>
                <c:formatCode>General</c:formatCode>
                <c:ptCount val="3"/>
                <c:pt idx="0">
                  <c:v>2023</c:v>
                </c:pt>
                <c:pt idx="1">
                  <c:v>2024</c:v>
                </c:pt>
                <c:pt idx="2">
                  <c:v>2025</c:v>
                </c:pt>
              </c:numCache>
            </c:numRef>
          </c:cat>
          <c:val>
            <c:numRef>
              <c:f>'Talouden kehitysennusteet'!$M$30:$M$32</c:f>
              <c:numCache>
                <c:formatCode>0.0</c:formatCode>
                <c:ptCount val="3"/>
                <c:pt idx="0">
                  <c:v>1.7799999999999998</c:v>
                </c:pt>
                <c:pt idx="1">
                  <c:v>0.48</c:v>
                </c:pt>
                <c:pt idx="2">
                  <c:v>3.07</c:v>
                </c:pt>
              </c:numCache>
            </c:numRef>
          </c:val>
          <c:smooth val="0"/>
          <c:extLst>
            <c:ext xmlns:c16="http://schemas.microsoft.com/office/drawing/2014/chart" uri="{C3380CC4-5D6E-409C-BE32-E72D297353CC}">
              <c16:uniqueId val="{00000000-9B55-4821-B442-BEBC001920BB}"/>
            </c:ext>
          </c:extLst>
        </c:ser>
        <c:dLbls>
          <c:showLegendKey val="0"/>
          <c:showVal val="0"/>
          <c:showCatName val="0"/>
          <c:showSerName val="0"/>
          <c:showPercent val="0"/>
          <c:showBubbleSize val="0"/>
        </c:dLbls>
        <c:smooth val="0"/>
        <c:axId val="775175896"/>
        <c:axId val="775175240"/>
      </c:lineChart>
      <c:catAx>
        <c:axId val="7751758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75175240"/>
        <c:crosses val="autoZero"/>
        <c:auto val="1"/>
        <c:lblAlgn val="ctr"/>
        <c:lblOffset val="100"/>
        <c:noMultiLvlLbl val="0"/>
      </c:catAx>
      <c:valAx>
        <c:axId val="7751752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751758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r>
              <a:rPr lang="fi-FI" sz="700" b="1" dirty="0" err="1"/>
              <a:t>Investment</a:t>
            </a:r>
            <a:r>
              <a:rPr lang="fi-FI" sz="700" b="1" dirty="0"/>
              <a:t> </a:t>
            </a:r>
            <a:r>
              <a:rPr lang="fi-FI" sz="700" b="1" dirty="0" err="1"/>
              <a:t>change</a:t>
            </a:r>
            <a:r>
              <a:rPr lang="fi-FI" sz="700" b="1" dirty="0"/>
              <a:t> %</a:t>
            </a:r>
          </a:p>
        </c:rich>
      </c:tx>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kehitysennusteet'!$Q$29</c:f>
              <c:strCache>
                <c:ptCount val="1"/>
                <c:pt idx="0">
                  <c:v>Investointien muutos-%</c:v>
                </c:pt>
              </c:strCache>
            </c:strRef>
          </c:tx>
          <c:spPr>
            <a:ln w="28575" cap="rnd">
              <a:solidFill>
                <a:schemeClr val="accent1"/>
              </a:solidFill>
              <a:round/>
            </a:ln>
            <a:effectLst/>
          </c:spPr>
          <c:marker>
            <c:symbol val="none"/>
          </c:marker>
          <c:cat>
            <c:numRef>
              <c:f>'Talouden kehitysennusteet'!$P$30:$P$32</c:f>
              <c:numCache>
                <c:formatCode>General</c:formatCode>
                <c:ptCount val="3"/>
                <c:pt idx="0">
                  <c:v>2023</c:v>
                </c:pt>
                <c:pt idx="1">
                  <c:v>2024</c:v>
                </c:pt>
                <c:pt idx="2">
                  <c:v>2025</c:v>
                </c:pt>
              </c:numCache>
            </c:numRef>
          </c:cat>
          <c:val>
            <c:numRef>
              <c:f>'Talouden kehitysennusteet'!$Q$30:$Q$32</c:f>
              <c:numCache>
                <c:formatCode>0.0</c:formatCode>
                <c:ptCount val="3"/>
                <c:pt idx="0">
                  <c:v>4.7777777777777777</c:v>
                </c:pt>
                <c:pt idx="1">
                  <c:v>-1.7666666666666666</c:v>
                </c:pt>
                <c:pt idx="2">
                  <c:v>0.60000000000000009</c:v>
                </c:pt>
              </c:numCache>
            </c:numRef>
          </c:val>
          <c:smooth val="0"/>
          <c:extLst>
            <c:ext xmlns:c16="http://schemas.microsoft.com/office/drawing/2014/chart" uri="{C3380CC4-5D6E-409C-BE32-E72D297353CC}">
              <c16:uniqueId val="{00000000-91D3-4374-A92E-81E4A34A41DC}"/>
            </c:ext>
          </c:extLst>
        </c:ser>
        <c:dLbls>
          <c:showLegendKey val="0"/>
          <c:showVal val="0"/>
          <c:showCatName val="0"/>
          <c:showSerName val="0"/>
          <c:showPercent val="0"/>
          <c:showBubbleSize val="0"/>
        </c:dLbls>
        <c:smooth val="0"/>
        <c:axId val="781797824"/>
        <c:axId val="781794544"/>
      </c:lineChart>
      <c:catAx>
        <c:axId val="781797824"/>
        <c:scaling>
          <c:orientation val="minMax"/>
        </c:scaling>
        <c:delete val="0"/>
        <c:axPos val="b"/>
        <c:numFmt formatCode="General" sourceLinked="1"/>
        <c:majorTickMark val="none"/>
        <c:minorTickMark val="none"/>
        <c:tickLblPos val="low"/>
        <c:spPr>
          <a:noFill/>
          <a:ln w="19050"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81794544"/>
        <c:crosses val="autoZero"/>
        <c:auto val="1"/>
        <c:lblAlgn val="ctr"/>
        <c:lblOffset val="100"/>
        <c:noMultiLvlLbl val="0"/>
      </c:catAx>
      <c:valAx>
        <c:axId val="7817945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8179782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r>
              <a:rPr lang="fi-FI" dirty="0" err="1"/>
              <a:t>Unemployment</a:t>
            </a:r>
            <a:r>
              <a:rPr lang="fi-FI" dirty="0"/>
              <a:t> </a:t>
            </a:r>
            <a:r>
              <a:rPr lang="fi-FI" dirty="0" err="1"/>
              <a:t>rate</a:t>
            </a:r>
            <a:r>
              <a:rPr lang="fi-FI" dirty="0"/>
              <a:t>, %</a:t>
            </a:r>
          </a:p>
        </c:rich>
      </c:tx>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kehitysennusteet'!$Y$29</c:f>
              <c:strCache>
                <c:ptCount val="1"/>
                <c:pt idx="0">
                  <c:v>Työttömyysaste, %</c:v>
                </c:pt>
              </c:strCache>
            </c:strRef>
          </c:tx>
          <c:spPr>
            <a:ln w="28575" cap="rnd">
              <a:solidFill>
                <a:schemeClr val="accent1"/>
              </a:solidFill>
              <a:round/>
            </a:ln>
            <a:effectLst/>
          </c:spPr>
          <c:marker>
            <c:symbol val="none"/>
          </c:marker>
          <c:cat>
            <c:numRef>
              <c:f>'Talouden kehitysennusteet'!$X$30:$X$32</c:f>
              <c:numCache>
                <c:formatCode>General</c:formatCode>
                <c:ptCount val="3"/>
                <c:pt idx="0">
                  <c:v>2023</c:v>
                </c:pt>
                <c:pt idx="1">
                  <c:v>2024</c:v>
                </c:pt>
                <c:pt idx="2">
                  <c:v>2025</c:v>
                </c:pt>
              </c:numCache>
            </c:numRef>
          </c:cat>
          <c:val>
            <c:numRef>
              <c:f>'Talouden kehitysennusteet'!$Y$30:$Y$32</c:f>
              <c:numCache>
                <c:formatCode>0.0</c:formatCode>
                <c:ptCount val="3"/>
                <c:pt idx="0">
                  <c:v>6.8199999999999985</c:v>
                </c:pt>
                <c:pt idx="1">
                  <c:v>7.1400000000000006</c:v>
                </c:pt>
                <c:pt idx="2">
                  <c:v>7.17</c:v>
                </c:pt>
              </c:numCache>
            </c:numRef>
          </c:val>
          <c:smooth val="0"/>
          <c:extLst>
            <c:ext xmlns:c16="http://schemas.microsoft.com/office/drawing/2014/chart" uri="{C3380CC4-5D6E-409C-BE32-E72D297353CC}">
              <c16:uniqueId val="{00000000-B20C-4E36-B7F3-C5905E4B92B9}"/>
            </c:ext>
          </c:extLst>
        </c:ser>
        <c:dLbls>
          <c:showLegendKey val="0"/>
          <c:showVal val="0"/>
          <c:showCatName val="0"/>
          <c:showSerName val="0"/>
          <c:showPercent val="0"/>
          <c:showBubbleSize val="0"/>
        </c:dLbls>
        <c:smooth val="0"/>
        <c:axId val="781991736"/>
        <c:axId val="781989112"/>
      </c:lineChart>
      <c:catAx>
        <c:axId val="7819917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81989112"/>
        <c:crosses val="autoZero"/>
        <c:auto val="1"/>
        <c:lblAlgn val="ctr"/>
        <c:lblOffset val="100"/>
        <c:noMultiLvlLbl val="0"/>
      </c:catAx>
      <c:valAx>
        <c:axId val="781989112"/>
        <c:scaling>
          <c:orientation val="minMax"/>
          <c:min val="6.8"/>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81991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r>
              <a:rPr lang="fi-FI" dirty="0" err="1"/>
              <a:t>Inflation</a:t>
            </a:r>
            <a:r>
              <a:rPr lang="fi-FI" dirty="0"/>
              <a:t>, %</a:t>
            </a:r>
          </a:p>
        </c:rich>
      </c:tx>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kehitysennusteet'!$U$29</c:f>
              <c:strCache>
                <c:ptCount val="1"/>
                <c:pt idx="0">
                  <c:v>Inflaatio, %</c:v>
                </c:pt>
              </c:strCache>
            </c:strRef>
          </c:tx>
          <c:spPr>
            <a:ln w="28575" cap="rnd">
              <a:solidFill>
                <a:schemeClr val="accent1"/>
              </a:solidFill>
              <a:round/>
            </a:ln>
            <a:effectLst/>
          </c:spPr>
          <c:marker>
            <c:symbol val="none"/>
          </c:marker>
          <c:cat>
            <c:numRef>
              <c:f>'Talouden kehitysennusteet'!$T$30:$T$32</c:f>
              <c:numCache>
                <c:formatCode>General</c:formatCode>
                <c:ptCount val="3"/>
                <c:pt idx="0">
                  <c:v>2023</c:v>
                </c:pt>
                <c:pt idx="1">
                  <c:v>2024</c:v>
                </c:pt>
                <c:pt idx="2">
                  <c:v>2025</c:v>
                </c:pt>
              </c:numCache>
            </c:numRef>
          </c:cat>
          <c:val>
            <c:numRef>
              <c:f>'Talouden kehitysennusteet'!$U$30:$U$32</c:f>
              <c:numCache>
                <c:formatCode>0.0</c:formatCode>
                <c:ptCount val="3"/>
                <c:pt idx="0">
                  <c:v>7.1300000000000008</c:v>
                </c:pt>
                <c:pt idx="1">
                  <c:v>5.2299999999999995</c:v>
                </c:pt>
                <c:pt idx="2">
                  <c:v>2.16</c:v>
                </c:pt>
              </c:numCache>
            </c:numRef>
          </c:val>
          <c:smooth val="0"/>
          <c:extLst>
            <c:ext xmlns:c16="http://schemas.microsoft.com/office/drawing/2014/chart" uri="{C3380CC4-5D6E-409C-BE32-E72D297353CC}">
              <c16:uniqueId val="{00000000-6309-4108-A4CA-95492AEB4A57}"/>
            </c:ext>
          </c:extLst>
        </c:ser>
        <c:dLbls>
          <c:showLegendKey val="0"/>
          <c:showVal val="0"/>
          <c:showCatName val="0"/>
          <c:showSerName val="0"/>
          <c:showPercent val="0"/>
          <c:showBubbleSize val="0"/>
        </c:dLbls>
        <c:smooth val="0"/>
        <c:axId val="862249544"/>
        <c:axId val="862242656"/>
      </c:lineChart>
      <c:catAx>
        <c:axId val="8622495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862242656"/>
        <c:crosses val="autoZero"/>
        <c:auto val="1"/>
        <c:lblAlgn val="ctr"/>
        <c:lblOffset val="100"/>
        <c:noMultiLvlLbl val="0"/>
      </c:catAx>
      <c:valAx>
        <c:axId val="8622426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8622495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ysClr val="windowText" lastClr="000000"/>
                </a:solidFill>
                <a:latin typeface="Verdana" panose="020B0604030504040204" pitchFamily="34" charset="0"/>
                <a:ea typeface="Verdana" panose="020B0604030504040204" pitchFamily="34" charset="0"/>
                <a:cs typeface="+mn-cs"/>
              </a:defRPr>
            </a:pPr>
            <a:r>
              <a:rPr lang="en-GB" sz="800" b="0" i="0" u="none" strike="noStrike" kern="1200" spc="0" baseline="0" dirty="0">
                <a:solidFill>
                  <a:sysClr val="windowText" lastClr="000000"/>
                </a:solidFill>
                <a:effectLst/>
                <a:latin typeface="Verdana" panose="020B0604030504040204" pitchFamily="34" charset="0"/>
                <a:ea typeface="Verdana" panose="020B0604030504040204" pitchFamily="34" charset="0"/>
              </a:rPr>
              <a:t>Bottlenecks in economic production: Industry, construction and services, percentage of respondents </a:t>
            </a:r>
            <a:r>
              <a:rPr lang="fi-FI" sz="800" b="0" i="0" u="none" strike="noStrike" kern="1200" spc="0" baseline="0" dirty="0">
                <a:solidFill>
                  <a:sysClr val="windowText" lastClr="000000"/>
                </a:solidFill>
                <a:latin typeface="Verdana" panose="020B0604030504040204" pitchFamily="34" charset="0"/>
                <a:ea typeface="Verdana" panose="020B0604030504040204" pitchFamily="34" charset="0"/>
              </a:rPr>
              <a:t>(%)</a:t>
            </a:r>
          </a:p>
        </c:rich>
      </c:tx>
      <c:overlay val="0"/>
      <c:spPr>
        <a:noFill/>
        <a:ln>
          <a:noFill/>
        </a:ln>
        <a:effectLst/>
      </c:spPr>
      <c:txPr>
        <a:bodyPr rot="0" spcFirstLastPara="1" vertOverflow="ellipsis" vert="horz" wrap="square" anchor="ctr" anchorCtr="1"/>
        <a:lstStyle/>
        <a:p>
          <a:pPr>
            <a:defRPr sz="800" b="0" i="0" u="none" strike="noStrike" kern="1200" spc="0" baseline="0">
              <a:solidFill>
                <a:sysClr val="windowText" lastClr="000000"/>
              </a:solidFill>
              <a:latin typeface="Verdana" panose="020B0604030504040204" pitchFamily="34" charset="0"/>
              <a:ea typeface="Verdana" panose="020B0604030504040204" pitchFamily="34" charset="0"/>
              <a:cs typeface="+mn-cs"/>
            </a:defRPr>
          </a:pPr>
          <a:endParaRPr lang="fi-FI"/>
        </a:p>
      </c:txPr>
    </c:title>
    <c:autoTitleDeleted val="0"/>
    <c:plotArea>
      <c:layout>
        <c:manualLayout>
          <c:layoutTarget val="inner"/>
          <c:xMode val="edge"/>
          <c:yMode val="edge"/>
          <c:x val="5.35183702096E-2"/>
          <c:y val="0.25897203117464201"/>
          <c:w val="0.9437761037026049"/>
          <c:h val="0.56187943050959333"/>
        </c:manualLayout>
      </c:layout>
      <c:lineChart>
        <c:grouping val="standard"/>
        <c:varyColors val="0"/>
        <c:ser>
          <c:idx val="0"/>
          <c:order val="0"/>
          <c:tx>
            <c:strRef>
              <c:f>'EK suhdannebarometri 7-2024'!$B$1</c:f>
              <c:strCache>
                <c:ptCount val="1"/>
                <c:pt idx="0">
                  <c:v>Shortage of skilled labour</c:v>
                </c:pt>
              </c:strCache>
            </c:strRef>
          </c:tx>
          <c:spPr>
            <a:ln w="28575" cap="rnd">
              <a:solidFill>
                <a:schemeClr val="accent1"/>
              </a:solidFill>
              <a:round/>
            </a:ln>
            <a:effectLst/>
          </c:spPr>
          <c:marker>
            <c:symbol val="none"/>
          </c:marker>
          <c:cat>
            <c:strRef>
              <c:f>'EK suhdannebarometri 7-2024'!$A$60:$A$78</c:f>
              <c:strCache>
                <c:ptCount val="19"/>
                <c:pt idx="0">
                  <c:v>1/2020</c:v>
                </c:pt>
                <c:pt idx="1">
                  <c:v>4/2020</c:v>
                </c:pt>
                <c:pt idx="2">
                  <c:v>7/2020</c:v>
                </c:pt>
                <c:pt idx="3">
                  <c:v>10/2020</c:v>
                </c:pt>
                <c:pt idx="4">
                  <c:v>1/2021</c:v>
                </c:pt>
                <c:pt idx="5">
                  <c:v>4/2021</c:v>
                </c:pt>
                <c:pt idx="6">
                  <c:v>7/2021</c:v>
                </c:pt>
                <c:pt idx="7">
                  <c:v>10/2021</c:v>
                </c:pt>
                <c:pt idx="8">
                  <c:v>1/2022</c:v>
                </c:pt>
                <c:pt idx="9">
                  <c:v>4/2022</c:v>
                </c:pt>
                <c:pt idx="10">
                  <c:v>7/2022</c:v>
                </c:pt>
                <c:pt idx="11">
                  <c:v>10/2022</c:v>
                </c:pt>
                <c:pt idx="12">
                  <c:v>1/2023</c:v>
                </c:pt>
                <c:pt idx="13">
                  <c:v>4/2023</c:v>
                </c:pt>
                <c:pt idx="14">
                  <c:v>7/2023</c:v>
                </c:pt>
                <c:pt idx="15">
                  <c:v>10/2023</c:v>
                </c:pt>
                <c:pt idx="16">
                  <c:v>1/2024</c:v>
                </c:pt>
                <c:pt idx="17">
                  <c:v>4/2024</c:v>
                </c:pt>
                <c:pt idx="18">
                  <c:v>7/2024</c:v>
                </c:pt>
              </c:strCache>
            </c:strRef>
          </c:cat>
          <c:val>
            <c:numRef>
              <c:f>'EK suhdannebarometri 7-2024'!$B$60:$B$78</c:f>
              <c:numCache>
                <c:formatCode>General</c:formatCode>
                <c:ptCount val="19"/>
                <c:pt idx="0">
                  <c:v>24.6</c:v>
                </c:pt>
                <c:pt idx="1">
                  <c:v>10.8</c:v>
                </c:pt>
                <c:pt idx="2">
                  <c:v>12.3</c:v>
                </c:pt>
                <c:pt idx="3">
                  <c:v>15.8</c:v>
                </c:pt>
                <c:pt idx="4">
                  <c:v>14.4</c:v>
                </c:pt>
                <c:pt idx="5">
                  <c:v>20.6</c:v>
                </c:pt>
                <c:pt idx="6">
                  <c:v>27.8</c:v>
                </c:pt>
                <c:pt idx="7">
                  <c:v>32.9</c:v>
                </c:pt>
                <c:pt idx="8">
                  <c:v>34.6</c:v>
                </c:pt>
                <c:pt idx="9">
                  <c:v>32.4</c:v>
                </c:pt>
                <c:pt idx="10">
                  <c:v>34.799999999999997</c:v>
                </c:pt>
                <c:pt idx="11">
                  <c:v>28.8</c:v>
                </c:pt>
                <c:pt idx="12">
                  <c:v>24.8</c:v>
                </c:pt>
                <c:pt idx="13">
                  <c:v>25.9</c:v>
                </c:pt>
                <c:pt idx="14">
                  <c:v>23.3</c:v>
                </c:pt>
                <c:pt idx="15">
                  <c:v>17.8</c:v>
                </c:pt>
                <c:pt idx="16">
                  <c:v>14.8</c:v>
                </c:pt>
                <c:pt idx="17">
                  <c:v>13.2</c:v>
                </c:pt>
                <c:pt idx="18">
                  <c:v>12.5</c:v>
                </c:pt>
              </c:numCache>
            </c:numRef>
          </c:val>
          <c:smooth val="0"/>
          <c:extLst>
            <c:ext xmlns:c16="http://schemas.microsoft.com/office/drawing/2014/chart" uri="{C3380CC4-5D6E-409C-BE32-E72D297353CC}">
              <c16:uniqueId val="{00000000-D374-4BE8-A73E-FE421B4B8C0D}"/>
            </c:ext>
          </c:extLst>
        </c:ser>
        <c:ser>
          <c:idx val="1"/>
          <c:order val="1"/>
          <c:tx>
            <c:strRef>
              <c:f>'EK suhdannebarometri 7-2024'!$C$1</c:f>
              <c:strCache>
                <c:ptCount val="1"/>
                <c:pt idx="0">
                  <c:v>Insufficient demand</c:v>
                </c:pt>
              </c:strCache>
            </c:strRef>
          </c:tx>
          <c:spPr>
            <a:ln w="28575" cap="rnd">
              <a:solidFill>
                <a:schemeClr val="accent2"/>
              </a:solidFill>
              <a:round/>
            </a:ln>
            <a:effectLst/>
          </c:spPr>
          <c:marker>
            <c:symbol val="none"/>
          </c:marker>
          <c:cat>
            <c:strRef>
              <c:f>'EK suhdannebarometri 7-2024'!$A$60:$A$78</c:f>
              <c:strCache>
                <c:ptCount val="19"/>
                <c:pt idx="0">
                  <c:v>1/2020</c:v>
                </c:pt>
                <c:pt idx="1">
                  <c:v>4/2020</c:v>
                </c:pt>
                <c:pt idx="2">
                  <c:v>7/2020</c:v>
                </c:pt>
                <c:pt idx="3">
                  <c:v>10/2020</c:v>
                </c:pt>
                <c:pt idx="4">
                  <c:v>1/2021</c:v>
                </c:pt>
                <c:pt idx="5">
                  <c:v>4/2021</c:v>
                </c:pt>
                <c:pt idx="6">
                  <c:v>7/2021</c:v>
                </c:pt>
                <c:pt idx="7">
                  <c:v>10/2021</c:v>
                </c:pt>
                <c:pt idx="8">
                  <c:v>1/2022</c:v>
                </c:pt>
                <c:pt idx="9">
                  <c:v>4/2022</c:v>
                </c:pt>
                <c:pt idx="10">
                  <c:v>7/2022</c:v>
                </c:pt>
                <c:pt idx="11">
                  <c:v>10/2022</c:v>
                </c:pt>
                <c:pt idx="12">
                  <c:v>1/2023</c:v>
                </c:pt>
                <c:pt idx="13">
                  <c:v>4/2023</c:v>
                </c:pt>
                <c:pt idx="14">
                  <c:v>7/2023</c:v>
                </c:pt>
                <c:pt idx="15">
                  <c:v>10/2023</c:v>
                </c:pt>
                <c:pt idx="16">
                  <c:v>1/2024</c:v>
                </c:pt>
                <c:pt idx="17">
                  <c:v>4/2024</c:v>
                </c:pt>
                <c:pt idx="18">
                  <c:v>7/2024</c:v>
                </c:pt>
              </c:strCache>
            </c:strRef>
          </c:cat>
          <c:val>
            <c:numRef>
              <c:f>'EK suhdannebarometri 7-2024'!$C$60:$C$78</c:f>
              <c:numCache>
                <c:formatCode>General</c:formatCode>
                <c:ptCount val="19"/>
                <c:pt idx="0">
                  <c:v>30.8</c:v>
                </c:pt>
                <c:pt idx="1">
                  <c:v>36.1</c:v>
                </c:pt>
                <c:pt idx="2">
                  <c:v>40.799999999999997</c:v>
                </c:pt>
                <c:pt idx="3">
                  <c:v>43.2</c:v>
                </c:pt>
                <c:pt idx="4">
                  <c:v>37.6</c:v>
                </c:pt>
                <c:pt idx="5">
                  <c:v>30.5</c:v>
                </c:pt>
                <c:pt idx="6">
                  <c:v>21.9</c:v>
                </c:pt>
                <c:pt idx="7">
                  <c:v>20.399999999999999</c:v>
                </c:pt>
                <c:pt idx="8">
                  <c:v>20</c:v>
                </c:pt>
                <c:pt idx="9">
                  <c:v>18.8</c:v>
                </c:pt>
                <c:pt idx="10">
                  <c:v>23.5</c:v>
                </c:pt>
                <c:pt idx="11">
                  <c:v>31.2</c:v>
                </c:pt>
                <c:pt idx="12">
                  <c:v>40.299999999999997</c:v>
                </c:pt>
                <c:pt idx="13">
                  <c:v>40.799999999999997</c:v>
                </c:pt>
                <c:pt idx="14">
                  <c:v>44.4</c:v>
                </c:pt>
                <c:pt idx="15">
                  <c:v>55.8</c:v>
                </c:pt>
                <c:pt idx="16">
                  <c:v>51.4</c:v>
                </c:pt>
                <c:pt idx="17">
                  <c:v>50.3</c:v>
                </c:pt>
                <c:pt idx="18">
                  <c:v>52</c:v>
                </c:pt>
              </c:numCache>
            </c:numRef>
          </c:val>
          <c:smooth val="0"/>
          <c:extLst>
            <c:ext xmlns:c16="http://schemas.microsoft.com/office/drawing/2014/chart" uri="{C3380CC4-5D6E-409C-BE32-E72D297353CC}">
              <c16:uniqueId val="{00000001-D374-4BE8-A73E-FE421B4B8C0D}"/>
            </c:ext>
          </c:extLst>
        </c:ser>
        <c:ser>
          <c:idx val="2"/>
          <c:order val="2"/>
          <c:tx>
            <c:strRef>
              <c:f>'EK suhdannebarometri 7-2024'!$D$1</c:f>
              <c:strCache>
                <c:ptCount val="1"/>
                <c:pt idx="0">
                  <c:v>Capacity or raw materials</c:v>
                </c:pt>
              </c:strCache>
            </c:strRef>
          </c:tx>
          <c:spPr>
            <a:ln w="28575" cap="rnd">
              <a:solidFill>
                <a:schemeClr val="accent3"/>
              </a:solidFill>
              <a:round/>
            </a:ln>
            <a:effectLst/>
          </c:spPr>
          <c:marker>
            <c:symbol val="none"/>
          </c:marker>
          <c:cat>
            <c:strRef>
              <c:f>'EK suhdannebarometri 7-2024'!$A$60:$A$78</c:f>
              <c:strCache>
                <c:ptCount val="19"/>
                <c:pt idx="0">
                  <c:v>1/2020</c:v>
                </c:pt>
                <c:pt idx="1">
                  <c:v>4/2020</c:v>
                </c:pt>
                <c:pt idx="2">
                  <c:v>7/2020</c:v>
                </c:pt>
                <c:pt idx="3">
                  <c:v>10/2020</c:v>
                </c:pt>
                <c:pt idx="4">
                  <c:v>1/2021</c:v>
                </c:pt>
                <c:pt idx="5">
                  <c:v>4/2021</c:v>
                </c:pt>
                <c:pt idx="6">
                  <c:v>7/2021</c:v>
                </c:pt>
                <c:pt idx="7">
                  <c:v>10/2021</c:v>
                </c:pt>
                <c:pt idx="8">
                  <c:v>1/2022</c:v>
                </c:pt>
                <c:pt idx="9">
                  <c:v>4/2022</c:v>
                </c:pt>
                <c:pt idx="10">
                  <c:v>7/2022</c:v>
                </c:pt>
                <c:pt idx="11">
                  <c:v>10/2022</c:v>
                </c:pt>
                <c:pt idx="12">
                  <c:v>1/2023</c:v>
                </c:pt>
                <c:pt idx="13">
                  <c:v>4/2023</c:v>
                </c:pt>
                <c:pt idx="14">
                  <c:v>7/2023</c:v>
                </c:pt>
                <c:pt idx="15">
                  <c:v>10/2023</c:v>
                </c:pt>
                <c:pt idx="16">
                  <c:v>1/2024</c:v>
                </c:pt>
                <c:pt idx="17">
                  <c:v>4/2024</c:v>
                </c:pt>
                <c:pt idx="18">
                  <c:v>7/2024</c:v>
                </c:pt>
              </c:strCache>
            </c:strRef>
          </c:cat>
          <c:val>
            <c:numRef>
              <c:f>'EK suhdannebarometri 7-2024'!$D$60:$D$78</c:f>
              <c:numCache>
                <c:formatCode>General</c:formatCode>
                <c:ptCount val="19"/>
                <c:pt idx="0">
                  <c:v>3.9</c:v>
                </c:pt>
                <c:pt idx="1">
                  <c:v>3.5</c:v>
                </c:pt>
                <c:pt idx="2">
                  <c:v>2.2999999999999998</c:v>
                </c:pt>
                <c:pt idx="3">
                  <c:v>2.1</c:v>
                </c:pt>
                <c:pt idx="4">
                  <c:v>4.0999999999999996</c:v>
                </c:pt>
                <c:pt idx="5">
                  <c:v>9.8000000000000007</c:v>
                </c:pt>
                <c:pt idx="6">
                  <c:v>13.8</c:v>
                </c:pt>
                <c:pt idx="7">
                  <c:v>16.2</c:v>
                </c:pt>
                <c:pt idx="8">
                  <c:v>15.3</c:v>
                </c:pt>
                <c:pt idx="9">
                  <c:v>20.6</c:v>
                </c:pt>
                <c:pt idx="10">
                  <c:v>16.7</c:v>
                </c:pt>
                <c:pt idx="11">
                  <c:v>12</c:v>
                </c:pt>
                <c:pt idx="12">
                  <c:v>6.9</c:v>
                </c:pt>
                <c:pt idx="13">
                  <c:v>4.4000000000000004</c:v>
                </c:pt>
                <c:pt idx="14">
                  <c:v>4.2</c:v>
                </c:pt>
                <c:pt idx="15">
                  <c:v>3.8</c:v>
                </c:pt>
                <c:pt idx="16">
                  <c:v>3.4</c:v>
                </c:pt>
                <c:pt idx="17">
                  <c:v>4.5999999999999996</c:v>
                </c:pt>
                <c:pt idx="18">
                  <c:v>2.4</c:v>
                </c:pt>
              </c:numCache>
            </c:numRef>
          </c:val>
          <c:smooth val="0"/>
          <c:extLst>
            <c:ext xmlns:c16="http://schemas.microsoft.com/office/drawing/2014/chart" uri="{C3380CC4-5D6E-409C-BE32-E72D297353CC}">
              <c16:uniqueId val="{00000002-D374-4BE8-A73E-FE421B4B8C0D}"/>
            </c:ext>
          </c:extLst>
        </c:ser>
        <c:ser>
          <c:idx val="3"/>
          <c:order val="3"/>
          <c:tx>
            <c:strRef>
              <c:f>'EK suhdannebarometri 7-2024'!$E$1</c:f>
              <c:strCache>
                <c:ptCount val="1"/>
                <c:pt idx="0">
                  <c:v>Financin difficulties</c:v>
                </c:pt>
              </c:strCache>
            </c:strRef>
          </c:tx>
          <c:spPr>
            <a:ln w="28575" cap="rnd">
              <a:solidFill>
                <a:schemeClr val="accent4"/>
              </a:solidFill>
              <a:round/>
            </a:ln>
            <a:effectLst/>
          </c:spPr>
          <c:marker>
            <c:symbol val="none"/>
          </c:marker>
          <c:cat>
            <c:strRef>
              <c:f>'EK suhdannebarometri 7-2024'!$A$60:$A$78</c:f>
              <c:strCache>
                <c:ptCount val="19"/>
                <c:pt idx="0">
                  <c:v>1/2020</c:v>
                </c:pt>
                <c:pt idx="1">
                  <c:v>4/2020</c:v>
                </c:pt>
                <c:pt idx="2">
                  <c:v>7/2020</c:v>
                </c:pt>
                <c:pt idx="3">
                  <c:v>10/2020</c:v>
                </c:pt>
                <c:pt idx="4">
                  <c:v>1/2021</c:v>
                </c:pt>
                <c:pt idx="5">
                  <c:v>4/2021</c:v>
                </c:pt>
                <c:pt idx="6">
                  <c:v>7/2021</c:v>
                </c:pt>
                <c:pt idx="7">
                  <c:v>10/2021</c:v>
                </c:pt>
                <c:pt idx="8">
                  <c:v>1/2022</c:v>
                </c:pt>
                <c:pt idx="9">
                  <c:v>4/2022</c:v>
                </c:pt>
                <c:pt idx="10">
                  <c:v>7/2022</c:v>
                </c:pt>
                <c:pt idx="11">
                  <c:v>10/2022</c:v>
                </c:pt>
                <c:pt idx="12">
                  <c:v>1/2023</c:v>
                </c:pt>
                <c:pt idx="13">
                  <c:v>4/2023</c:v>
                </c:pt>
                <c:pt idx="14">
                  <c:v>7/2023</c:v>
                </c:pt>
                <c:pt idx="15">
                  <c:v>10/2023</c:v>
                </c:pt>
                <c:pt idx="16">
                  <c:v>1/2024</c:v>
                </c:pt>
                <c:pt idx="17">
                  <c:v>4/2024</c:v>
                </c:pt>
                <c:pt idx="18">
                  <c:v>7/2024</c:v>
                </c:pt>
              </c:strCache>
            </c:strRef>
          </c:cat>
          <c:val>
            <c:numRef>
              <c:f>'EK suhdannebarometri 7-2024'!$E$60:$E$78</c:f>
              <c:numCache>
                <c:formatCode>General</c:formatCode>
                <c:ptCount val="19"/>
                <c:pt idx="0">
                  <c:v>2</c:v>
                </c:pt>
                <c:pt idx="1">
                  <c:v>5.8</c:v>
                </c:pt>
                <c:pt idx="2">
                  <c:v>4.2</c:v>
                </c:pt>
                <c:pt idx="3">
                  <c:v>3.2</c:v>
                </c:pt>
                <c:pt idx="4">
                  <c:v>3.3</c:v>
                </c:pt>
                <c:pt idx="5">
                  <c:v>2.9</c:v>
                </c:pt>
                <c:pt idx="6">
                  <c:v>2.1</c:v>
                </c:pt>
                <c:pt idx="7">
                  <c:v>3.6</c:v>
                </c:pt>
                <c:pt idx="8">
                  <c:v>2.2999999999999998</c:v>
                </c:pt>
                <c:pt idx="9">
                  <c:v>3</c:v>
                </c:pt>
                <c:pt idx="10">
                  <c:v>3.4</c:v>
                </c:pt>
                <c:pt idx="11">
                  <c:v>5.8</c:v>
                </c:pt>
                <c:pt idx="12">
                  <c:v>4.5</c:v>
                </c:pt>
                <c:pt idx="13">
                  <c:v>5.3</c:v>
                </c:pt>
                <c:pt idx="14">
                  <c:v>5.6</c:v>
                </c:pt>
                <c:pt idx="15">
                  <c:v>6.1</c:v>
                </c:pt>
                <c:pt idx="16">
                  <c:v>6.9</c:v>
                </c:pt>
                <c:pt idx="17">
                  <c:v>7</c:v>
                </c:pt>
                <c:pt idx="18">
                  <c:v>5.4</c:v>
                </c:pt>
              </c:numCache>
            </c:numRef>
          </c:val>
          <c:smooth val="0"/>
          <c:extLst>
            <c:ext xmlns:c16="http://schemas.microsoft.com/office/drawing/2014/chart" uri="{C3380CC4-5D6E-409C-BE32-E72D297353CC}">
              <c16:uniqueId val="{00000003-D374-4BE8-A73E-FE421B4B8C0D}"/>
            </c:ext>
          </c:extLst>
        </c:ser>
        <c:ser>
          <c:idx val="4"/>
          <c:order val="4"/>
          <c:tx>
            <c:strRef>
              <c:f>'EK suhdannebarometri 7-2024'!$F$1</c:f>
              <c:strCache>
                <c:ptCount val="1"/>
                <c:pt idx="0">
                  <c:v>Other obstacle</c:v>
                </c:pt>
              </c:strCache>
            </c:strRef>
          </c:tx>
          <c:spPr>
            <a:ln w="28575" cap="rnd">
              <a:solidFill>
                <a:schemeClr val="accent5"/>
              </a:solidFill>
              <a:round/>
            </a:ln>
            <a:effectLst/>
          </c:spPr>
          <c:marker>
            <c:symbol val="none"/>
          </c:marker>
          <c:cat>
            <c:strRef>
              <c:f>'EK suhdannebarometri 7-2024'!$A$60:$A$78</c:f>
              <c:strCache>
                <c:ptCount val="19"/>
                <c:pt idx="0">
                  <c:v>1/2020</c:v>
                </c:pt>
                <c:pt idx="1">
                  <c:v>4/2020</c:v>
                </c:pt>
                <c:pt idx="2">
                  <c:v>7/2020</c:v>
                </c:pt>
                <c:pt idx="3">
                  <c:v>10/2020</c:v>
                </c:pt>
                <c:pt idx="4">
                  <c:v>1/2021</c:v>
                </c:pt>
                <c:pt idx="5">
                  <c:v>4/2021</c:v>
                </c:pt>
                <c:pt idx="6">
                  <c:v>7/2021</c:v>
                </c:pt>
                <c:pt idx="7">
                  <c:v>10/2021</c:v>
                </c:pt>
                <c:pt idx="8">
                  <c:v>1/2022</c:v>
                </c:pt>
                <c:pt idx="9">
                  <c:v>4/2022</c:v>
                </c:pt>
                <c:pt idx="10">
                  <c:v>7/2022</c:v>
                </c:pt>
                <c:pt idx="11">
                  <c:v>10/2022</c:v>
                </c:pt>
                <c:pt idx="12">
                  <c:v>1/2023</c:v>
                </c:pt>
                <c:pt idx="13">
                  <c:v>4/2023</c:v>
                </c:pt>
                <c:pt idx="14">
                  <c:v>7/2023</c:v>
                </c:pt>
                <c:pt idx="15">
                  <c:v>10/2023</c:v>
                </c:pt>
                <c:pt idx="16">
                  <c:v>1/2024</c:v>
                </c:pt>
                <c:pt idx="17">
                  <c:v>4/2024</c:v>
                </c:pt>
                <c:pt idx="18">
                  <c:v>7/2024</c:v>
                </c:pt>
              </c:strCache>
            </c:strRef>
          </c:cat>
          <c:val>
            <c:numRef>
              <c:f>'EK suhdannebarometri 7-2024'!$F$60:$F$78</c:f>
              <c:numCache>
                <c:formatCode>General</c:formatCode>
                <c:ptCount val="19"/>
                <c:pt idx="0">
                  <c:v>5.9</c:v>
                </c:pt>
                <c:pt idx="1">
                  <c:v>28.4</c:v>
                </c:pt>
                <c:pt idx="2">
                  <c:v>11.2</c:v>
                </c:pt>
                <c:pt idx="3">
                  <c:v>9.8000000000000007</c:v>
                </c:pt>
                <c:pt idx="4">
                  <c:v>7</c:v>
                </c:pt>
                <c:pt idx="5">
                  <c:v>7.9</c:v>
                </c:pt>
                <c:pt idx="6">
                  <c:v>6.1</c:v>
                </c:pt>
                <c:pt idx="7">
                  <c:v>6.9</c:v>
                </c:pt>
                <c:pt idx="8">
                  <c:v>9.1999999999999993</c:v>
                </c:pt>
                <c:pt idx="9">
                  <c:v>12.3</c:v>
                </c:pt>
                <c:pt idx="10">
                  <c:v>11.5</c:v>
                </c:pt>
                <c:pt idx="11">
                  <c:v>6.3</c:v>
                </c:pt>
                <c:pt idx="12">
                  <c:v>7.3</c:v>
                </c:pt>
                <c:pt idx="13">
                  <c:v>4.0999999999999996</c:v>
                </c:pt>
                <c:pt idx="14">
                  <c:v>4.5</c:v>
                </c:pt>
                <c:pt idx="15">
                  <c:v>2.7</c:v>
                </c:pt>
                <c:pt idx="16">
                  <c:v>2.4</c:v>
                </c:pt>
                <c:pt idx="17">
                  <c:v>10.7</c:v>
                </c:pt>
                <c:pt idx="18">
                  <c:v>3</c:v>
                </c:pt>
              </c:numCache>
            </c:numRef>
          </c:val>
          <c:smooth val="0"/>
          <c:extLst>
            <c:ext xmlns:c16="http://schemas.microsoft.com/office/drawing/2014/chart" uri="{C3380CC4-5D6E-409C-BE32-E72D297353CC}">
              <c16:uniqueId val="{00000004-D374-4BE8-A73E-FE421B4B8C0D}"/>
            </c:ext>
          </c:extLst>
        </c:ser>
        <c:dLbls>
          <c:showLegendKey val="0"/>
          <c:showVal val="0"/>
          <c:showCatName val="0"/>
          <c:showSerName val="0"/>
          <c:showPercent val="0"/>
          <c:showBubbleSize val="0"/>
        </c:dLbls>
        <c:smooth val="0"/>
        <c:axId val="724376224"/>
        <c:axId val="472104280"/>
      </c:lineChart>
      <c:catAx>
        <c:axId val="724376224"/>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6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fi-FI"/>
          </a:p>
        </c:txPr>
        <c:crossAx val="472104280"/>
        <c:crosses val="autoZero"/>
        <c:auto val="1"/>
        <c:lblAlgn val="ctr"/>
        <c:lblOffset val="100"/>
        <c:noMultiLvlLbl val="0"/>
      </c:catAx>
      <c:valAx>
        <c:axId val="472104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fi-FI"/>
          </a:p>
        </c:txPr>
        <c:crossAx val="724376224"/>
        <c:crosses val="autoZero"/>
        <c:crossBetween val="between"/>
        <c:majorUnit val="5"/>
      </c:valAx>
      <c:spPr>
        <a:noFill/>
        <a:ln>
          <a:noFill/>
        </a:ln>
        <a:effectLst/>
      </c:spPr>
    </c:plotArea>
    <c:legend>
      <c:legendPos val="b"/>
      <c:layout>
        <c:manualLayout>
          <c:xMode val="edge"/>
          <c:yMode val="edge"/>
          <c:x val="5.000000000000001E-2"/>
          <c:y val="0.15123808288650495"/>
          <c:w val="0.89999989354178322"/>
          <c:h val="9.4631371611297768E-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latin typeface="Verdana" panose="020B0604030504040204" pitchFamily="34" charset="0"/>
          <a:ea typeface="Verdana" panose="020B0604030504040204" pitchFamily="34" charset="0"/>
        </a:defRPr>
      </a:pPr>
      <a:endParaRPr lang="fi-FI"/>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cap="none" spc="20" baseline="0">
                <a:solidFill>
                  <a:schemeClr val="tx1"/>
                </a:solidFill>
                <a:latin typeface="+mn-lt"/>
                <a:ea typeface="+mn-ea"/>
                <a:cs typeface="+mn-cs"/>
              </a:defRPr>
            </a:pPr>
            <a:r>
              <a:rPr lang="en-GB" sz="800" b="0" i="0" u="none" strike="noStrike" kern="1200" cap="none" spc="20" baseline="0" dirty="0">
                <a:solidFill>
                  <a:srgbClr val="29282E"/>
                </a:solidFill>
                <a:effectLst/>
              </a:rPr>
              <a:t>Economic confidence indicators, current business cycle situation of companies (seasonally adjusted net balance)</a:t>
            </a:r>
            <a:endParaRPr lang="fi-FI" sz="800" b="0" i="0" u="none" strike="noStrike" kern="1200" cap="none" spc="20" baseline="0" dirty="0">
              <a:solidFill>
                <a:srgbClr val="29282E"/>
              </a:solidFill>
            </a:endParaRPr>
          </a:p>
        </c:rich>
      </c:tx>
      <c:overlay val="0"/>
      <c:spPr>
        <a:noFill/>
        <a:ln>
          <a:noFill/>
        </a:ln>
        <a:effectLst/>
      </c:spPr>
      <c:txPr>
        <a:bodyPr rot="0" spcFirstLastPara="1" vertOverflow="ellipsis" vert="horz" wrap="square" anchor="ctr" anchorCtr="1"/>
        <a:lstStyle/>
        <a:p>
          <a:pPr>
            <a:defRPr sz="800" b="0" i="0" u="none" strike="noStrike" kern="1200" cap="none" spc="20" baseline="0">
              <a:solidFill>
                <a:schemeClr val="tx1"/>
              </a:solidFill>
              <a:latin typeface="+mn-lt"/>
              <a:ea typeface="+mn-ea"/>
              <a:cs typeface="+mn-cs"/>
            </a:defRPr>
          </a:pPr>
          <a:endParaRPr lang="fi-FI"/>
        </a:p>
      </c:txPr>
    </c:title>
    <c:autoTitleDeleted val="0"/>
    <c:plotArea>
      <c:layout>
        <c:manualLayout>
          <c:layoutTarget val="inner"/>
          <c:xMode val="edge"/>
          <c:yMode val="edge"/>
          <c:x val="3.0709535902391512E-2"/>
          <c:y val="0.20900246915594942"/>
          <c:w val="0.95276577921104744"/>
          <c:h val="0.61515074453188712"/>
        </c:manualLayout>
      </c:layout>
      <c:lineChart>
        <c:grouping val="standard"/>
        <c:varyColors val="0"/>
        <c:ser>
          <c:idx val="0"/>
          <c:order val="0"/>
          <c:tx>
            <c:strRef>
              <c:f>'[TALOUDEN TUNNUSLUVUT GRAAFIT, TILASTOT.xlsx]Luottamusindikaattori'!$G$6</c:f>
              <c:strCache>
                <c:ptCount val="1"/>
                <c:pt idx="0">
                  <c:v>Industry</c:v>
                </c:pt>
              </c:strCache>
            </c:strRef>
          </c:tx>
          <c:spPr>
            <a:ln w="22225" cap="rnd" cmpd="sng" algn="ctr">
              <a:solidFill>
                <a:schemeClr val="accent1"/>
              </a:solidFill>
              <a:round/>
            </a:ln>
            <a:effectLst/>
          </c:spPr>
          <c:marker>
            <c:symbol val="none"/>
          </c:marker>
          <c:cat>
            <c:strRef>
              <c:f>'[TALOUDEN TUNNUSLUVUT GRAAFIT, TILASTOT.xlsx]Luottamusindikaattori'!$F$127:$F$241</c:f>
              <c:strCache>
                <c:ptCount val="115"/>
                <c:pt idx="0">
                  <c:v>2015M01</c:v>
                </c:pt>
                <c:pt idx="1">
                  <c:v>2015M02</c:v>
                </c:pt>
                <c:pt idx="2">
                  <c:v>2015M03</c:v>
                </c:pt>
                <c:pt idx="3">
                  <c:v>2015M04</c:v>
                </c:pt>
                <c:pt idx="4">
                  <c:v>2015M05</c:v>
                </c:pt>
                <c:pt idx="5">
                  <c:v>2015M06</c:v>
                </c:pt>
                <c:pt idx="6">
                  <c:v>2015M07</c:v>
                </c:pt>
                <c:pt idx="7">
                  <c:v>2015M08</c:v>
                </c:pt>
                <c:pt idx="8">
                  <c:v>2015M09</c:v>
                </c:pt>
                <c:pt idx="9">
                  <c:v>2015M10</c:v>
                </c:pt>
                <c:pt idx="10">
                  <c:v>2015M11</c:v>
                </c:pt>
                <c:pt idx="11">
                  <c:v>2015M12</c:v>
                </c:pt>
                <c:pt idx="12">
                  <c:v>2016M01</c:v>
                </c:pt>
                <c:pt idx="13">
                  <c:v>2016M02</c:v>
                </c:pt>
                <c:pt idx="14">
                  <c:v>2016M03</c:v>
                </c:pt>
                <c:pt idx="15">
                  <c:v>2016M04</c:v>
                </c:pt>
                <c:pt idx="16">
                  <c:v>2016M05</c:v>
                </c:pt>
                <c:pt idx="17">
                  <c:v>2016M06</c:v>
                </c:pt>
                <c:pt idx="18">
                  <c:v>2016M07</c:v>
                </c:pt>
                <c:pt idx="19">
                  <c:v>2016M08</c:v>
                </c:pt>
                <c:pt idx="20">
                  <c:v>2016M09</c:v>
                </c:pt>
                <c:pt idx="21">
                  <c:v>2016M10</c:v>
                </c:pt>
                <c:pt idx="22">
                  <c:v>2016M11</c:v>
                </c:pt>
                <c:pt idx="23">
                  <c:v>2016M12</c:v>
                </c:pt>
                <c:pt idx="24">
                  <c:v>2017M01</c:v>
                </c:pt>
                <c:pt idx="25">
                  <c:v>2017M02</c:v>
                </c:pt>
                <c:pt idx="26">
                  <c:v>2017M03</c:v>
                </c:pt>
                <c:pt idx="27">
                  <c:v>2017M04</c:v>
                </c:pt>
                <c:pt idx="28">
                  <c:v>2017M05</c:v>
                </c:pt>
                <c:pt idx="29">
                  <c:v>2017M06</c:v>
                </c:pt>
                <c:pt idx="30">
                  <c:v>2017M07</c:v>
                </c:pt>
                <c:pt idx="31">
                  <c:v>2017M08</c:v>
                </c:pt>
                <c:pt idx="32">
                  <c:v>2017M09</c:v>
                </c:pt>
                <c:pt idx="33">
                  <c:v>2017M10</c:v>
                </c:pt>
                <c:pt idx="34">
                  <c:v>2017M11</c:v>
                </c:pt>
                <c:pt idx="35">
                  <c:v>2017M12</c:v>
                </c:pt>
                <c:pt idx="36">
                  <c:v>2018M01</c:v>
                </c:pt>
                <c:pt idx="37">
                  <c:v>2018M02</c:v>
                </c:pt>
                <c:pt idx="38">
                  <c:v>2018M03</c:v>
                </c:pt>
                <c:pt idx="39">
                  <c:v>2018M04</c:v>
                </c:pt>
                <c:pt idx="40">
                  <c:v>2018M05</c:v>
                </c:pt>
                <c:pt idx="41">
                  <c:v>2018M06</c:v>
                </c:pt>
                <c:pt idx="42">
                  <c:v>2018M07</c:v>
                </c:pt>
                <c:pt idx="43">
                  <c:v>2018M08</c:v>
                </c:pt>
                <c:pt idx="44">
                  <c:v>2018M09</c:v>
                </c:pt>
                <c:pt idx="45">
                  <c:v>2018M10</c:v>
                </c:pt>
                <c:pt idx="46">
                  <c:v>2018M11</c:v>
                </c:pt>
                <c:pt idx="47">
                  <c:v>2018M12</c:v>
                </c:pt>
                <c:pt idx="48">
                  <c:v>2019M01</c:v>
                </c:pt>
                <c:pt idx="49">
                  <c:v>2019M02</c:v>
                </c:pt>
                <c:pt idx="50">
                  <c:v>2019M03</c:v>
                </c:pt>
                <c:pt idx="51">
                  <c:v>2019M04</c:v>
                </c:pt>
                <c:pt idx="52">
                  <c:v>2019M05</c:v>
                </c:pt>
                <c:pt idx="53">
                  <c:v>2019M06</c:v>
                </c:pt>
                <c:pt idx="54">
                  <c:v>2019M07</c:v>
                </c:pt>
                <c:pt idx="55">
                  <c:v>2019M08</c:v>
                </c:pt>
                <c:pt idx="56">
                  <c:v>2019M09</c:v>
                </c:pt>
                <c:pt idx="57">
                  <c:v>2019M10</c:v>
                </c:pt>
                <c:pt idx="58">
                  <c:v>2019M11</c:v>
                </c:pt>
                <c:pt idx="59">
                  <c:v>2019M12</c:v>
                </c:pt>
                <c:pt idx="60">
                  <c:v>2020M01</c:v>
                </c:pt>
                <c:pt idx="61">
                  <c:v>2020M02</c:v>
                </c:pt>
                <c:pt idx="62">
                  <c:v>2020M03</c:v>
                </c:pt>
                <c:pt idx="63">
                  <c:v>2020M04</c:v>
                </c:pt>
                <c:pt idx="64">
                  <c:v>2020M05</c:v>
                </c:pt>
                <c:pt idx="65">
                  <c:v>2020M06</c:v>
                </c:pt>
                <c:pt idx="66">
                  <c:v>2020M07</c:v>
                </c:pt>
                <c:pt idx="67">
                  <c:v>2020M08</c:v>
                </c:pt>
                <c:pt idx="68">
                  <c:v>2020M09</c:v>
                </c:pt>
                <c:pt idx="69">
                  <c:v>2020M10</c:v>
                </c:pt>
                <c:pt idx="70">
                  <c:v>2020M11</c:v>
                </c:pt>
                <c:pt idx="71">
                  <c:v>2020M12</c:v>
                </c:pt>
                <c:pt idx="72">
                  <c:v>2021M01</c:v>
                </c:pt>
                <c:pt idx="73">
                  <c:v>2021M02</c:v>
                </c:pt>
                <c:pt idx="74">
                  <c:v>2021M03</c:v>
                </c:pt>
                <c:pt idx="75">
                  <c:v>2021M04</c:v>
                </c:pt>
                <c:pt idx="76">
                  <c:v>2021M05</c:v>
                </c:pt>
                <c:pt idx="77">
                  <c:v>2021M06</c:v>
                </c:pt>
                <c:pt idx="78">
                  <c:v>2021M07</c:v>
                </c:pt>
                <c:pt idx="79">
                  <c:v>2021M08</c:v>
                </c:pt>
                <c:pt idx="80">
                  <c:v>2021M09</c:v>
                </c:pt>
                <c:pt idx="81">
                  <c:v>2021M10</c:v>
                </c:pt>
                <c:pt idx="82">
                  <c:v>2021M11</c:v>
                </c:pt>
                <c:pt idx="83">
                  <c:v>2021M12</c:v>
                </c:pt>
                <c:pt idx="84">
                  <c:v>2022M01</c:v>
                </c:pt>
                <c:pt idx="85">
                  <c:v>2022M02</c:v>
                </c:pt>
                <c:pt idx="86">
                  <c:v>2022M03</c:v>
                </c:pt>
                <c:pt idx="87">
                  <c:v>2022M04</c:v>
                </c:pt>
                <c:pt idx="88">
                  <c:v>2022M05</c:v>
                </c:pt>
                <c:pt idx="89">
                  <c:v>2022M06</c:v>
                </c:pt>
                <c:pt idx="90">
                  <c:v>2022M07</c:v>
                </c:pt>
                <c:pt idx="91">
                  <c:v>2022M08</c:v>
                </c:pt>
                <c:pt idx="92">
                  <c:v>2022M09</c:v>
                </c:pt>
                <c:pt idx="93">
                  <c:v>2022M10</c:v>
                </c:pt>
                <c:pt idx="94">
                  <c:v>2022M11</c:v>
                </c:pt>
                <c:pt idx="95">
                  <c:v>2022M12</c:v>
                </c:pt>
                <c:pt idx="96">
                  <c:v>2023M01</c:v>
                </c:pt>
                <c:pt idx="97">
                  <c:v>2023M02</c:v>
                </c:pt>
                <c:pt idx="98">
                  <c:v>2023M03</c:v>
                </c:pt>
                <c:pt idx="99">
                  <c:v>2023M04</c:v>
                </c:pt>
                <c:pt idx="100">
                  <c:v>2023M05</c:v>
                </c:pt>
                <c:pt idx="101">
                  <c:v>2023M06</c:v>
                </c:pt>
                <c:pt idx="102">
                  <c:v>2023M07</c:v>
                </c:pt>
                <c:pt idx="103">
                  <c:v>2023M08</c:v>
                </c:pt>
                <c:pt idx="104">
                  <c:v>2023M09</c:v>
                </c:pt>
                <c:pt idx="105">
                  <c:v>2023M10</c:v>
                </c:pt>
                <c:pt idx="106">
                  <c:v>2023M11</c:v>
                </c:pt>
                <c:pt idx="107">
                  <c:v>2023M12</c:v>
                </c:pt>
                <c:pt idx="108">
                  <c:v>2024M01</c:v>
                </c:pt>
                <c:pt idx="109">
                  <c:v>2024M02</c:v>
                </c:pt>
                <c:pt idx="110">
                  <c:v>2024M03</c:v>
                </c:pt>
                <c:pt idx="111">
                  <c:v>2024M04</c:v>
                </c:pt>
                <c:pt idx="112">
                  <c:v>2024M05</c:v>
                </c:pt>
                <c:pt idx="113">
                  <c:v>2024M06</c:v>
                </c:pt>
                <c:pt idx="114">
                  <c:v>2024M07</c:v>
                </c:pt>
              </c:strCache>
            </c:strRef>
          </c:cat>
          <c:val>
            <c:numRef>
              <c:f>'[TALOUDEN TUNNUSLUVUT GRAAFIT, TILASTOT.xlsx]Luottamusindikaattori'!$G$127:$G$241</c:f>
              <c:numCache>
                <c:formatCode>General</c:formatCode>
                <c:ptCount val="115"/>
                <c:pt idx="0">
                  <c:v>-6</c:v>
                </c:pt>
                <c:pt idx="1">
                  <c:v>-7</c:v>
                </c:pt>
                <c:pt idx="2">
                  <c:v>-9</c:v>
                </c:pt>
                <c:pt idx="3">
                  <c:v>-12</c:v>
                </c:pt>
                <c:pt idx="4">
                  <c:v>-11</c:v>
                </c:pt>
                <c:pt idx="5">
                  <c:v>-8</c:v>
                </c:pt>
                <c:pt idx="6">
                  <c:v>-10</c:v>
                </c:pt>
                <c:pt idx="7">
                  <c:v>-12</c:v>
                </c:pt>
                <c:pt idx="8">
                  <c:v>-10</c:v>
                </c:pt>
                <c:pt idx="9">
                  <c:v>-7</c:v>
                </c:pt>
                <c:pt idx="10">
                  <c:v>-10</c:v>
                </c:pt>
                <c:pt idx="11">
                  <c:v>-11</c:v>
                </c:pt>
                <c:pt idx="12">
                  <c:v>-7</c:v>
                </c:pt>
                <c:pt idx="13">
                  <c:v>-8</c:v>
                </c:pt>
                <c:pt idx="14">
                  <c:v>-4</c:v>
                </c:pt>
                <c:pt idx="15">
                  <c:v>-8</c:v>
                </c:pt>
                <c:pt idx="16">
                  <c:v>-12</c:v>
                </c:pt>
                <c:pt idx="17">
                  <c:v>-12</c:v>
                </c:pt>
                <c:pt idx="18">
                  <c:v>-13</c:v>
                </c:pt>
                <c:pt idx="19">
                  <c:v>-9</c:v>
                </c:pt>
                <c:pt idx="20">
                  <c:v>1</c:v>
                </c:pt>
                <c:pt idx="21">
                  <c:v>-1</c:v>
                </c:pt>
                <c:pt idx="22">
                  <c:v>-4</c:v>
                </c:pt>
                <c:pt idx="23">
                  <c:v>1</c:v>
                </c:pt>
                <c:pt idx="24">
                  <c:v>3</c:v>
                </c:pt>
                <c:pt idx="25">
                  <c:v>3</c:v>
                </c:pt>
                <c:pt idx="26">
                  <c:v>7</c:v>
                </c:pt>
                <c:pt idx="27">
                  <c:v>4</c:v>
                </c:pt>
                <c:pt idx="28">
                  <c:v>8</c:v>
                </c:pt>
                <c:pt idx="29">
                  <c:v>8</c:v>
                </c:pt>
                <c:pt idx="30">
                  <c:v>10</c:v>
                </c:pt>
                <c:pt idx="31">
                  <c:v>6</c:v>
                </c:pt>
                <c:pt idx="32">
                  <c:v>10</c:v>
                </c:pt>
                <c:pt idx="33">
                  <c:v>13</c:v>
                </c:pt>
                <c:pt idx="34">
                  <c:v>14</c:v>
                </c:pt>
                <c:pt idx="35">
                  <c:v>17</c:v>
                </c:pt>
                <c:pt idx="36">
                  <c:v>16</c:v>
                </c:pt>
                <c:pt idx="37">
                  <c:v>15</c:v>
                </c:pt>
                <c:pt idx="38">
                  <c:v>12</c:v>
                </c:pt>
                <c:pt idx="39">
                  <c:v>13</c:v>
                </c:pt>
                <c:pt idx="40">
                  <c:v>9</c:v>
                </c:pt>
                <c:pt idx="41">
                  <c:v>13</c:v>
                </c:pt>
                <c:pt idx="42">
                  <c:v>14</c:v>
                </c:pt>
                <c:pt idx="43">
                  <c:v>12</c:v>
                </c:pt>
                <c:pt idx="44">
                  <c:v>11</c:v>
                </c:pt>
                <c:pt idx="45">
                  <c:v>9</c:v>
                </c:pt>
                <c:pt idx="46">
                  <c:v>5</c:v>
                </c:pt>
                <c:pt idx="47">
                  <c:v>2</c:v>
                </c:pt>
                <c:pt idx="48">
                  <c:v>5</c:v>
                </c:pt>
                <c:pt idx="49">
                  <c:v>-2</c:v>
                </c:pt>
                <c:pt idx="50">
                  <c:v>0</c:v>
                </c:pt>
                <c:pt idx="51">
                  <c:v>-1</c:v>
                </c:pt>
                <c:pt idx="52">
                  <c:v>0</c:v>
                </c:pt>
                <c:pt idx="53">
                  <c:v>-6</c:v>
                </c:pt>
                <c:pt idx="54">
                  <c:v>-4</c:v>
                </c:pt>
                <c:pt idx="55">
                  <c:v>-2</c:v>
                </c:pt>
                <c:pt idx="56">
                  <c:v>-4</c:v>
                </c:pt>
                <c:pt idx="57">
                  <c:v>-7</c:v>
                </c:pt>
                <c:pt idx="58">
                  <c:v>-7</c:v>
                </c:pt>
                <c:pt idx="59">
                  <c:v>-7</c:v>
                </c:pt>
                <c:pt idx="60">
                  <c:v>-8</c:v>
                </c:pt>
                <c:pt idx="61">
                  <c:v>-4</c:v>
                </c:pt>
                <c:pt idx="62">
                  <c:v>-6</c:v>
                </c:pt>
                <c:pt idx="63">
                  <c:v>-24</c:v>
                </c:pt>
                <c:pt idx="64">
                  <c:v>-27</c:v>
                </c:pt>
                <c:pt idx="65">
                  <c:v>-26</c:v>
                </c:pt>
                <c:pt idx="66">
                  <c:v>-17</c:v>
                </c:pt>
                <c:pt idx="67">
                  <c:v>-20</c:v>
                </c:pt>
                <c:pt idx="68">
                  <c:v>-19</c:v>
                </c:pt>
                <c:pt idx="69">
                  <c:v>-13</c:v>
                </c:pt>
                <c:pt idx="70">
                  <c:v>-13</c:v>
                </c:pt>
                <c:pt idx="71">
                  <c:v>-3</c:v>
                </c:pt>
                <c:pt idx="72">
                  <c:v>2</c:v>
                </c:pt>
                <c:pt idx="73">
                  <c:v>-2</c:v>
                </c:pt>
                <c:pt idx="74">
                  <c:v>5</c:v>
                </c:pt>
                <c:pt idx="75">
                  <c:v>10</c:v>
                </c:pt>
                <c:pt idx="76">
                  <c:v>14</c:v>
                </c:pt>
                <c:pt idx="77">
                  <c:v>19</c:v>
                </c:pt>
                <c:pt idx="78">
                  <c:v>17</c:v>
                </c:pt>
                <c:pt idx="79">
                  <c:v>22</c:v>
                </c:pt>
                <c:pt idx="80">
                  <c:v>21</c:v>
                </c:pt>
                <c:pt idx="81">
                  <c:v>22</c:v>
                </c:pt>
                <c:pt idx="82">
                  <c:v>23</c:v>
                </c:pt>
                <c:pt idx="83">
                  <c:v>18</c:v>
                </c:pt>
                <c:pt idx="84">
                  <c:v>19</c:v>
                </c:pt>
                <c:pt idx="85">
                  <c:v>21</c:v>
                </c:pt>
                <c:pt idx="86">
                  <c:v>15</c:v>
                </c:pt>
                <c:pt idx="87">
                  <c:v>14</c:v>
                </c:pt>
                <c:pt idx="88">
                  <c:v>12</c:v>
                </c:pt>
                <c:pt idx="89">
                  <c:v>9</c:v>
                </c:pt>
                <c:pt idx="90">
                  <c:v>5</c:v>
                </c:pt>
                <c:pt idx="91">
                  <c:v>2</c:v>
                </c:pt>
                <c:pt idx="92">
                  <c:v>-1</c:v>
                </c:pt>
                <c:pt idx="93">
                  <c:v>-4</c:v>
                </c:pt>
                <c:pt idx="94">
                  <c:v>-7</c:v>
                </c:pt>
                <c:pt idx="95">
                  <c:v>-8</c:v>
                </c:pt>
                <c:pt idx="96">
                  <c:v>-3</c:v>
                </c:pt>
                <c:pt idx="97">
                  <c:v>-6</c:v>
                </c:pt>
                <c:pt idx="98">
                  <c:v>-12</c:v>
                </c:pt>
                <c:pt idx="99">
                  <c:v>-13</c:v>
                </c:pt>
                <c:pt idx="100">
                  <c:v>-12</c:v>
                </c:pt>
                <c:pt idx="101">
                  <c:v>-17</c:v>
                </c:pt>
                <c:pt idx="102">
                  <c:v>-20</c:v>
                </c:pt>
                <c:pt idx="103">
                  <c:v>-19</c:v>
                </c:pt>
                <c:pt idx="104">
                  <c:v>-21</c:v>
                </c:pt>
                <c:pt idx="105">
                  <c:v>-21</c:v>
                </c:pt>
                <c:pt idx="106">
                  <c:v>-21</c:v>
                </c:pt>
                <c:pt idx="107">
                  <c:v>-19</c:v>
                </c:pt>
                <c:pt idx="108">
                  <c:v>-12</c:v>
                </c:pt>
                <c:pt idx="109">
                  <c:v>-11</c:v>
                </c:pt>
                <c:pt idx="110">
                  <c:v>-13</c:v>
                </c:pt>
                <c:pt idx="111">
                  <c:v>-17</c:v>
                </c:pt>
                <c:pt idx="112">
                  <c:v>-13</c:v>
                </c:pt>
                <c:pt idx="113">
                  <c:v>-14</c:v>
                </c:pt>
                <c:pt idx="114">
                  <c:v>-12</c:v>
                </c:pt>
              </c:numCache>
            </c:numRef>
          </c:val>
          <c:smooth val="0"/>
          <c:extLst>
            <c:ext xmlns:c16="http://schemas.microsoft.com/office/drawing/2014/chart" uri="{C3380CC4-5D6E-409C-BE32-E72D297353CC}">
              <c16:uniqueId val="{00000000-209E-49E6-BFB6-6C7390B4FA25}"/>
            </c:ext>
          </c:extLst>
        </c:ser>
        <c:ser>
          <c:idx val="1"/>
          <c:order val="1"/>
          <c:tx>
            <c:strRef>
              <c:f>'[TALOUDEN TUNNUSLUVUT GRAAFIT, TILASTOT.xlsx]Luottamusindikaattori'!$H$6</c:f>
              <c:strCache>
                <c:ptCount val="1"/>
                <c:pt idx="0">
                  <c:v>Construction</c:v>
                </c:pt>
              </c:strCache>
            </c:strRef>
          </c:tx>
          <c:spPr>
            <a:ln w="22225" cap="rnd" cmpd="sng" algn="ctr">
              <a:solidFill>
                <a:schemeClr val="accent2"/>
              </a:solidFill>
              <a:round/>
            </a:ln>
            <a:effectLst/>
          </c:spPr>
          <c:marker>
            <c:symbol val="none"/>
          </c:marker>
          <c:cat>
            <c:strRef>
              <c:f>'[TALOUDEN TUNNUSLUVUT GRAAFIT, TILASTOT.xlsx]Luottamusindikaattori'!$F$127:$F$241</c:f>
              <c:strCache>
                <c:ptCount val="115"/>
                <c:pt idx="0">
                  <c:v>2015M01</c:v>
                </c:pt>
                <c:pt idx="1">
                  <c:v>2015M02</c:v>
                </c:pt>
                <c:pt idx="2">
                  <c:v>2015M03</c:v>
                </c:pt>
                <c:pt idx="3">
                  <c:v>2015M04</c:v>
                </c:pt>
                <c:pt idx="4">
                  <c:v>2015M05</c:v>
                </c:pt>
                <c:pt idx="5">
                  <c:v>2015M06</c:v>
                </c:pt>
                <c:pt idx="6">
                  <c:v>2015M07</c:v>
                </c:pt>
                <c:pt idx="7">
                  <c:v>2015M08</c:v>
                </c:pt>
                <c:pt idx="8">
                  <c:v>2015M09</c:v>
                </c:pt>
                <c:pt idx="9">
                  <c:v>2015M10</c:v>
                </c:pt>
                <c:pt idx="10">
                  <c:v>2015M11</c:v>
                </c:pt>
                <c:pt idx="11">
                  <c:v>2015M12</c:v>
                </c:pt>
                <c:pt idx="12">
                  <c:v>2016M01</c:v>
                </c:pt>
                <c:pt idx="13">
                  <c:v>2016M02</c:v>
                </c:pt>
                <c:pt idx="14">
                  <c:v>2016M03</c:v>
                </c:pt>
                <c:pt idx="15">
                  <c:v>2016M04</c:v>
                </c:pt>
                <c:pt idx="16">
                  <c:v>2016M05</c:v>
                </c:pt>
                <c:pt idx="17">
                  <c:v>2016M06</c:v>
                </c:pt>
                <c:pt idx="18">
                  <c:v>2016M07</c:v>
                </c:pt>
                <c:pt idx="19">
                  <c:v>2016M08</c:v>
                </c:pt>
                <c:pt idx="20">
                  <c:v>2016M09</c:v>
                </c:pt>
                <c:pt idx="21">
                  <c:v>2016M10</c:v>
                </c:pt>
                <c:pt idx="22">
                  <c:v>2016M11</c:v>
                </c:pt>
                <c:pt idx="23">
                  <c:v>2016M12</c:v>
                </c:pt>
                <c:pt idx="24">
                  <c:v>2017M01</c:v>
                </c:pt>
                <c:pt idx="25">
                  <c:v>2017M02</c:v>
                </c:pt>
                <c:pt idx="26">
                  <c:v>2017M03</c:v>
                </c:pt>
                <c:pt idx="27">
                  <c:v>2017M04</c:v>
                </c:pt>
                <c:pt idx="28">
                  <c:v>2017M05</c:v>
                </c:pt>
                <c:pt idx="29">
                  <c:v>2017M06</c:v>
                </c:pt>
                <c:pt idx="30">
                  <c:v>2017M07</c:v>
                </c:pt>
                <c:pt idx="31">
                  <c:v>2017M08</c:v>
                </c:pt>
                <c:pt idx="32">
                  <c:v>2017M09</c:v>
                </c:pt>
                <c:pt idx="33">
                  <c:v>2017M10</c:v>
                </c:pt>
                <c:pt idx="34">
                  <c:v>2017M11</c:v>
                </c:pt>
                <c:pt idx="35">
                  <c:v>2017M12</c:v>
                </c:pt>
                <c:pt idx="36">
                  <c:v>2018M01</c:v>
                </c:pt>
                <c:pt idx="37">
                  <c:v>2018M02</c:v>
                </c:pt>
                <c:pt idx="38">
                  <c:v>2018M03</c:v>
                </c:pt>
                <c:pt idx="39">
                  <c:v>2018M04</c:v>
                </c:pt>
                <c:pt idx="40">
                  <c:v>2018M05</c:v>
                </c:pt>
                <c:pt idx="41">
                  <c:v>2018M06</c:v>
                </c:pt>
                <c:pt idx="42">
                  <c:v>2018M07</c:v>
                </c:pt>
                <c:pt idx="43">
                  <c:v>2018M08</c:v>
                </c:pt>
                <c:pt idx="44">
                  <c:v>2018M09</c:v>
                </c:pt>
                <c:pt idx="45">
                  <c:v>2018M10</c:v>
                </c:pt>
                <c:pt idx="46">
                  <c:v>2018M11</c:v>
                </c:pt>
                <c:pt idx="47">
                  <c:v>2018M12</c:v>
                </c:pt>
                <c:pt idx="48">
                  <c:v>2019M01</c:v>
                </c:pt>
                <c:pt idx="49">
                  <c:v>2019M02</c:v>
                </c:pt>
                <c:pt idx="50">
                  <c:v>2019M03</c:v>
                </c:pt>
                <c:pt idx="51">
                  <c:v>2019M04</c:v>
                </c:pt>
                <c:pt idx="52">
                  <c:v>2019M05</c:v>
                </c:pt>
                <c:pt idx="53">
                  <c:v>2019M06</c:v>
                </c:pt>
                <c:pt idx="54">
                  <c:v>2019M07</c:v>
                </c:pt>
                <c:pt idx="55">
                  <c:v>2019M08</c:v>
                </c:pt>
                <c:pt idx="56">
                  <c:v>2019M09</c:v>
                </c:pt>
                <c:pt idx="57">
                  <c:v>2019M10</c:v>
                </c:pt>
                <c:pt idx="58">
                  <c:v>2019M11</c:v>
                </c:pt>
                <c:pt idx="59">
                  <c:v>2019M12</c:v>
                </c:pt>
                <c:pt idx="60">
                  <c:v>2020M01</c:v>
                </c:pt>
                <c:pt idx="61">
                  <c:v>2020M02</c:v>
                </c:pt>
                <c:pt idx="62">
                  <c:v>2020M03</c:v>
                </c:pt>
                <c:pt idx="63">
                  <c:v>2020M04</c:v>
                </c:pt>
                <c:pt idx="64">
                  <c:v>2020M05</c:v>
                </c:pt>
                <c:pt idx="65">
                  <c:v>2020M06</c:v>
                </c:pt>
                <c:pt idx="66">
                  <c:v>2020M07</c:v>
                </c:pt>
                <c:pt idx="67">
                  <c:v>2020M08</c:v>
                </c:pt>
                <c:pt idx="68">
                  <c:v>2020M09</c:v>
                </c:pt>
                <c:pt idx="69">
                  <c:v>2020M10</c:v>
                </c:pt>
                <c:pt idx="70">
                  <c:v>2020M11</c:v>
                </c:pt>
                <c:pt idx="71">
                  <c:v>2020M12</c:v>
                </c:pt>
                <c:pt idx="72">
                  <c:v>2021M01</c:v>
                </c:pt>
                <c:pt idx="73">
                  <c:v>2021M02</c:v>
                </c:pt>
                <c:pt idx="74">
                  <c:v>2021M03</c:v>
                </c:pt>
                <c:pt idx="75">
                  <c:v>2021M04</c:v>
                </c:pt>
                <c:pt idx="76">
                  <c:v>2021M05</c:v>
                </c:pt>
                <c:pt idx="77">
                  <c:v>2021M06</c:v>
                </c:pt>
                <c:pt idx="78">
                  <c:v>2021M07</c:v>
                </c:pt>
                <c:pt idx="79">
                  <c:v>2021M08</c:v>
                </c:pt>
                <c:pt idx="80">
                  <c:v>2021M09</c:v>
                </c:pt>
                <c:pt idx="81">
                  <c:v>2021M10</c:v>
                </c:pt>
                <c:pt idx="82">
                  <c:v>2021M11</c:v>
                </c:pt>
                <c:pt idx="83">
                  <c:v>2021M12</c:v>
                </c:pt>
                <c:pt idx="84">
                  <c:v>2022M01</c:v>
                </c:pt>
                <c:pt idx="85">
                  <c:v>2022M02</c:v>
                </c:pt>
                <c:pt idx="86">
                  <c:v>2022M03</c:v>
                </c:pt>
                <c:pt idx="87">
                  <c:v>2022M04</c:v>
                </c:pt>
                <c:pt idx="88">
                  <c:v>2022M05</c:v>
                </c:pt>
                <c:pt idx="89">
                  <c:v>2022M06</c:v>
                </c:pt>
                <c:pt idx="90">
                  <c:v>2022M07</c:v>
                </c:pt>
                <c:pt idx="91">
                  <c:v>2022M08</c:v>
                </c:pt>
                <c:pt idx="92">
                  <c:v>2022M09</c:v>
                </c:pt>
                <c:pt idx="93">
                  <c:v>2022M10</c:v>
                </c:pt>
                <c:pt idx="94">
                  <c:v>2022M11</c:v>
                </c:pt>
                <c:pt idx="95">
                  <c:v>2022M12</c:v>
                </c:pt>
                <c:pt idx="96">
                  <c:v>2023M01</c:v>
                </c:pt>
                <c:pt idx="97">
                  <c:v>2023M02</c:v>
                </c:pt>
                <c:pt idx="98">
                  <c:v>2023M03</c:v>
                </c:pt>
                <c:pt idx="99">
                  <c:v>2023M04</c:v>
                </c:pt>
                <c:pt idx="100">
                  <c:v>2023M05</c:v>
                </c:pt>
                <c:pt idx="101">
                  <c:v>2023M06</c:v>
                </c:pt>
                <c:pt idx="102">
                  <c:v>2023M07</c:v>
                </c:pt>
                <c:pt idx="103">
                  <c:v>2023M08</c:v>
                </c:pt>
                <c:pt idx="104">
                  <c:v>2023M09</c:v>
                </c:pt>
                <c:pt idx="105">
                  <c:v>2023M10</c:v>
                </c:pt>
                <c:pt idx="106">
                  <c:v>2023M11</c:v>
                </c:pt>
                <c:pt idx="107">
                  <c:v>2023M12</c:v>
                </c:pt>
                <c:pt idx="108">
                  <c:v>2024M01</c:v>
                </c:pt>
                <c:pt idx="109">
                  <c:v>2024M02</c:v>
                </c:pt>
                <c:pt idx="110">
                  <c:v>2024M03</c:v>
                </c:pt>
                <c:pt idx="111">
                  <c:v>2024M04</c:v>
                </c:pt>
                <c:pt idx="112">
                  <c:v>2024M05</c:v>
                </c:pt>
                <c:pt idx="113">
                  <c:v>2024M06</c:v>
                </c:pt>
                <c:pt idx="114">
                  <c:v>2024M07</c:v>
                </c:pt>
              </c:strCache>
            </c:strRef>
          </c:cat>
          <c:val>
            <c:numRef>
              <c:f>'[TALOUDEN TUNNUSLUVUT GRAAFIT, TILASTOT.xlsx]Luottamusindikaattori'!$H$127:$H$241</c:f>
              <c:numCache>
                <c:formatCode>General</c:formatCode>
                <c:ptCount val="115"/>
                <c:pt idx="0">
                  <c:v>-22</c:v>
                </c:pt>
                <c:pt idx="1">
                  <c:v>-23</c:v>
                </c:pt>
                <c:pt idx="2">
                  <c:v>-20</c:v>
                </c:pt>
                <c:pt idx="3">
                  <c:v>-15</c:v>
                </c:pt>
                <c:pt idx="4">
                  <c:v>-7</c:v>
                </c:pt>
                <c:pt idx="5">
                  <c:v>-14</c:v>
                </c:pt>
                <c:pt idx="6">
                  <c:v>1</c:v>
                </c:pt>
                <c:pt idx="7">
                  <c:v>-15</c:v>
                </c:pt>
                <c:pt idx="8">
                  <c:v>-11</c:v>
                </c:pt>
                <c:pt idx="9">
                  <c:v>-2</c:v>
                </c:pt>
                <c:pt idx="10">
                  <c:v>0</c:v>
                </c:pt>
                <c:pt idx="11">
                  <c:v>-5</c:v>
                </c:pt>
                <c:pt idx="12">
                  <c:v>-9</c:v>
                </c:pt>
                <c:pt idx="13">
                  <c:v>-9</c:v>
                </c:pt>
                <c:pt idx="14">
                  <c:v>-3</c:v>
                </c:pt>
                <c:pt idx="15">
                  <c:v>-4</c:v>
                </c:pt>
                <c:pt idx="16">
                  <c:v>-3</c:v>
                </c:pt>
                <c:pt idx="17">
                  <c:v>-4</c:v>
                </c:pt>
                <c:pt idx="18">
                  <c:v>-4</c:v>
                </c:pt>
                <c:pt idx="19">
                  <c:v>3</c:v>
                </c:pt>
                <c:pt idx="20">
                  <c:v>0</c:v>
                </c:pt>
                <c:pt idx="21">
                  <c:v>-6</c:v>
                </c:pt>
                <c:pt idx="22">
                  <c:v>-9</c:v>
                </c:pt>
                <c:pt idx="23">
                  <c:v>-3</c:v>
                </c:pt>
                <c:pt idx="24">
                  <c:v>1</c:v>
                </c:pt>
                <c:pt idx="25">
                  <c:v>2</c:v>
                </c:pt>
                <c:pt idx="26">
                  <c:v>-2</c:v>
                </c:pt>
                <c:pt idx="27">
                  <c:v>-1</c:v>
                </c:pt>
                <c:pt idx="28">
                  <c:v>-1</c:v>
                </c:pt>
                <c:pt idx="29">
                  <c:v>6</c:v>
                </c:pt>
                <c:pt idx="30">
                  <c:v>-1</c:v>
                </c:pt>
                <c:pt idx="31">
                  <c:v>-4</c:v>
                </c:pt>
                <c:pt idx="32">
                  <c:v>-8</c:v>
                </c:pt>
                <c:pt idx="33">
                  <c:v>5</c:v>
                </c:pt>
                <c:pt idx="34">
                  <c:v>7</c:v>
                </c:pt>
                <c:pt idx="35">
                  <c:v>9</c:v>
                </c:pt>
                <c:pt idx="36">
                  <c:v>-1</c:v>
                </c:pt>
                <c:pt idx="37">
                  <c:v>3</c:v>
                </c:pt>
                <c:pt idx="38">
                  <c:v>2</c:v>
                </c:pt>
                <c:pt idx="39">
                  <c:v>10</c:v>
                </c:pt>
                <c:pt idx="40">
                  <c:v>10</c:v>
                </c:pt>
                <c:pt idx="41">
                  <c:v>10</c:v>
                </c:pt>
                <c:pt idx="42">
                  <c:v>-1</c:v>
                </c:pt>
                <c:pt idx="43">
                  <c:v>13</c:v>
                </c:pt>
                <c:pt idx="44">
                  <c:v>7</c:v>
                </c:pt>
                <c:pt idx="45">
                  <c:v>1</c:v>
                </c:pt>
                <c:pt idx="46">
                  <c:v>12</c:v>
                </c:pt>
                <c:pt idx="47">
                  <c:v>14</c:v>
                </c:pt>
                <c:pt idx="48">
                  <c:v>15</c:v>
                </c:pt>
                <c:pt idx="49">
                  <c:v>7</c:v>
                </c:pt>
                <c:pt idx="50">
                  <c:v>9</c:v>
                </c:pt>
                <c:pt idx="51">
                  <c:v>5</c:v>
                </c:pt>
                <c:pt idx="52">
                  <c:v>9</c:v>
                </c:pt>
                <c:pt idx="53">
                  <c:v>3</c:v>
                </c:pt>
                <c:pt idx="54">
                  <c:v>2</c:v>
                </c:pt>
                <c:pt idx="55">
                  <c:v>3</c:v>
                </c:pt>
                <c:pt idx="56">
                  <c:v>6</c:v>
                </c:pt>
                <c:pt idx="57">
                  <c:v>4</c:v>
                </c:pt>
                <c:pt idx="58">
                  <c:v>1</c:v>
                </c:pt>
                <c:pt idx="59">
                  <c:v>1</c:v>
                </c:pt>
                <c:pt idx="60">
                  <c:v>0</c:v>
                </c:pt>
                <c:pt idx="61">
                  <c:v>1</c:v>
                </c:pt>
                <c:pt idx="62">
                  <c:v>-2</c:v>
                </c:pt>
                <c:pt idx="63">
                  <c:v>-27</c:v>
                </c:pt>
                <c:pt idx="64">
                  <c:v>-22</c:v>
                </c:pt>
                <c:pt idx="65">
                  <c:v>-24</c:v>
                </c:pt>
                <c:pt idx="66">
                  <c:v>-14</c:v>
                </c:pt>
                <c:pt idx="67">
                  <c:v>-15</c:v>
                </c:pt>
                <c:pt idx="68">
                  <c:v>-16</c:v>
                </c:pt>
                <c:pt idx="69">
                  <c:v>-18</c:v>
                </c:pt>
                <c:pt idx="70">
                  <c:v>-18</c:v>
                </c:pt>
                <c:pt idx="71">
                  <c:v>-18</c:v>
                </c:pt>
                <c:pt idx="72">
                  <c:v>-19</c:v>
                </c:pt>
                <c:pt idx="73">
                  <c:v>-24</c:v>
                </c:pt>
                <c:pt idx="74">
                  <c:v>-15</c:v>
                </c:pt>
                <c:pt idx="75">
                  <c:v>-9</c:v>
                </c:pt>
                <c:pt idx="76">
                  <c:v>-10</c:v>
                </c:pt>
                <c:pt idx="77">
                  <c:v>-6</c:v>
                </c:pt>
                <c:pt idx="78">
                  <c:v>-1</c:v>
                </c:pt>
                <c:pt idx="79">
                  <c:v>6</c:v>
                </c:pt>
                <c:pt idx="80">
                  <c:v>7</c:v>
                </c:pt>
                <c:pt idx="81">
                  <c:v>9</c:v>
                </c:pt>
                <c:pt idx="82">
                  <c:v>12</c:v>
                </c:pt>
                <c:pt idx="83">
                  <c:v>13</c:v>
                </c:pt>
                <c:pt idx="84">
                  <c:v>9</c:v>
                </c:pt>
                <c:pt idx="85">
                  <c:v>10</c:v>
                </c:pt>
                <c:pt idx="86">
                  <c:v>3</c:v>
                </c:pt>
                <c:pt idx="87">
                  <c:v>-4</c:v>
                </c:pt>
                <c:pt idx="88">
                  <c:v>-14</c:v>
                </c:pt>
                <c:pt idx="89">
                  <c:v>-17</c:v>
                </c:pt>
                <c:pt idx="90">
                  <c:v>-20</c:v>
                </c:pt>
                <c:pt idx="91">
                  <c:v>-16</c:v>
                </c:pt>
                <c:pt idx="92">
                  <c:v>-6</c:v>
                </c:pt>
                <c:pt idx="93">
                  <c:v>-9</c:v>
                </c:pt>
                <c:pt idx="94">
                  <c:v>-13</c:v>
                </c:pt>
                <c:pt idx="95">
                  <c:v>-15</c:v>
                </c:pt>
                <c:pt idx="96">
                  <c:v>-24</c:v>
                </c:pt>
                <c:pt idx="97">
                  <c:v>-21</c:v>
                </c:pt>
                <c:pt idx="98">
                  <c:v>-18</c:v>
                </c:pt>
                <c:pt idx="99">
                  <c:v>-28</c:v>
                </c:pt>
                <c:pt idx="100">
                  <c:v>-9</c:v>
                </c:pt>
                <c:pt idx="101">
                  <c:v>-26</c:v>
                </c:pt>
                <c:pt idx="102">
                  <c:v>-34</c:v>
                </c:pt>
                <c:pt idx="103">
                  <c:v>-32</c:v>
                </c:pt>
                <c:pt idx="104">
                  <c:v>-36</c:v>
                </c:pt>
                <c:pt idx="105">
                  <c:v>-41</c:v>
                </c:pt>
                <c:pt idx="106">
                  <c:v>-43</c:v>
                </c:pt>
                <c:pt idx="107">
                  <c:v>-36</c:v>
                </c:pt>
                <c:pt idx="108">
                  <c:v>-40</c:v>
                </c:pt>
                <c:pt idx="109">
                  <c:v>-42</c:v>
                </c:pt>
                <c:pt idx="110">
                  <c:v>-40</c:v>
                </c:pt>
                <c:pt idx="111">
                  <c:v>-37</c:v>
                </c:pt>
                <c:pt idx="112">
                  <c:v>-39</c:v>
                </c:pt>
                <c:pt idx="113">
                  <c:v>-36</c:v>
                </c:pt>
                <c:pt idx="114">
                  <c:v>-34</c:v>
                </c:pt>
              </c:numCache>
            </c:numRef>
          </c:val>
          <c:smooth val="0"/>
          <c:extLst>
            <c:ext xmlns:c16="http://schemas.microsoft.com/office/drawing/2014/chart" uri="{C3380CC4-5D6E-409C-BE32-E72D297353CC}">
              <c16:uniqueId val="{00000001-209E-49E6-BFB6-6C7390B4FA25}"/>
            </c:ext>
          </c:extLst>
        </c:ser>
        <c:ser>
          <c:idx val="2"/>
          <c:order val="2"/>
          <c:tx>
            <c:strRef>
              <c:f>'[TALOUDEN TUNNUSLUVUT GRAAFIT, TILASTOT.xlsx]Luottamusindikaattori'!$I$6</c:f>
              <c:strCache>
                <c:ptCount val="1"/>
                <c:pt idx="0">
                  <c:v>Services</c:v>
                </c:pt>
              </c:strCache>
            </c:strRef>
          </c:tx>
          <c:spPr>
            <a:ln w="22225" cap="rnd" cmpd="sng" algn="ctr">
              <a:solidFill>
                <a:schemeClr val="accent3"/>
              </a:solidFill>
              <a:round/>
            </a:ln>
            <a:effectLst/>
          </c:spPr>
          <c:marker>
            <c:symbol val="none"/>
          </c:marker>
          <c:cat>
            <c:strRef>
              <c:f>'[TALOUDEN TUNNUSLUVUT GRAAFIT, TILASTOT.xlsx]Luottamusindikaattori'!$F$127:$F$241</c:f>
              <c:strCache>
                <c:ptCount val="115"/>
                <c:pt idx="0">
                  <c:v>2015M01</c:v>
                </c:pt>
                <c:pt idx="1">
                  <c:v>2015M02</c:v>
                </c:pt>
                <c:pt idx="2">
                  <c:v>2015M03</c:v>
                </c:pt>
                <c:pt idx="3">
                  <c:v>2015M04</c:v>
                </c:pt>
                <c:pt idx="4">
                  <c:v>2015M05</c:v>
                </c:pt>
                <c:pt idx="5">
                  <c:v>2015M06</c:v>
                </c:pt>
                <c:pt idx="6">
                  <c:v>2015M07</c:v>
                </c:pt>
                <c:pt idx="7">
                  <c:v>2015M08</c:v>
                </c:pt>
                <c:pt idx="8">
                  <c:v>2015M09</c:v>
                </c:pt>
                <c:pt idx="9">
                  <c:v>2015M10</c:v>
                </c:pt>
                <c:pt idx="10">
                  <c:v>2015M11</c:v>
                </c:pt>
                <c:pt idx="11">
                  <c:v>2015M12</c:v>
                </c:pt>
                <c:pt idx="12">
                  <c:v>2016M01</c:v>
                </c:pt>
                <c:pt idx="13">
                  <c:v>2016M02</c:v>
                </c:pt>
                <c:pt idx="14">
                  <c:v>2016M03</c:v>
                </c:pt>
                <c:pt idx="15">
                  <c:v>2016M04</c:v>
                </c:pt>
                <c:pt idx="16">
                  <c:v>2016M05</c:v>
                </c:pt>
                <c:pt idx="17">
                  <c:v>2016M06</c:v>
                </c:pt>
                <c:pt idx="18">
                  <c:v>2016M07</c:v>
                </c:pt>
                <c:pt idx="19">
                  <c:v>2016M08</c:v>
                </c:pt>
                <c:pt idx="20">
                  <c:v>2016M09</c:v>
                </c:pt>
                <c:pt idx="21">
                  <c:v>2016M10</c:v>
                </c:pt>
                <c:pt idx="22">
                  <c:v>2016M11</c:v>
                </c:pt>
                <c:pt idx="23">
                  <c:v>2016M12</c:v>
                </c:pt>
                <c:pt idx="24">
                  <c:v>2017M01</c:v>
                </c:pt>
                <c:pt idx="25">
                  <c:v>2017M02</c:v>
                </c:pt>
                <c:pt idx="26">
                  <c:v>2017M03</c:v>
                </c:pt>
                <c:pt idx="27">
                  <c:v>2017M04</c:v>
                </c:pt>
                <c:pt idx="28">
                  <c:v>2017M05</c:v>
                </c:pt>
                <c:pt idx="29">
                  <c:v>2017M06</c:v>
                </c:pt>
                <c:pt idx="30">
                  <c:v>2017M07</c:v>
                </c:pt>
                <c:pt idx="31">
                  <c:v>2017M08</c:v>
                </c:pt>
                <c:pt idx="32">
                  <c:v>2017M09</c:v>
                </c:pt>
                <c:pt idx="33">
                  <c:v>2017M10</c:v>
                </c:pt>
                <c:pt idx="34">
                  <c:v>2017M11</c:v>
                </c:pt>
                <c:pt idx="35">
                  <c:v>2017M12</c:v>
                </c:pt>
                <c:pt idx="36">
                  <c:v>2018M01</c:v>
                </c:pt>
                <c:pt idx="37">
                  <c:v>2018M02</c:v>
                </c:pt>
                <c:pt idx="38">
                  <c:v>2018M03</c:v>
                </c:pt>
                <c:pt idx="39">
                  <c:v>2018M04</c:v>
                </c:pt>
                <c:pt idx="40">
                  <c:v>2018M05</c:v>
                </c:pt>
                <c:pt idx="41">
                  <c:v>2018M06</c:v>
                </c:pt>
                <c:pt idx="42">
                  <c:v>2018M07</c:v>
                </c:pt>
                <c:pt idx="43">
                  <c:v>2018M08</c:v>
                </c:pt>
                <c:pt idx="44">
                  <c:v>2018M09</c:v>
                </c:pt>
                <c:pt idx="45">
                  <c:v>2018M10</c:v>
                </c:pt>
                <c:pt idx="46">
                  <c:v>2018M11</c:v>
                </c:pt>
                <c:pt idx="47">
                  <c:v>2018M12</c:v>
                </c:pt>
                <c:pt idx="48">
                  <c:v>2019M01</c:v>
                </c:pt>
                <c:pt idx="49">
                  <c:v>2019M02</c:v>
                </c:pt>
                <c:pt idx="50">
                  <c:v>2019M03</c:v>
                </c:pt>
                <c:pt idx="51">
                  <c:v>2019M04</c:v>
                </c:pt>
                <c:pt idx="52">
                  <c:v>2019M05</c:v>
                </c:pt>
                <c:pt idx="53">
                  <c:v>2019M06</c:v>
                </c:pt>
                <c:pt idx="54">
                  <c:v>2019M07</c:v>
                </c:pt>
                <c:pt idx="55">
                  <c:v>2019M08</c:v>
                </c:pt>
                <c:pt idx="56">
                  <c:v>2019M09</c:v>
                </c:pt>
                <c:pt idx="57">
                  <c:v>2019M10</c:v>
                </c:pt>
                <c:pt idx="58">
                  <c:v>2019M11</c:v>
                </c:pt>
                <c:pt idx="59">
                  <c:v>2019M12</c:v>
                </c:pt>
                <c:pt idx="60">
                  <c:v>2020M01</c:v>
                </c:pt>
                <c:pt idx="61">
                  <c:v>2020M02</c:v>
                </c:pt>
                <c:pt idx="62">
                  <c:v>2020M03</c:v>
                </c:pt>
                <c:pt idx="63">
                  <c:v>2020M04</c:v>
                </c:pt>
                <c:pt idx="64">
                  <c:v>2020M05</c:v>
                </c:pt>
                <c:pt idx="65">
                  <c:v>2020M06</c:v>
                </c:pt>
                <c:pt idx="66">
                  <c:v>2020M07</c:v>
                </c:pt>
                <c:pt idx="67">
                  <c:v>2020M08</c:v>
                </c:pt>
                <c:pt idx="68">
                  <c:v>2020M09</c:v>
                </c:pt>
                <c:pt idx="69">
                  <c:v>2020M10</c:v>
                </c:pt>
                <c:pt idx="70">
                  <c:v>2020M11</c:v>
                </c:pt>
                <c:pt idx="71">
                  <c:v>2020M12</c:v>
                </c:pt>
                <c:pt idx="72">
                  <c:v>2021M01</c:v>
                </c:pt>
                <c:pt idx="73">
                  <c:v>2021M02</c:v>
                </c:pt>
                <c:pt idx="74">
                  <c:v>2021M03</c:v>
                </c:pt>
                <c:pt idx="75">
                  <c:v>2021M04</c:v>
                </c:pt>
                <c:pt idx="76">
                  <c:v>2021M05</c:v>
                </c:pt>
                <c:pt idx="77">
                  <c:v>2021M06</c:v>
                </c:pt>
                <c:pt idx="78">
                  <c:v>2021M07</c:v>
                </c:pt>
                <c:pt idx="79">
                  <c:v>2021M08</c:v>
                </c:pt>
                <c:pt idx="80">
                  <c:v>2021M09</c:v>
                </c:pt>
                <c:pt idx="81">
                  <c:v>2021M10</c:v>
                </c:pt>
                <c:pt idx="82">
                  <c:v>2021M11</c:v>
                </c:pt>
                <c:pt idx="83">
                  <c:v>2021M12</c:v>
                </c:pt>
                <c:pt idx="84">
                  <c:v>2022M01</c:v>
                </c:pt>
                <c:pt idx="85">
                  <c:v>2022M02</c:v>
                </c:pt>
                <c:pt idx="86">
                  <c:v>2022M03</c:v>
                </c:pt>
                <c:pt idx="87">
                  <c:v>2022M04</c:v>
                </c:pt>
                <c:pt idx="88">
                  <c:v>2022M05</c:v>
                </c:pt>
                <c:pt idx="89">
                  <c:v>2022M06</c:v>
                </c:pt>
                <c:pt idx="90">
                  <c:v>2022M07</c:v>
                </c:pt>
                <c:pt idx="91">
                  <c:v>2022M08</c:v>
                </c:pt>
                <c:pt idx="92">
                  <c:v>2022M09</c:v>
                </c:pt>
                <c:pt idx="93">
                  <c:v>2022M10</c:v>
                </c:pt>
                <c:pt idx="94">
                  <c:v>2022M11</c:v>
                </c:pt>
                <c:pt idx="95">
                  <c:v>2022M12</c:v>
                </c:pt>
                <c:pt idx="96">
                  <c:v>2023M01</c:v>
                </c:pt>
                <c:pt idx="97">
                  <c:v>2023M02</c:v>
                </c:pt>
                <c:pt idx="98">
                  <c:v>2023M03</c:v>
                </c:pt>
                <c:pt idx="99">
                  <c:v>2023M04</c:v>
                </c:pt>
                <c:pt idx="100">
                  <c:v>2023M05</c:v>
                </c:pt>
                <c:pt idx="101">
                  <c:v>2023M06</c:v>
                </c:pt>
                <c:pt idx="102">
                  <c:v>2023M07</c:v>
                </c:pt>
                <c:pt idx="103">
                  <c:v>2023M08</c:v>
                </c:pt>
                <c:pt idx="104">
                  <c:v>2023M09</c:v>
                </c:pt>
                <c:pt idx="105">
                  <c:v>2023M10</c:v>
                </c:pt>
                <c:pt idx="106">
                  <c:v>2023M11</c:v>
                </c:pt>
                <c:pt idx="107">
                  <c:v>2023M12</c:v>
                </c:pt>
                <c:pt idx="108">
                  <c:v>2024M01</c:v>
                </c:pt>
                <c:pt idx="109">
                  <c:v>2024M02</c:v>
                </c:pt>
                <c:pt idx="110">
                  <c:v>2024M03</c:v>
                </c:pt>
                <c:pt idx="111">
                  <c:v>2024M04</c:v>
                </c:pt>
                <c:pt idx="112">
                  <c:v>2024M05</c:v>
                </c:pt>
                <c:pt idx="113">
                  <c:v>2024M06</c:v>
                </c:pt>
                <c:pt idx="114">
                  <c:v>2024M07</c:v>
                </c:pt>
              </c:strCache>
            </c:strRef>
          </c:cat>
          <c:val>
            <c:numRef>
              <c:f>'[TALOUDEN TUNNUSLUVUT GRAAFIT, TILASTOT.xlsx]Luottamusindikaattori'!$I$127:$I$241</c:f>
              <c:numCache>
                <c:formatCode>General</c:formatCode>
                <c:ptCount val="115"/>
                <c:pt idx="0">
                  <c:v>-6</c:v>
                </c:pt>
                <c:pt idx="1">
                  <c:v>1</c:v>
                </c:pt>
                <c:pt idx="2">
                  <c:v>3</c:v>
                </c:pt>
                <c:pt idx="3">
                  <c:v>4</c:v>
                </c:pt>
                <c:pt idx="4">
                  <c:v>2</c:v>
                </c:pt>
                <c:pt idx="5">
                  <c:v>2</c:v>
                </c:pt>
                <c:pt idx="6">
                  <c:v>3</c:v>
                </c:pt>
                <c:pt idx="7">
                  <c:v>4</c:v>
                </c:pt>
                <c:pt idx="8">
                  <c:v>4</c:v>
                </c:pt>
                <c:pt idx="9">
                  <c:v>7</c:v>
                </c:pt>
                <c:pt idx="10">
                  <c:v>12</c:v>
                </c:pt>
                <c:pt idx="11">
                  <c:v>9</c:v>
                </c:pt>
                <c:pt idx="12">
                  <c:v>12</c:v>
                </c:pt>
                <c:pt idx="13">
                  <c:v>9</c:v>
                </c:pt>
                <c:pt idx="14">
                  <c:v>8</c:v>
                </c:pt>
                <c:pt idx="15">
                  <c:v>10</c:v>
                </c:pt>
                <c:pt idx="16">
                  <c:v>12</c:v>
                </c:pt>
                <c:pt idx="17">
                  <c:v>12</c:v>
                </c:pt>
                <c:pt idx="18">
                  <c:v>17</c:v>
                </c:pt>
                <c:pt idx="19">
                  <c:v>14</c:v>
                </c:pt>
                <c:pt idx="20">
                  <c:v>13</c:v>
                </c:pt>
                <c:pt idx="21">
                  <c:v>15</c:v>
                </c:pt>
                <c:pt idx="22">
                  <c:v>13</c:v>
                </c:pt>
                <c:pt idx="23">
                  <c:v>17</c:v>
                </c:pt>
                <c:pt idx="24">
                  <c:v>17</c:v>
                </c:pt>
                <c:pt idx="25">
                  <c:v>18</c:v>
                </c:pt>
                <c:pt idx="26">
                  <c:v>19</c:v>
                </c:pt>
                <c:pt idx="27">
                  <c:v>23</c:v>
                </c:pt>
                <c:pt idx="28">
                  <c:v>23</c:v>
                </c:pt>
                <c:pt idx="29">
                  <c:v>26</c:v>
                </c:pt>
                <c:pt idx="30">
                  <c:v>23</c:v>
                </c:pt>
                <c:pt idx="31">
                  <c:v>24</c:v>
                </c:pt>
                <c:pt idx="32">
                  <c:v>23</c:v>
                </c:pt>
                <c:pt idx="33">
                  <c:v>26</c:v>
                </c:pt>
                <c:pt idx="34">
                  <c:v>24</c:v>
                </c:pt>
                <c:pt idx="35">
                  <c:v>21</c:v>
                </c:pt>
                <c:pt idx="36">
                  <c:v>23</c:v>
                </c:pt>
                <c:pt idx="37">
                  <c:v>27</c:v>
                </c:pt>
                <c:pt idx="38">
                  <c:v>29</c:v>
                </c:pt>
                <c:pt idx="39">
                  <c:v>23</c:v>
                </c:pt>
                <c:pt idx="40">
                  <c:v>23</c:v>
                </c:pt>
                <c:pt idx="41">
                  <c:v>15</c:v>
                </c:pt>
                <c:pt idx="42">
                  <c:v>17</c:v>
                </c:pt>
                <c:pt idx="43">
                  <c:v>17</c:v>
                </c:pt>
                <c:pt idx="44">
                  <c:v>20</c:v>
                </c:pt>
                <c:pt idx="45">
                  <c:v>15</c:v>
                </c:pt>
                <c:pt idx="46">
                  <c:v>15</c:v>
                </c:pt>
                <c:pt idx="47">
                  <c:v>13</c:v>
                </c:pt>
                <c:pt idx="48">
                  <c:v>14</c:v>
                </c:pt>
                <c:pt idx="49">
                  <c:v>19</c:v>
                </c:pt>
                <c:pt idx="50">
                  <c:v>13</c:v>
                </c:pt>
                <c:pt idx="51">
                  <c:v>13</c:v>
                </c:pt>
                <c:pt idx="52">
                  <c:v>13</c:v>
                </c:pt>
                <c:pt idx="53">
                  <c:v>19</c:v>
                </c:pt>
                <c:pt idx="54">
                  <c:v>11</c:v>
                </c:pt>
                <c:pt idx="55">
                  <c:v>10</c:v>
                </c:pt>
                <c:pt idx="56">
                  <c:v>9</c:v>
                </c:pt>
                <c:pt idx="57">
                  <c:v>10</c:v>
                </c:pt>
                <c:pt idx="58">
                  <c:v>8</c:v>
                </c:pt>
                <c:pt idx="59">
                  <c:v>11</c:v>
                </c:pt>
                <c:pt idx="60">
                  <c:v>9</c:v>
                </c:pt>
                <c:pt idx="61">
                  <c:v>7</c:v>
                </c:pt>
                <c:pt idx="62">
                  <c:v>-3</c:v>
                </c:pt>
                <c:pt idx="63">
                  <c:v>-47</c:v>
                </c:pt>
                <c:pt idx="64">
                  <c:v>-45</c:v>
                </c:pt>
                <c:pt idx="65">
                  <c:v>-42</c:v>
                </c:pt>
                <c:pt idx="66">
                  <c:v>-18</c:v>
                </c:pt>
                <c:pt idx="67">
                  <c:v>-11</c:v>
                </c:pt>
                <c:pt idx="68">
                  <c:v>-12</c:v>
                </c:pt>
                <c:pt idx="69">
                  <c:v>-10</c:v>
                </c:pt>
                <c:pt idx="70">
                  <c:v>-11</c:v>
                </c:pt>
                <c:pt idx="71">
                  <c:v>-10</c:v>
                </c:pt>
                <c:pt idx="72">
                  <c:v>-3</c:v>
                </c:pt>
                <c:pt idx="73">
                  <c:v>-3</c:v>
                </c:pt>
                <c:pt idx="74">
                  <c:v>-4</c:v>
                </c:pt>
                <c:pt idx="75">
                  <c:v>4</c:v>
                </c:pt>
                <c:pt idx="76">
                  <c:v>12</c:v>
                </c:pt>
                <c:pt idx="77">
                  <c:v>13</c:v>
                </c:pt>
                <c:pt idx="78">
                  <c:v>21</c:v>
                </c:pt>
                <c:pt idx="79">
                  <c:v>15</c:v>
                </c:pt>
                <c:pt idx="80">
                  <c:v>17</c:v>
                </c:pt>
                <c:pt idx="81">
                  <c:v>20</c:v>
                </c:pt>
                <c:pt idx="82">
                  <c:v>18</c:v>
                </c:pt>
                <c:pt idx="83">
                  <c:v>19</c:v>
                </c:pt>
                <c:pt idx="84">
                  <c:v>16</c:v>
                </c:pt>
                <c:pt idx="85">
                  <c:v>18</c:v>
                </c:pt>
                <c:pt idx="86">
                  <c:v>14</c:v>
                </c:pt>
                <c:pt idx="87">
                  <c:v>10</c:v>
                </c:pt>
                <c:pt idx="88">
                  <c:v>8</c:v>
                </c:pt>
                <c:pt idx="89">
                  <c:v>9</c:v>
                </c:pt>
                <c:pt idx="90">
                  <c:v>9</c:v>
                </c:pt>
                <c:pt idx="91">
                  <c:v>2</c:v>
                </c:pt>
                <c:pt idx="92">
                  <c:v>1</c:v>
                </c:pt>
                <c:pt idx="93">
                  <c:v>5</c:v>
                </c:pt>
                <c:pt idx="94">
                  <c:v>0</c:v>
                </c:pt>
                <c:pt idx="95">
                  <c:v>4</c:v>
                </c:pt>
                <c:pt idx="96">
                  <c:v>0</c:v>
                </c:pt>
                <c:pt idx="97">
                  <c:v>2</c:v>
                </c:pt>
                <c:pt idx="98">
                  <c:v>5</c:v>
                </c:pt>
                <c:pt idx="99">
                  <c:v>4</c:v>
                </c:pt>
                <c:pt idx="100">
                  <c:v>0</c:v>
                </c:pt>
                <c:pt idx="101">
                  <c:v>0</c:v>
                </c:pt>
                <c:pt idx="102">
                  <c:v>1</c:v>
                </c:pt>
                <c:pt idx="103">
                  <c:v>0</c:v>
                </c:pt>
                <c:pt idx="104">
                  <c:v>-5</c:v>
                </c:pt>
                <c:pt idx="105">
                  <c:v>-7</c:v>
                </c:pt>
                <c:pt idx="106">
                  <c:v>-5</c:v>
                </c:pt>
                <c:pt idx="107">
                  <c:v>0</c:v>
                </c:pt>
                <c:pt idx="108">
                  <c:v>1</c:v>
                </c:pt>
                <c:pt idx="109">
                  <c:v>-4</c:v>
                </c:pt>
                <c:pt idx="110">
                  <c:v>-4</c:v>
                </c:pt>
                <c:pt idx="111">
                  <c:v>-5</c:v>
                </c:pt>
                <c:pt idx="112">
                  <c:v>-6</c:v>
                </c:pt>
                <c:pt idx="113">
                  <c:v>0</c:v>
                </c:pt>
                <c:pt idx="114">
                  <c:v>1</c:v>
                </c:pt>
              </c:numCache>
            </c:numRef>
          </c:val>
          <c:smooth val="0"/>
          <c:extLst>
            <c:ext xmlns:c16="http://schemas.microsoft.com/office/drawing/2014/chart" uri="{C3380CC4-5D6E-409C-BE32-E72D297353CC}">
              <c16:uniqueId val="{00000002-209E-49E6-BFB6-6C7390B4FA25}"/>
            </c:ext>
          </c:extLst>
        </c:ser>
        <c:ser>
          <c:idx val="3"/>
          <c:order val="3"/>
          <c:tx>
            <c:strRef>
              <c:f>'[TALOUDEN TUNNUSLUVUT GRAAFIT, TILASTOT.xlsx]Luottamusindikaattori'!$J$6</c:f>
              <c:strCache>
                <c:ptCount val="1"/>
                <c:pt idx="0">
                  <c:v>Retail</c:v>
                </c:pt>
              </c:strCache>
            </c:strRef>
          </c:tx>
          <c:spPr>
            <a:ln w="22225" cap="rnd" cmpd="sng" algn="ctr">
              <a:solidFill>
                <a:schemeClr val="accent4"/>
              </a:solidFill>
              <a:round/>
            </a:ln>
            <a:effectLst/>
          </c:spPr>
          <c:marker>
            <c:symbol val="none"/>
          </c:marker>
          <c:cat>
            <c:strRef>
              <c:f>'[TALOUDEN TUNNUSLUVUT GRAAFIT, TILASTOT.xlsx]Luottamusindikaattori'!$F$127:$F$241</c:f>
              <c:strCache>
                <c:ptCount val="115"/>
                <c:pt idx="0">
                  <c:v>2015M01</c:v>
                </c:pt>
                <c:pt idx="1">
                  <c:v>2015M02</c:v>
                </c:pt>
                <c:pt idx="2">
                  <c:v>2015M03</c:v>
                </c:pt>
                <c:pt idx="3">
                  <c:v>2015M04</c:v>
                </c:pt>
                <c:pt idx="4">
                  <c:v>2015M05</c:v>
                </c:pt>
                <c:pt idx="5">
                  <c:v>2015M06</c:v>
                </c:pt>
                <c:pt idx="6">
                  <c:v>2015M07</c:v>
                </c:pt>
                <c:pt idx="7">
                  <c:v>2015M08</c:v>
                </c:pt>
                <c:pt idx="8">
                  <c:v>2015M09</c:v>
                </c:pt>
                <c:pt idx="9">
                  <c:v>2015M10</c:v>
                </c:pt>
                <c:pt idx="10">
                  <c:v>2015M11</c:v>
                </c:pt>
                <c:pt idx="11">
                  <c:v>2015M12</c:v>
                </c:pt>
                <c:pt idx="12">
                  <c:v>2016M01</c:v>
                </c:pt>
                <c:pt idx="13">
                  <c:v>2016M02</c:v>
                </c:pt>
                <c:pt idx="14">
                  <c:v>2016M03</c:v>
                </c:pt>
                <c:pt idx="15">
                  <c:v>2016M04</c:v>
                </c:pt>
                <c:pt idx="16">
                  <c:v>2016M05</c:v>
                </c:pt>
                <c:pt idx="17">
                  <c:v>2016M06</c:v>
                </c:pt>
                <c:pt idx="18">
                  <c:v>2016M07</c:v>
                </c:pt>
                <c:pt idx="19">
                  <c:v>2016M08</c:v>
                </c:pt>
                <c:pt idx="20">
                  <c:v>2016M09</c:v>
                </c:pt>
                <c:pt idx="21">
                  <c:v>2016M10</c:v>
                </c:pt>
                <c:pt idx="22">
                  <c:v>2016M11</c:v>
                </c:pt>
                <c:pt idx="23">
                  <c:v>2016M12</c:v>
                </c:pt>
                <c:pt idx="24">
                  <c:v>2017M01</c:v>
                </c:pt>
                <c:pt idx="25">
                  <c:v>2017M02</c:v>
                </c:pt>
                <c:pt idx="26">
                  <c:v>2017M03</c:v>
                </c:pt>
                <c:pt idx="27">
                  <c:v>2017M04</c:v>
                </c:pt>
                <c:pt idx="28">
                  <c:v>2017M05</c:v>
                </c:pt>
                <c:pt idx="29">
                  <c:v>2017M06</c:v>
                </c:pt>
                <c:pt idx="30">
                  <c:v>2017M07</c:v>
                </c:pt>
                <c:pt idx="31">
                  <c:v>2017M08</c:v>
                </c:pt>
                <c:pt idx="32">
                  <c:v>2017M09</c:v>
                </c:pt>
                <c:pt idx="33">
                  <c:v>2017M10</c:v>
                </c:pt>
                <c:pt idx="34">
                  <c:v>2017M11</c:v>
                </c:pt>
                <c:pt idx="35">
                  <c:v>2017M12</c:v>
                </c:pt>
                <c:pt idx="36">
                  <c:v>2018M01</c:v>
                </c:pt>
                <c:pt idx="37">
                  <c:v>2018M02</c:v>
                </c:pt>
                <c:pt idx="38">
                  <c:v>2018M03</c:v>
                </c:pt>
                <c:pt idx="39">
                  <c:v>2018M04</c:v>
                </c:pt>
                <c:pt idx="40">
                  <c:v>2018M05</c:v>
                </c:pt>
                <c:pt idx="41">
                  <c:v>2018M06</c:v>
                </c:pt>
                <c:pt idx="42">
                  <c:v>2018M07</c:v>
                </c:pt>
                <c:pt idx="43">
                  <c:v>2018M08</c:v>
                </c:pt>
                <c:pt idx="44">
                  <c:v>2018M09</c:v>
                </c:pt>
                <c:pt idx="45">
                  <c:v>2018M10</c:v>
                </c:pt>
                <c:pt idx="46">
                  <c:v>2018M11</c:v>
                </c:pt>
                <c:pt idx="47">
                  <c:v>2018M12</c:v>
                </c:pt>
                <c:pt idx="48">
                  <c:v>2019M01</c:v>
                </c:pt>
                <c:pt idx="49">
                  <c:v>2019M02</c:v>
                </c:pt>
                <c:pt idx="50">
                  <c:v>2019M03</c:v>
                </c:pt>
                <c:pt idx="51">
                  <c:v>2019M04</c:v>
                </c:pt>
                <c:pt idx="52">
                  <c:v>2019M05</c:v>
                </c:pt>
                <c:pt idx="53">
                  <c:v>2019M06</c:v>
                </c:pt>
                <c:pt idx="54">
                  <c:v>2019M07</c:v>
                </c:pt>
                <c:pt idx="55">
                  <c:v>2019M08</c:v>
                </c:pt>
                <c:pt idx="56">
                  <c:v>2019M09</c:v>
                </c:pt>
                <c:pt idx="57">
                  <c:v>2019M10</c:v>
                </c:pt>
                <c:pt idx="58">
                  <c:v>2019M11</c:v>
                </c:pt>
                <c:pt idx="59">
                  <c:v>2019M12</c:v>
                </c:pt>
                <c:pt idx="60">
                  <c:v>2020M01</c:v>
                </c:pt>
                <c:pt idx="61">
                  <c:v>2020M02</c:v>
                </c:pt>
                <c:pt idx="62">
                  <c:v>2020M03</c:v>
                </c:pt>
                <c:pt idx="63">
                  <c:v>2020M04</c:v>
                </c:pt>
                <c:pt idx="64">
                  <c:v>2020M05</c:v>
                </c:pt>
                <c:pt idx="65">
                  <c:v>2020M06</c:v>
                </c:pt>
                <c:pt idx="66">
                  <c:v>2020M07</c:v>
                </c:pt>
                <c:pt idx="67">
                  <c:v>2020M08</c:v>
                </c:pt>
                <c:pt idx="68">
                  <c:v>2020M09</c:v>
                </c:pt>
                <c:pt idx="69">
                  <c:v>2020M10</c:v>
                </c:pt>
                <c:pt idx="70">
                  <c:v>2020M11</c:v>
                </c:pt>
                <c:pt idx="71">
                  <c:v>2020M12</c:v>
                </c:pt>
                <c:pt idx="72">
                  <c:v>2021M01</c:v>
                </c:pt>
                <c:pt idx="73">
                  <c:v>2021M02</c:v>
                </c:pt>
                <c:pt idx="74">
                  <c:v>2021M03</c:v>
                </c:pt>
                <c:pt idx="75">
                  <c:v>2021M04</c:v>
                </c:pt>
                <c:pt idx="76">
                  <c:v>2021M05</c:v>
                </c:pt>
                <c:pt idx="77">
                  <c:v>2021M06</c:v>
                </c:pt>
                <c:pt idx="78">
                  <c:v>2021M07</c:v>
                </c:pt>
                <c:pt idx="79">
                  <c:v>2021M08</c:v>
                </c:pt>
                <c:pt idx="80">
                  <c:v>2021M09</c:v>
                </c:pt>
                <c:pt idx="81">
                  <c:v>2021M10</c:v>
                </c:pt>
                <c:pt idx="82">
                  <c:v>2021M11</c:v>
                </c:pt>
                <c:pt idx="83">
                  <c:v>2021M12</c:v>
                </c:pt>
                <c:pt idx="84">
                  <c:v>2022M01</c:v>
                </c:pt>
                <c:pt idx="85">
                  <c:v>2022M02</c:v>
                </c:pt>
                <c:pt idx="86">
                  <c:v>2022M03</c:v>
                </c:pt>
                <c:pt idx="87">
                  <c:v>2022M04</c:v>
                </c:pt>
                <c:pt idx="88">
                  <c:v>2022M05</c:v>
                </c:pt>
                <c:pt idx="89">
                  <c:v>2022M06</c:v>
                </c:pt>
                <c:pt idx="90">
                  <c:v>2022M07</c:v>
                </c:pt>
                <c:pt idx="91">
                  <c:v>2022M08</c:v>
                </c:pt>
                <c:pt idx="92">
                  <c:v>2022M09</c:v>
                </c:pt>
                <c:pt idx="93">
                  <c:v>2022M10</c:v>
                </c:pt>
                <c:pt idx="94">
                  <c:v>2022M11</c:v>
                </c:pt>
                <c:pt idx="95">
                  <c:v>2022M12</c:v>
                </c:pt>
                <c:pt idx="96">
                  <c:v>2023M01</c:v>
                </c:pt>
                <c:pt idx="97">
                  <c:v>2023M02</c:v>
                </c:pt>
                <c:pt idx="98">
                  <c:v>2023M03</c:v>
                </c:pt>
                <c:pt idx="99">
                  <c:v>2023M04</c:v>
                </c:pt>
                <c:pt idx="100">
                  <c:v>2023M05</c:v>
                </c:pt>
                <c:pt idx="101">
                  <c:v>2023M06</c:v>
                </c:pt>
                <c:pt idx="102">
                  <c:v>2023M07</c:v>
                </c:pt>
                <c:pt idx="103">
                  <c:v>2023M08</c:v>
                </c:pt>
                <c:pt idx="104">
                  <c:v>2023M09</c:v>
                </c:pt>
                <c:pt idx="105">
                  <c:v>2023M10</c:v>
                </c:pt>
                <c:pt idx="106">
                  <c:v>2023M11</c:v>
                </c:pt>
                <c:pt idx="107">
                  <c:v>2023M12</c:v>
                </c:pt>
                <c:pt idx="108">
                  <c:v>2024M01</c:v>
                </c:pt>
                <c:pt idx="109">
                  <c:v>2024M02</c:v>
                </c:pt>
                <c:pt idx="110">
                  <c:v>2024M03</c:v>
                </c:pt>
                <c:pt idx="111">
                  <c:v>2024M04</c:v>
                </c:pt>
                <c:pt idx="112">
                  <c:v>2024M05</c:v>
                </c:pt>
                <c:pt idx="113">
                  <c:v>2024M06</c:v>
                </c:pt>
                <c:pt idx="114">
                  <c:v>2024M07</c:v>
                </c:pt>
              </c:strCache>
            </c:strRef>
          </c:cat>
          <c:val>
            <c:numRef>
              <c:f>'[TALOUDEN TUNNUSLUVUT GRAAFIT, TILASTOT.xlsx]Luottamusindikaattori'!$J$127:$J$241</c:f>
              <c:numCache>
                <c:formatCode>General</c:formatCode>
                <c:ptCount val="115"/>
                <c:pt idx="0">
                  <c:v>-20</c:v>
                </c:pt>
                <c:pt idx="1">
                  <c:v>-23</c:v>
                </c:pt>
                <c:pt idx="2">
                  <c:v>-23</c:v>
                </c:pt>
                <c:pt idx="3">
                  <c:v>-19</c:v>
                </c:pt>
                <c:pt idx="4">
                  <c:v>-12</c:v>
                </c:pt>
                <c:pt idx="5">
                  <c:v>-21</c:v>
                </c:pt>
                <c:pt idx="6">
                  <c:v>-13</c:v>
                </c:pt>
                <c:pt idx="7">
                  <c:v>-17</c:v>
                </c:pt>
                <c:pt idx="8">
                  <c:v>-15</c:v>
                </c:pt>
                <c:pt idx="9">
                  <c:v>0</c:v>
                </c:pt>
                <c:pt idx="10">
                  <c:v>-14</c:v>
                </c:pt>
                <c:pt idx="11">
                  <c:v>-9</c:v>
                </c:pt>
                <c:pt idx="12">
                  <c:v>-2</c:v>
                </c:pt>
                <c:pt idx="13">
                  <c:v>-10</c:v>
                </c:pt>
                <c:pt idx="14">
                  <c:v>-7</c:v>
                </c:pt>
                <c:pt idx="15">
                  <c:v>-5</c:v>
                </c:pt>
                <c:pt idx="16">
                  <c:v>-2</c:v>
                </c:pt>
                <c:pt idx="17">
                  <c:v>1</c:v>
                </c:pt>
                <c:pt idx="18">
                  <c:v>3</c:v>
                </c:pt>
                <c:pt idx="19">
                  <c:v>-4</c:v>
                </c:pt>
                <c:pt idx="20">
                  <c:v>-5</c:v>
                </c:pt>
                <c:pt idx="21">
                  <c:v>0</c:v>
                </c:pt>
                <c:pt idx="22">
                  <c:v>-8</c:v>
                </c:pt>
                <c:pt idx="23">
                  <c:v>-2</c:v>
                </c:pt>
                <c:pt idx="24">
                  <c:v>2</c:v>
                </c:pt>
                <c:pt idx="25">
                  <c:v>1</c:v>
                </c:pt>
                <c:pt idx="26">
                  <c:v>9</c:v>
                </c:pt>
                <c:pt idx="27">
                  <c:v>7</c:v>
                </c:pt>
                <c:pt idx="28">
                  <c:v>4</c:v>
                </c:pt>
                <c:pt idx="29">
                  <c:v>10</c:v>
                </c:pt>
                <c:pt idx="30">
                  <c:v>16</c:v>
                </c:pt>
                <c:pt idx="31">
                  <c:v>19</c:v>
                </c:pt>
                <c:pt idx="32">
                  <c:v>16</c:v>
                </c:pt>
                <c:pt idx="33">
                  <c:v>8</c:v>
                </c:pt>
                <c:pt idx="34">
                  <c:v>18</c:v>
                </c:pt>
                <c:pt idx="35">
                  <c:v>11</c:v>
                </c:pt>
                <c:pt idx="36">
                  <c:v>15</c:v>
                </c:pt>
                <c:pt idx="37">
                  <c:v>23</c:v>
                </c:pt>
                <c:pt idx="38">
                  <c:v>11</c:v>
                </c:pt>
                <c:pt idx="39">
                  <c:v>6</c:v>
                </c:pt>
                <c:pt idx="40">
                  <c:v>18</c:v>
                </c:pt>
                <c:pt idx="41">
                  <c:v>15</c:v>
                </c:pt>
                <c:pt idx="42">
                  <c:v>17</c:v>
                </c:pt>
                <c:pt idx="43">
                  <c:v>12</c:v>
                </c:pt>
                <c:pt idx="44">
                  <c:v>11</c:v>
                </c:pt>
                <c:pt idx="45">
                  <c:v>10</c:v>
                </c:pt>
                <c:pt idx="46">
                  <c:v>4</c:v>
                </c:pt>
                <c:pt idx="47">
                  <c:v>3</c:v>
                </c:pt>
                <c:pt idx="48">
                  <c:v>8</c:v>
                </c:pt>
                <c:pt idx="49">
                  <c:v>4</c:v>
                </c:pt>
                <c:pt idx="50">
                  <c:v>3</c:v>
                </c:pt>
                <c:pt idx="51">
                  <c:v>3</c:v>
                </c:pt>
                <c:pt idx="52">
                  <c:v>3</c:v>
                </c:pt>
                <c:pt idx="53">
                  <c:v>7</c:v>
                </c:pt>
                <c:pt idx="54">
                  <c:v>11</c:v>
                </c:pt>
                <c:pt idx="55">
                  <c:v>5</c:v>
                </c:pt>
                <c:pt idx="56">
                  <c:v>12</c:v>
                </c:pt>
                <c:pt idx="57">
                  <c:v>6</c:v>
                </c:pt>
                <c:pt idx="58">
                  <c:v>6</c:v>
                </c:pt>
                <c:pt idx="59">
                  <c:v>7</c:v>
                </c:pt>
                <c:pt idx="60">
                  <c:v>-3</c:v>
                </c:pt>
                <c:pt idx="61">
                  <c:v>-8</c:v>
                </c:pt>
                <c:pt idx="62">
                  <c:v>-15</c:v>
                </c:pt>
                <c:pt idx="63">
                  <c:v>-37</c:v>
                </c:pt>
                <c:pt idx="64">
                  <c:v>-15</c:v>
                </c:pt>
                <c:pt idx="65">
                  <c:v>-12</c:v>
                </c:pt>
                <c:pt idx="66">
                  <c:v>-4</c:v>
                </c:pt>
                <c:pt idx="67">
                  <c:v>2</c:v>
                </c:pt>
                <c:pt idx="68">
                  <c:v>-4</c:v>
                </c:pt>
                <c:pt idx="69">
                  <c:v>-6</c:v>
                </c:pt>
                <c:pt idx="70">
                  <c:v>-2</c:v>
                </c:pt>
                <c:pt idx="71">
                  <c:v>0</c:v>
                </c:pt>
                <c:pt idx="72">
                  <c:v>2</c:v>
                </c:pt>
                <c:pt idx="73">
                  <c:v>0</c:v>
                </c:pt>
                <c:pt idx="74">
                  <c:v>-2</c:v>
                </c:pt>
                <c:pt idx="75">
                  <c:v>4</c:v>
                </c:pt>
                <c:pt idx="76">
                  <c:v>12</c:v>
                </c:pt>
                <c:pt idx="77">
                  <c:v>20</c:v>
                </c:pt>
                <c:pt idx="78">
                  <c:v>13</c:v>
                </c:pt>
                <c:pt idx="79">
                  <c:v>17</c:v>
                </c:pt>
                <c:pt idx="80">
                  <c:v>13</c:v>
                </c:pt>
                <c:pt idx="81">
                  <c:v>14</c:v>
                </c:pt>
                <c:pt idx="82">
                  <c:v>16</c:v>
                </c:pt>
                <c:pt idx="83">
                  <c:v>9</c:v>
                </c:pt>
                <c:pt idx="84">
                  <c:v>8</c:v>
                </c:pt>
                <c:pt idx="85">
                  <c:v>2</c:v>
                </c:pt>
                <c:pt idx="86">
                  <c:v>-6</c:v>
                </c:pt>
                <c:pt idx="87">
                  <c:v>0</c:v>
                </c:pt>
                <c:pt idx="88">
                  <c:v>-1</c:v>
                </c:pt>
                <c:pt idx="89">
                  <c:v>-3</c:v>
                </c:pt>
                <c:pt idx="90">
                  <c:v>-3</c:v>
                </c:pt>
                <c:pt idx="91">
                  <c:v>-20</c:v>
                </c:pt>
                <c:pt idx="92">
                  <c:v>-20</c:v>
                </c:pt>
                <c:pt idx="93">
                  <c:v>-16</c:v>
                </c:pt>
                <c:pt idx="94">
                  <c:v>-12</c:v>
                </c:pt>
                <c:pt idx="95">
                  <c:v>-22</c:v>
                </c:pt>
                <c:pt idx="96">
                  <c:v>-13</c:v>
                </c:pt>
                <c:pt idx="97">
                  <c:v>-12</c:v>
                </c:pt>
                <c:pt idx="98">
                  <c:v>-9</c:v>
                </c:pt>
                <c:pt idx="99">
                  <c:v>-6</c:v>
                </c:pt>
                <c:pt idx="100">
                  <c:v>-8</c:v>
                </c:pt>
                <c:pt idx="101">
                  <c:v>-10</c:v>
                </c:pt>
                <c:pt idx="102">
                  <c:v>-14</c:v>
                </c:pt>
                <c:pt idx="103">
                  <c:v>-13</c:v>
                </c:pt>
                <c:pt idx="104">
                  <c:v>-13</c:v>
                </c:pt>
                <c:pt idx="105">
                  <c:v>-11</c:v>
                </c:pt>
                <c:pt idx="106">
                  <c:v>-16</c:v>
                </c:pt>
                <c:pt idx="107">
                  <c:v>-15</c:v>
                </c:pt>
                <c:pt idx="108">
                  <c:v>-7</c:v>
                </c:pt>
                <c:pt idx="109">
                  <c:v>-12</c:v>
                </c:pt>
                <c:pt idx="110">
                  <c:v>-12</c:v>
                </c:pt>
                <c:pt idx="111">
                  <c:v>-16</c:v>
                </c:pt>
                <c:pt idx="112">
                  <c:v>-19</c:v>
                </c:pt>
                <c:pt idx="113">
                  <c:v>-9</c:v>
                </c:pt>
                <c:pt idx="114">
                  <c:v>-12</c:v>
                </c:pt>
              </c:numCache>
            </c:numRef>
          </c:val>
          <c:smooth val="0"/>
          <c:extLst>
            <c:ext xmlns:c16="http://schemas.microsoft.com/office/drawing/2014/chart" uri="{C3380CC4-5D6E-409C-BE32-E72D297353CC}">
              <c16:uniqueId val="{00000003-209E-49E6-BFB6-6C7390B4FA25}"/>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865125312"/>
        <c:axId val="865124984"/>
      </c:lineChart>
      <c:catAx>
        <c:axId val="865125312"/>
        <c:scaling>
          <c:orientation val="minMax"/>
        </c:scaling>
        <c:delete val="0"/>
        <c:axPos val="b"/>
        <c:numFmt formatCode="General" sourceLinked="1"/>
        <c:majorTickMark val="none"/>
        <c:minorTickMark val="none"/>
        <c:tickLblPos val="low"/>
        <c:spPr>
          <a:noFill/>
          <a:ln w="9525" cap="flat" cmpd="sng" algn="ctr">
            <a:solidFill>
              <a:schemeClr val="dk1">
                <a:lumMod val="15000"/>
                <a:lumOff val="85000"/>
              </a:schemeClr>
            </a:solidFill>
            <a:round/>
          </a:ln>
          <a:effectLst/>
        </c:spPr>
        <c:txPr>
          <a:bodyPr rot="-5400000" spcFirstLastPara="1" vertOverflow="ellipsis" wrap="square" anchor="ctr" anchorCtr="1"/>
          <a:lstStyle/>
          <a:p>
            <a:pPr>
              <a:defRPr sz="600" b="0" i="0" u="none" strike="noStrike" kern="1200" spc="20" baseline="0">
                <a:solidFill>
                  <a:schemeClr val="tx1"/>
                </a:solidFill>
                <a:latin typeface="+mn-lt"/>
                <a:ea typeface="+mn-ea"/>
                <a:cs typeface="+mn-cs"/>
              </a:defRPr>
            </a:pPr>
            <a:endParaRPr lang="fi-FI"/>
          </a:p>
        </c:txPr>
        <c:crossAx val="865124984"/>
        <c:crosses val="autoZero"/>
        <c:auto val="1"/>
        <c:lblAlgn val="ctr"/>
        <c:lblOffset val="100"/>
        <c:tickLblSkip val="12"/>
        <c:noMultiLvlLbl val="0"/>
      </c:catAx>
      <c:valAx>
        <c:axId val="865124984"/>
        <c:scaling>
          <c:orientation val="minMax"/>
        </c:scaling>
        <c:delete val="0"/>
        <c:axPos val="l"/>
        <c:majorGridlines>
          <c:spPr>
            <a:ln>
              <a:solidFill>
                <a:schemeClr val="dk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spc="20" baseline="0">
                <a:solidFill>
                  <a:schemeClr val="tx1"/>
                </a:solidFill>
                <a:latin typeface="+mn-lt"/>
                <a:ea typeface="+mn-ea"/>
                <a:cs typeface="+mn-cs"/>
              </a:defRPr>
            </a:pPr>
            <a:endParaRPr lang="fi-FI"/>
          </a:p>
        </c:txPr>
        <c:crossAx val="865125312"/>
        <c:crosses val="autoZero"/>
        <c:crossBetween val="between"/>
      </c:valAx>
      <c:spPr>
        <a:gradFill>
          <a:gsLst>
            <a:gs pos="100000">
              <a:schemeClr val="lt1">
                <a:lumMod val="95000"/>
              </a:schemeClr>
            </a:gs>
            <a:gs pos="0">
              <a:schemeClr val="lt1"/>
            </a:gs>
          </a:gsLst>
          <a:lin ang="5400000" scaled="0"/>
        </a:gradFill>
        <a:ln>
          <a:noFill/>
        </a:ln>
        <a:effectLst/>
      </c:spPr>
    </c:plotArea>
    <c:legend>
      <c:legendPos val="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sz="600">
          <a:solidFill>
            <a:schemeClr val="tx1"/>
          </a:solidFill>
        </a:defRPr>
      </a:pPr>
      <a:endParaRPr lang="fi-FI"/>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fi-FI" sz="800" b="0" i="0" u="none" strike="noStrike" kern="1200" spc="0" baseline="0" dirty="0">
                <a:solidFill>
                  <a:schemeClr val="tx1"/>
                </a:solidFill>
                <a:latin typeface="Verdana" panose="020B0604030504040204" pitchFamily="34" charset="0"/>
                <a:ea typeface="Verdana" panose="020B0604030504040204" pitchFamily="34" charset="0"/>
              </a:rPr>
              <a:t>Total </a:t>
            </a:r>
            <a:r>
              <a:rPr lang="fi-FI" sz="800" b="0" i="0" u="none" strike="noStrike" kern="1200" spc="0" baseline="0" dirty="0" err="1">
                <a:solidFill>
                  <a:schemeClr val="tx1"/>
                </a:solidFill>
                <a:latin typeface="Verdana" panose="020B0604030504040204" pitchFamily="34" charset="0"/>
                <a:ea typeface="Verdana" panose="020B0604030504040204" pitchFamily="34" charset="0"/>
              </a:rPr>
              <a:t>construction</a:t>
            </a:r>
            <a:r>
              <a:rPr lang="fi-FI" sz="800" b="0" i="0" u="none" strike="noStrike" kern="1200" spc="0" baseline="0" dirty="0">
                <a:solidFill>
                  <a:schemeClr val="tx1"/>
                </a:solidFill>
                <a:latin typeface="Verdana" panose="020B0604030504040204" pitchFamily="34" charset="0"/>
                <a:ea typeface="Verdana" panose="020B0604030504040204" pitchFamily="34" charset="0"/>
              </a:rPr>
              <a:t> </a:t>
            </a:r>
            <a:r>
              <a:rPr lang="fi-FI" sz="800" b="0" i="0" u="none" strike="noStrike" kern="1200" spc="0" baseline="0" dirty="0" err="1">
                <a:solidFill>
                  <a:schemeClr val="tx1"/>
                </a:solidFill>
                <a:latin typeface="Verdana" panose="020B0604030504040204" pitchFamily="34" charset="0"/>
                <a:ea typeface="Verdana" panose="020B0604030504040204" pitchFamily="34" charset="0"/>
              </a:rPr>
              <a:t>volume</a:t>
            </a:r>
            <a:endParaRPr lang="fi-FI" sz="800" b="0" i="0" u="none" strike="noStrike" kern="1200" spc="0" baseline="0" dirty="0">
              <a:solidFill>
                <a:schemeClr val="tx1"/>
              </a:solidFill>
              <a:latin typeface="Verdana" panose="020B0604030504040204" pitchFamily="34" charset="0"/>
              <a:ea typeface="Verdana" panose="020B0604030504040204" pitchFamily="34" charset="0"/>
            </a:endParaRPr>
          </a:p>
          <a:p>
            <a:pPr>
              <a:defRPr sz="1100"/>
            </a:pPr>
            <a:r>
              <a:rPr lang="fi-FI" sz="800" b="0" i="0" u="none" strike="noStrike" kern="1200" spc="0" baseline="0" dirty="0" err="1">
                <a:solidFill>
                  <a:schemeClr val="tx1"/>
                </a:solidFill>
                <a:latin typeface="Verdana" panose="020B0604030504040204" pitchFamily="34" charset="0"/>
                <a:ea typeface="Verdana" panose="020B0604030504040204" pitchFamily="34" charset="0"/>
              </a:rPr>
              <a:t>moving</a:t>
            </a:r>
            <a:r>
              <a:rPr lang="fi-FI" sz="800" b="0" i="0" u="none" strike="noStrike" kern="1200" spc="0" baseline="0" dirty="0">
                <a:solidFill>
                  <a:schemeClr val="tx1"/>
                </a:solidFill>
                <a:latin typeface="Verdana" panose="020B0604030504040204" pitchFamily="34" charset="0"/>
                <a:ea typeface="Verdana" panose="020B0604030504040204" pitchFamily="34" charset="0"/>
              </a:rPr>
              <a:t> </a:t>
            </a:r>
            <a:r>
              <a:rPr lang="fi-FI" sz="800" b="0" i="0" u="none" strike="noStrike" kern="1200" spc="0" baseline="0" dirty="0" err="1">
                <a:solidFill>
                  <a:schemeClr val="tx1"/>
                </a:solidFill>
                <a:latin typeface="Verdana" panose="020B0604030504040204" pitchFamily="34" charset="0"/>
                <a:ea typeface="Verdana" panose="020B0604030504040204" pitchFamily="34" charset="0"/>
              </a:rPr>
              <a:t>annual</a:t>
            </a:r>
            <a:r>
              <a:rPr lang="fi-FI" sz="800" b="0" i="0" u="none" strike="noStrike" kern="1200" spc="0" baseline="0" dirty="0">
                <a:solidFill>
                  <a:schemeClr val="tx1"/>
                </a:solidFill>
                <a:latin typeface="Verdana" panose="020B0604030504040204" pitchFamily="34" charset="0"/>
                <a:ea typeface="Verdana" panose="020B0604030504040204" pitchFamily="34" charset="0"/>
              </a:rPr>
              <a:t> </a:t>
            </a:r>
            <a:r>
              <a:rPr lang="fi-FI" sz="800" b="0" i="0" u="none" strike="noStrike" kern="1200" spc="0" baseline="0" dirty="0" err="1">
                <a:solidFill>
                  <a:schemeClr val="tx1"/>
                </a:solidFill>
                <a:latin typeface="Verdana" panose="020B0604030504040204" pitchFamily="34" charset="0"/>
                <a:ea typeface="Verdana" panose="020B0604030504040204" pitchFamily="34" charset="0"/>
              </a:rPr>
              <a:t>total</a:t>
            </a:r>
            <a:r>
              <a:rPr lang="fi-FI" sz="800" b="0" i="0" u="none" strike="noStrike" kern="1200" spc="0" baseline="0" dirty="0">
                <a:solidFill>
                  <a:schemeClr val="tx1"/>
                </a:solidFill>
                <a:latin typeface="Verdana" panose="020B0604030504040204" pitchFamily="34" charset="0"/>
                <a:ea typeface="Verdana" panose="020B0604030504040204" pitchFamily="34" charset="0"/>
              </a:rPr>
              <a:t>, </a:t>
            </a:r>
            <a:r>
              <a:rPr lang="fi-FI" sz="800" b="0" i="0" u="none" strike="noStrike" kern="1200" spc="0" baseline="0" dirty="0" err="1">
                <a:solidFill>
                  <a:schemeClr val="tx1"/>
                </a:solidFill>
                <a:latin typeface="Verdana" panose="020B0604030504040204" pitchFamily="34" charset="0"/>
                <a:ea typeface="Verdana" panose="020B0604030504040204" pitchFamily="34" charset="0"/>
              </a:rPr>
              <a:t>million</a:t>
            </a:r>
            <a:r>
              <a:rPr lang="fi-FI" sz="800" b="0" i="0" u="none" strike="noStrike" kern="1200" spc="0" baseline="0" dirty="0">
                <a:solidFill>
                  <a:schemeClr val="tx1"/>
                </a:solidFill>
                <a:latin typeface="Verdana" panose="020B0604030504040204" pitchFamily="34" charset="0"/>
                <a:ea typeface="Verdana" panose="020B0604030504040204" pitchFamily="34" charset="0"/>
              </a:rPr>
              <a:t> m3</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'[Tilastot ja graafit.xlsx]ENG Rakennus- ja asuntotuotanto'!$C$5</c:f>
              <c:strCache>
                <c:ptCount val="1"/>
                <c:pt idx="0">
                  <c:v>Building permits</c:v>
                </c:pt>
              </c:strCache>
            </c:strRef>
          </c:tx>
          <c:spPr>
            <a:ln w="28575" cap="rnd">
              <a:solidFill>
                <a:schemeClr val="accent1"/>
              </a:solidFill>
              <a:round/>
            </a:ln>
            <a:effectLst/>
          </c:spPr>
          <c:marker>
            <c:symbol val="none"/>
          </c:marker>
          <c:cat>
            <c:strRef>
              <c:f>'[Tilastot ja graafit.xlsx]ENG Rakennus- ja asuntotuotanto'!$B$6:$B$59</c:f>
              <c:strCache>
                <c:ptCount val="54"/>
                <c:pt idx="0">
                  <c:v>2020</c:v>
                </c:pt>
                <c:pt idx="1">
                  <c:v>2020M02</c:v>
                </c:pt>
                <c:pt idx="2">
                  <c:v>2020M03</c:v>
                </c:pt>
                <c:pt idx="3">
                  <c:v>2020M04</c:v>
                </c:pt>
                <c:pt idx="4">
                  <c:v>2020M05</c:v>
                </c:pt>
                <c:pt idx="5">
                  <c:v>2020M06</c:v>
                </c:pt>
                <c:pt idx="6">
                  <c:v>2020M07</c:v>
                </c:pt>
                <c:pt idx="7">
                  <c:v>2020M08</c:v>
                </c:pt>
                <c:pt idx="8">
                  <c:v>2020M09</c:v>
                </c:pt>
                <c:pt idx="9">
                  <c:v>2020M10</c:v>
                </c:pt>
                <c:pt idx="10">
                  <c:v>2020M11</c:v>
                </c:pt>
                <c:pt idx="11">
                  <c:v>2020M12</c:v>
                </c:pt>
                <c:pt idx="12">
                  <c:v>2021</c:v>
                </c:pt>
                <c:pt idx="13">
                  <c:v>2021M02</c:v>
                </c:pt>
                <c:pt idx="14">
                  <c:v>2021M03</c:v>
                </c:pt>
                <c:pt idx="15">
                  <c:v>2021M04</c:v>
                </c:pt>
                <c:pt idx="16">
                  <c:v>2021M05</c:v>
                </c:pt>
                <c:pt idx="17">
                  <c:v>2021M06</c:v>
                </c:pt>
                <c:pt idx="18">
                  <c:v>2021M07</c:v>
                </c:pt>
                <c:pt idx="19">
                  <c:v>2021M08</c:v>
                </c:pt>
                <c:pt idx="20">
                  <c:v>2021M09</c:v>
                </c:pt>
                <c:pt idx="21">
                  <c:v>2021M10</c:v>
                </c:pt>
                <c:pt idx="22">
                  <c:v>2021M11</c:v>
                </c:pt>
                <c:pt idx="23">
                  <c:v>2021M12</c:v>
                </c:pt>
                <c:pt idx="24">
                  <c:v>2022</c:v>
                </c:pt>
                <c:pt idx="25">
                  <c:v>2022M02</c:v>
                </c:pt>
                <c:pt idx="26">
                  <c:v>2022M03</c:v>
                </c:pt>
                <c:pt idx="27">
                  <c:v>2022M04</c:v>
                </c:pt>
                <c:pt idx="28">
                  <c:v>2022M05</c:v>
                </c:pt>
                <c:pt idx="29">
                  <c:v>2022M06</c:v>
                </c:pt>
                <c:pt idx="30">
                  <c:v>2022M07</c:v>
                </c:pt>
                <c:pt idx="31">
                  <c:v>2022M08</c:v>
                </c:pt>
                <c:pt idx="32">
                  <c:v>2022M09</c:v>
                </c:pt>
                <c:pt idx="33">
                  <c:v>2022M10</c:v>
                </c:pt>
                <c:pt idx="34">
                  <c:v>2022M11</c:v>
                </c:pt>
                <c:pt idx="35">
                  <c:v>2022M12</c:v>
                </c:pt>
                <c:pt idx="36">
                  <c:v>2023</c:v>
                </c:pt>
                <c:pt idx="37">
                  <c:v>2023M02</c:v>
                </c:pt>
                <c:pt idx="38">
                  <c:v>2023M03</c:v>
                </c:pt>
                <c:pt idx="39">
                  <c:v>2023M04</c:v>
                </c:pt>
                <c:pt idx="40">
                  <c:v>2023M05</c:v>
                </c:pt>
                <c:pt idx="41">
                  <c:v>2023M06</c:v>
                </c:pt>
                <c:pt idx="42">
                  <c:v>2023M07</c:v>
                </c:pt>
                <c:pt idx="43">
                  <c:v>2023M08</c:v>
                </c:pt>
                <c:pt idx="44">
                  <c:v>2023M09</c:v>
                </c:pt>
                <c:pt idx="45">
                  <c:v>2023M10</c:v>
                </c:pt>
                <c:pt idx="46">
                  <c:v>2023M11</c:v>
                </c:pt>
                <c:pt idx="47">
                  <c:v>2023M12</c:v>
                </c:pt>
                <c:pt idx="48">
                  <c:v>2024</c:v>
                </c:pt>
                <c:pt idx="49">
                  <c:v>2024M02</c:v>
                </c:pt>
                <c:pt idx="50">
                  <c:v>2024M03</c:v>
                </c:pt>
                <c:pt idx="51">
                  <c:v>2024M04</c:v>
                </c:pt>
                <c:pt idx="52">
                  <c:v>2024M05</c:v>
                </c:pt>
                <c:pt idx="53">
                  <c:v>2024M06</c:v>
                </c:pt>
              </c:strCache>
            </c:strRef>
          </c:cat>
          <c:val>
            <c:numRef>
              <c:f>'[Tilastot ja graafit.xlsx]ENG Rakennus- ja asuntotuotanto'!$C$6:$C$59</c:f>
              <c:numCache>
                <c:formatCode>0</c:formatCode>
                <c:ptCount val="54"/>
                <c:pt idx="0">
                  <c:v>44360779</c:v>
                </c:pt>
                <c:pt idx="1">
                  <c:v>44234655</c:v>
                </c:pt>
                <c:pt idx="2">
                  <c:v>44637326</c:v>
                </c:pt>
                <c:pt idx="3">
                  <c:v>44736199</c:v>
                </c:pt>
                <c:pt idx="4">
                  <c:v>42902381</c:v>
                </c:pt>
                <c:pt idx="5">
                  <c:v>41639520</c:v>
                </c:pt>
                <c:pt idx="6">
                  <c:v>41572089</c:v>
                </c:pt>
                <c:pt idx="7">
                  <c:v>41070433</c:v>
                </c:pt>
                <c:pt idx="8">
                  <c:v>40808644</c:v>
                </c:pt>
                <c:pt idx="9">
                  <c:v>41687381</c:v>
                </c:pt>
                <c:pt idx="10">
                  <c:v>40823525</c:v>
                </c:pt>
                <c:pt idx="11">
                  <c:v>41590705</c:v>
                </c:pt>
                <c:pt idx="12">
                  <c:v>41916569</c:v>
                </c:pt>
                <c:pt idx="13">
                  <c:v>42184728</c:v>
                </c:pt>
                <c:pt idx="14">
                  <c:v>43281126</c:v>
                </c:pt>
                <c:pt idx="15">
                  <c:v>43829656</c:v>
                </c:pt>
                <c:pt idx="16">
                  <c:v>45692519</c:v>
                </c:pt>
                <c:pt idx="17">
                  <c:v>45796438</c:v>
                </c:pt>
                <c:pt idx="18">
                  <c:v>45826843</c:v>
                </c:pt>
                <c:pt idx="19">
                  <c:v>45375332</c:v>
                </c:pt>
                <c:pt idx="20">
                  <c:v>45101457</c:v>
                </c:pt>
                <c:pt idx="21">
                  <c:v>45516459</c:v>
                </c:pt>
                <c:pt idx="22">
                  <c:v>45552781</c:v>
                </c:pt>
                <c:pt idx="23">
                  <c:v>45325568</c:v>
                </c:pt>
                <c:pt idx="24">
                  <c:v>44883639</c:v>
                </c:pt>
                <c:pt idx="25">
                  <c:v>45547842</c:v>
                </c:pt>
                <c:pt idx="26">
                  <c:v>45639071</c:v>
                </c:pt>
                <c:pt idx="27">
                  <c:v>44366523</c:v>
                </c:pt>
                <c:pt idx="28">
                  <c:v>43014962</c:v>
                </c:pt>
                <c:pt idx="29">
                  <c:v>41926225</c:v>
                </c:pt>
                <c:pt idx="30">
                  <c:v>41003461</c:v>
                </c:pt>
                <c:pt idx="31">
                  <c:v>43185027</c:v>
                </c:pt>
                <c:pt idx="32">
                  <c:v>42339436</c:v>
                </c:pt>
                <c:pt idx="33">
                  <c:v>40294431</c:v>
                </c:pt>
                <c:pt idx="34">
                  <c:v>40074035</c:v>
                </c:pt>
                <c:pt idx="35">
                  <c:v>39432822</c:v>
                </c:pt>
                <c:pt idx="36">
                  <c:v>39579546</c:v>
                </c:pt>
                <c:pt idx="37">
                  <c:v>38190386</c:v>
                </c:pt>
                <c:pt idx="38">
                  <c:v>36544979</c:v>
                </c:pt>
                <c:pt idx="39">
                  <c:v>35023354</c:v>
                </c:pt>
                <c:pt idx="40">
                  <c:v>34195116</c:v>
                </c:pt>
                <c:pt idx="41">
                  <c:v>34511322</c:v>
                </c:pt>
                <c:pt idx="42">
                  <c:v>34214810</c:v>
                </c:pt>
                <c:pt idx="43">
                  <c:v>31261364</c:v>
                </c:pt>
                <c:pt idx="44">
                  <c:v>31439157</c:v>
                </c:pt>
                <c:pt idx="45">
                  <c:v>31116924</c:v>
                </c:pt>
                <c:pt idx="46">
                  <c:v>30521984</c:v>
                </c:pt>
                <c:pt idx="47">
                  <c:v>29700895</c:v>
                </c:pt>
                <c:pt idx="48">
                  <c:v>28686188</c:v>
                </c:pt>
                <c:pt idx="49">
                  <c:v>28840494</c:v>
                </c:pt>
                <c:pt idx="50">
                  <c:v>28436057</c:v>
                </c:pt>
                <c:pt idx="51">
                  <c:v>28971430</c:v>
                </c:pt>
                <c:pt idx="52">
                  <c:v>29328829</c:v>
                </c:pt>
                <c:pt idx="53">
                  <c:v>27372724</c:v>
                </c:pt>
              </c:numCache>
            </c:numRef>
          </c:val>
          <c:smooth val="0"/>
          <c:extLst>
            <c:ext xmlns:c16="http://schemas.microsoft.com/office/drawing/2014/chart" uri="{C3380CC4-5D6E-409C-BE32-E72D297353CC}">
              <c16:uniqueId val="{00000000-DC85-4350-8A7A-9A2006546023}"/>
            </c:ext>
          </c:extLst>
        </c:ser>
        <c:ser>
          <c:idx val="1"/>
          <c:order val="1"/>
          <c:tx>
            <c:strRef>
              <c:f>'[Tilastot ja graafit.xlsx]ENG Rakennus- ja asuntotuotanto'!$D$5</c:f>
              <c:strCache>
                <c:ptCount val="1"/>
                <c:pt idx="0">
                  <c:v>Building starts</c:v>
                </c:pt>
              </c:strCache>
            </c:strRef>
          </c:tx>
          <c:spPr>
            <a:ln w="28575" cap="rnd">
              <a:solidFill>
                <a:schemeClr val="accent2"/>
              </a:solidFill>
              <a:round/>
            </a:ln>
            <a:effectLst/>
          </c:spPr>
          <c:marker>
            <c:symbol val="none"/>
          </c:marker>
          <c:cat>
            <c:strRef>
              <c:f>'[Tilastot ja graafit.xlsx]ENG Rakennus- ja asuntotuotanto'!$B$6:$B$59</c:f>
              <c:strCache>
                <c:ptCount val="54"/>
                <c:pt idx="0">
                  <c:v>2020</c:v>
                </c:pt>
                <c:pt idx="1">
                  <c:v>2020M02</c:v>
                </c:pt>
                <c:pt idx="2">
                  <c:v>2020M03</c:v>
                </c:pt>
                <c:pt idx="3">
                  <c:v>2020M04</c:v>
                </c:pt>
                <c:pt idx="4">
                  <c:v>2020M05</c:v>
                </c:pt>
                <c:pt idx="5">
                  <c:v>2020M06</c:v>
                </c:pt>
                <c:pt idx="6">
                  <c:v>2020M07</c:v>
                </c:pt>
                <c:pt idx="7">
                  <c:v>2020M08</c:v>
                </c:pt>
                <c:pt idx="8">
                  <c:v>2020M09</c:v>
                </c:pt>
                <c:pt idx="9">
                  <c:v>2020M10</c:v>
                </c:pt>
                <c:pt idx="10">
                  <c:v>2020M11</c:v>
                </c:pt>
                <c:pt idx="11">
                  <c:v>2020M12</c:v>
                </c:pt>
                <c:pt idx="12">
                  <c:v>2021</c:v>
                </c:pt>
                <c:pt idx="13">
                  <c:v>2021M02</c:v>
                </c:pt>
                <c:pt idx="14">
                  <c:v>2021M03</c:v>
                </c:pt>
                <c:pt idx="15">
                  <c:v>2021M04</c:v>
                </c:pt>
                <c:pt idx="16">
                  <c:v>2021M05</c:v>
                </c:pt>
                <c:pt idx="17">
                  <c:v>2021M06</c:v>
                </c:pt>
                <c:pt idx="18">
                  <c:v>2021M07</c:v>
                </c:pt>
                <c:pt idx="19">
                  <c:v>2021M08</c:v>
                </c:pt>
                <c:pt idx="20">
                  <c:v>2021M09</c:v>
                </c:pt>
                <c:pt idx="21">
                  <c:v>2021M10</c:v>
                </c:pt>
                <c:pt idx="22">
                  <c:v>2021M11</c:v>
                </c:pt>
                <c:pt idx="23">
                  <c:v>2021M12</c:v>
                </c:pt>
                <c:pt idx="24">
                  <c:v>2022</c:v>
                </c:pt>
                <c:pt idx="25">
                  <c:v>2022M02</c:v>
                </c:pt>
                <c:pt idx="26">
                  <c:v>2022M03</c:v>
                </c:pt>
                <c:pt idx="27">
                  <c:v>2022M04</c:v>
                </c:pt>
                <c:pt idx="28">
                  <c:v>2022M05</c:v>
                </c:pt>
                <c:pt idx="29">
                  <c:v>2022M06</c:v>
                </c:pt>
                <c:pt idx="30">
                  <c:v>2022M07</c:v>
                </c:pt>
                <c:pt idx="31">
                  <c:v>2022M08</c:v>
                </c:pt>
                <c:pt idx="32">
                  <c:v>2022M09</c:v>
                </c:pt>
                <c:pt idx="33">
                  <c:v>2022M10</c:v>
                </c:pt>
                <c:pt idx="34">
                  <c:v>2022M11</c:v>
                </c:pt>
                <c:pt idx="35">
                  <c:v>2022M12</c:v>
                </c:pt>
                <c:pt idx="36">
                  <c:v>2023</c:v>
                </c:pt>
                <c:pt idx="37">
                  <c:v>2023M02</c:v>
                </c:pt>
                <c:pt idx="38">
                  <c:v>2023M03</c:v>
                </c:pt>
                <c:pt idx="39">
                  <c:v>2023M04</c:v>
                </c:pt>
                <c:pt idx="40">
                  <c:v>2023M05</c:v>
                </c:pt>
                <c:pt idx="41">
                  <c:v>2023M06</c:v>
                </c:pt>
                <c:pt idx="42">
                  <c:v>2023M07</c:v>
                </c:pt>
                <c:pt idx="43">
                  <c:v>2023M08</c:v>
                </c:pt>
                <c:pt idx="44">
                  <c:v>2023M09</c:v>
                </c:pt>
                <c:pt idx="45">
                  <c:v>2023M10</c:v>
                </c:pt>
                <c:pt idx="46">
                  <c:v>2023M11</c:v>
                </c:pt>
                <c:pt idx="47">
                  <c:v>2023M12</c:v>
                </c:pt>
                <c:pt idx="48">
                  <c:v>2024</c:v>
                </c:pt>
                <c:pt idx="49">
                  <c:v>2024M02</c:v>
                </c:pt>
                <c:pt idx="50">
                  <c:v>2024M03</c:v>
                </c:pt>
                <c:pt idx="51">
                  <c:v>2024M04</c:v>
                </c:pt>
                <c:pt idx="52">
                  <c:v>2024M05</c:v>
                </c:pt>
                <c:pt idx="53">
                  <c:v>2024M06</c:v>
                </c:pt>
              </c:strCache>
            </c:strRef>
          </c:cat>
          <c:val>
            <c:numRef>
              <c:f>'[Tilastot ja graafit.xlsx]ENG Rakennus- ja asuntotuotanto'!$D$6:$D$59</c:f>
              <c:numCache>
                <c:formatCode>0</c:formatCode>
                <c:ptCount val="54"/>
                <c:pt idx="0">
                  <c:v>38994095</c:v>
                </c:pt>
                <c:pt idx="1">
                  <c:v>39582554</c:v>
                </c:pt>
                <c:pt idx="2">
                  <c:v>39835064</c:v>
                </c:pt>
                <c:pt idx="3">
                  <c:v>40098702</c:v>
                </c:pt>
                <c:pt idx="4">
                  <c:v>39082999</c:v>
                </c:pt>
                <c:pt idx="5">
                  <c:v>38569356</c:v>
                </c:pt>
                <c:pt idx="6">
                  <c:v>38492205</c:v>
                </c:pt>
                <c:pt idx="7">
                  <c:v>36985489</c:v>
                </c:pt>
                <c:pt idx="8">
                  <c:v>37664658</c:v>
                </c:pt>
                <c:pt idx="9">
                  <c:v>38587694</c:v>
                </c:pt>
                <c:pt idx="10">
                  <c:v>38482566</c:v>
                </c:pt>
                <c:pt idx="11">
                  <c:v>39090932</c:v>
                </c:pt>
                <c:pt idx="12">
                  <c:v>38666479</c:v>
                </c:pt>
                <c:pt idx="13">
                  <c:v>38585920</c:v>
                </c:pt>
                <c:pt idx="14">
                  <c:v>38815781</c:v>
                </c:pt>
                <c:pt idx="15">
                  <c:v>39284018</c:v>
                </c:pt>
                <c:pt idx="16">
                  <c:v>40185144</c:v>
                </c:pt>
                <c:pt idx="17">
                  <c:v>41056753</c:v>
                </c:pt>
                <c:pt idx="18">
                  <c:v>41116992</c:v>
                </c:pt>
                <c:pt idx="19">
                  <c:v>42804998</c:v>
                </c:pt>
                <c:pt idx="20">
                  <c:v>43071418</c:v>
                </c:pt>
                <c:pt idx="21">
                  <c:v>42384707</c:v>
                </c:pt>
                <c:pt idx="22">
                  <c:v>43668744</c:v>
                </c:pt>
                <c:pt idx="23">
                  <c:v>43834816</c:v>
                </c:pt>
                <c:pt idx="24">
                  <c:v>43713552</c:v>
                </c:pt>
                <c:pt idx="25">
                  <c:v>43823217</c:v>
                </c:pt>
                <c:pt idx="26">
                  <c:v>43741181</c:v>
                </c:pt>
                <c:pt idx="27">
                  <c:v>42137517</c:v>
                </c:pt>
                <c:pt idx="28">
                  <c:v>42745814</c:v>
                </c:pt>
                <c:pt idx="29">
                  <c:v>41721005</c:v>
                </c:pt>
                <c:pt idx="30">
                  <c:v>40606419</c:v>
                </c:pt>
                <c:pt idx="31">
                  <c:v>39354727</c:v>
                </c:pt>
                <c:pt idx="32">
                  <c:v>38132954</c:v>
                </c:pt>
                <c:pt idx="33">
                  <c:v>40183470</c:v>
                </c:pt>
                <c:pt idx="34">
                  <c:v>38175725</c:v>
                </c:pt>
                <c:pt idx="35">
                  <c:v>37119831</c:v>
                </c:pt>
                <c:pt idx="36">
                  <c:v>37996398</c:v>
                </c:pt>
                <c:pt idx="37">
                  <c:v>37525242</c:v>
                </c:pt>
                <c:pt idx="38">
                  <c:v>36232923</c:v>
                </c:pt>
                <c:pt idx="39">
                  <c:v>35825971</c:v>
                </c:pt>
                <c:pt idx="40">
                  <c:v>34784624</c:v>
                </c:pt>
                <c:pt idx="41">
                  <c:v>34389459</c:v>
                </c:pt>
                <c:pt idx="42">
                  <c:v>34923259</c:v>
                </c:pt>
                <c:pt idx="43">
                  <c:v>34492811</c:v>
                </c:pt>
                <c:pt idx="44">
                  <c:v>33769688</c:v>
                </c:pt>
                <c:pt idx="45">
                  <c:v>30408058</c:v>
                </c:pt>
                <c:pt idx="46">
                  <c:v>30257450</c:v>
                </c:pt>
                <c:pt idx="47">
                  <c:v>30139851</c:v>
                </c:pt>
                <c:pt idx="48">
                  <c:v>29168064</c:v>
                </c:pt>
                <c:pt idx="49">
                  <c:v>29720182</c:v>
                </c:pt>
                <c:pt idx="50">
                  <c:v>29842829</c:v>
                </c:pt>
                <c:pt idx="51">
                  <c:v>30928365</c:v>
                </c:pt>
                <c:pt idx="52">
                  <c:v>30650294</c:v>
                </c:pt>
                <c:pt idx="53">
                  <c:v>31687503</c:v>
                </c:pt>
              </c:numCache>
            </c:numRef>
          </c:val>
          <c:smooth val="0"/>
          <c:extLst>
            <c:ext xmlns:c16="http://schemas.microsoft.com/office/drawing/2014/chart" uri="{C3380CC4-5D6E-409C-BE32-E72D297353CC}">
              <c16:uniqueId val="{00000001-DC85-4350-8A7A-9A2006546023}"/>
            </c:ext>
          </c:extLst>
        </c:ser>
        <c:ser>
          <c:idx val="2"/>
          <c:order val="2"/>
          <c:tx>
            <c:strRef>
              <c:f>'[Tilastot ja graafit.xlsx]ENG Rakennus- ja asuntotuotanto'!$E$5</c:f>
              <c:strCache>
                <c:ptCount val="1"/>
                <c:pt idx="0">
                  <c:v>Building completions</c:v>
                </c:pt>
              </c:strCache>
            </c:strRef>
          </c:tx>
          <c:spPr>
            <a:ln w="28575" cap="rnd">
              <a:solidFill>
                <a:schemeClr val="accent3"/>
              </a:solidFill>
              <a:round/>
            </a:ln>
            <a:effectLst/>
          </c:spPr>
          <c:marker>
            <c:symbol val="none"/>
          </c:marker>
          <c:cat>
            <c:strRef>
              <c:f>'[Tilastot ja graafit.xlsx]ENG Rakennus- ja asuntotuotanto'!$B$6:$B$59</c:f>
              <c:strCache>
                <c:ptCount val="54"/>
                <c:pt idx="0">
                  <c:v>2020</c:v>
                </c:pt>
                <c:pt idx="1">
                  <c:v>2020M02</c:v>
                </c:pt>
                <c:pt idx="2">
                  <c:v>2020M03</c:v>
                </c:pt>
                <c:pt idx="3">
                  <c:v>2020M04</c:v>
                </c:pt>
                <c:pt idx="4">
                  <c:v>2020M05</c:v>
                </c:pt>
                <c:pt idx="5">
                  <c:v>2020M06</c:v>
                </c:pt>
                <c:pt idx="6">
                  <c:v>2020M07</c:v>
                </c:pt>
                <c:pt idx="7">
                  <c:v>2020M08</c:v>
                </c:pt>
                <c:pt idx="8">
                  <c:v>2020M09</c:v>
                </c:pt>
                <c:pt idx="9">
                  <c:v>2020M10</c:v>
                </c:pt>
                <c:pt idx="10">
                  <c:v>2020M11</c:v>
                </c:pt>
                <c:pt idx="11">
                  <c:v>2020M12</c:v>
                </c:pt>
                <c:pt idx="12">
                  <c:v>2021</c:v>
                </c:pt>
                <c:pt idx="13">
                  <c:v>2021M02</c:v>
                </c:pt>
                <c:pt idx="14">
                  <c:v>2021M03</c:v>
                </c:pt>
                <c:pt idx="15">
                  <c:v>2021M04</c:v>
                </c:pt>
                <c:pt idx="16">
                  <c:v>2021M05</c:v>
                </c:pt>
                <c:pt idx="17">
                  <c:v>2021M06</c:v>
                </c:pt>
                <c:pt idx="18">
                  <c:v>2021M07</c:v>
                </c:pt>
                <c:pt idx="19">
                  <c:v>2021M08</c:v>
                </c:pt>
                <c:pt idx="20">
                  <c:v>2021M09</c:v>
                </c:pt>
                <c:pt idx="21">
                  <c:v>2021M10</c:v>
                </c:pt>
                <c:pt idx="22">
                  <c:v>2021M11</c:v>
                </c:pt>
                <c:pt idx="23">
                  <c:v>2021M12</c:v>
                </c:pt>
                <c:pt idx="24">
                  <c:v>2022</c:v>
                </c:pt>
                <c:pt idx="25">
                  <c:v>2022M02</c:v>
                </c:pt>
                <c:pt idx="26">
                  <c:v>2022M03</c:v>
                </c:pt>
                <c:pt idx="27">
                  <c:v>2022M04</c:v>
                </c:pt>
                <c:pt idx="28">
                  <c:v>2022M05</c:v>
                </c:pt>
                <c:pt idx="29">
                  <c:v>2022M06</c:v>
                </c:pt>
                <c:pt idx="30">
                  <c:v>2022M07</c:v>
                </c:pt>
                <c:pt idx="31">
                  <c:v>2022M08</c:v>
                </c:pt>
                <c:pt idx="32">
                  <c:v>2022M09</c:v>
                </c:pt>
                <c:pt idx="33">
                  <c:v>2022M10</c:v>
                </c:pt>
                <c:pt idx="34">
                  <c:v>2022M11</c:v>
                </c:pt>
                <c:pt idx="35">
                  <c:v>2022M12</c:v>
                </c:pt>
                <c:pt idx="36">
                  <c:v>2023</c:v>
                </c:pt>
                <c:pt idx="37">
                  <c:v>2023M02</c:v>
                </c:pt>
                <c:pt idx="38">
                  <c:v>2023M03</c:v>
                </c:pt>
                <c:pt idx="39">
                  <c:v>2023M04</c:v>
                </c:pt>
                <c:pt idx="40">
                  <c:v>2023M05</c:v>
                </c:pt>
                <c:pt idx="41">
                  <c:v>2023M06</c:v>
                </c:pt>
                <c:pt idx="42">
                  <c:v>2023M07</c:v>
                </c:pt>
                <c:pt idx="43">
                  <c:v>2023M08</c:v>
                </c:pt>
                <c:pt idx="44">
                  <c:v>2023M09</c:v>
                </c:pt>
                <c:pt idx="45">
                  <c:v>2023M10</c:v>
                </c:pt>
                <c:pt idx="46">
                  <c:v>2023M11</c:v>
                </c:pt>
                <c:pt idx="47">
                  <c:v>2023M12</c:v>
                </c:pt>
                <c:pt idx="48">
                  <c:v>2024</c:v>
                </c:pt>
                <c:pt idx="49">
                  <c:v>2024M02</c:v>
                </c:pt>
                <c:pt idx="50">
                  <c:v>2024M03</c:v>
                </c:pt>
                <c:pt idx="51">
                  <c:v>2024M04</c:v>
                </c:pt>
                <c:pt idx="52">
                  <c:v>2024M05</c:v>
                </c:pt>
                <c:pt idx="53">
                  <c:v>2024M06</c:v>
                </c:pt>
              </c:strCache>
            </c:strRef>
          </c:cat>
          <c:val>
            <c:numRef>
              <c:f>'[Tilastot ja graafit.xlsx]ENG Rakennus- ja asuntotuotanto'!$E$6:$E$59</c:f>
              <c:numCache>
                <c:formatCode>0</c:formatCode>
                <c:ptCount val="54"/>
                <c:pt idx="0">
                  <c:v>36082569</c:v>
                </c:pt>
                <c:pt idx="1">
                  <c:v>35997157</c:v>
                </c:pt>
                <c:pt idx="2">
                  <c:v>35763861</c:v>
                </c:pt>
                <c:pt idx="3">
                  <c:v>36668079</c:v>
                </c:pt>
                <c:pt idx="4">
                  <c:v>36959926</c:v>
                </c:pt>
                <c:pt idx="5">
                  <c:v>37488128</c:v>
                </c:pt>
                <c:pt idx="6">
                  <c:v>38036019</c:v>
                </c:pt>
                <c:pt idx="7">
                  <c:v>38675241</c:v>
                </c:pt>
                <c:pt idx="8">
                  <c:v>38821379</c:v>
                </c:pt>
                <c:pt idx="9">
                  <c:v>37073373</c:v>
                </c:pt>
                <c:pt idx="10">
                  <c:v>37739281</c:v>
                </c:pt>
                <c:pt idx="11">
                  <c:v>37510478</c:v>
                </c:pt>
                <c:pt idx="12">
                  <c:v>36870988</c:v>
                </c:pt>
                <c:pt idx="13">
                  <c:v>36825150</c:v>
                </c:pt>
                <c:pt idx="14">
                  <c:v>37399116</c:v>
                </c:pt>
                <c:pt idx="15">
                  <c:v>36794632</c:v>
                </c:pt>
                <c:pt idx="16">
                  <c:v>36655664</c:v>
                </c:pt>
                <c:pt idx="17">
                  <c:v>36549647</c:v>
                </c:pt>
                <c:pt idx="18">
                  <c:v>36115940</c:v>
                </c:pt>
                <c:pt idx="19">
                  <c:v>35489948</c:v>
                </c:pt>
                <c:pt idx="20">
                  <c:v>35444387</c:v>
                </c:pt>
                <c:pt idx="21">
                  <c:v>36979429</c:v>
                </c:pt>
                <c:pt idx="22">
                  <c:v>36691257</c:v>
                </c:pt>
                <c:pt idx="23">
                  <c:v>37702287</c:v>
                </c:pt>
                <c:pt idx="24">
                  <c:v>38093609</c:v>
                </c:pt>
                <c:pt idx="25">
                  <c:v>37910772</c:v>
                </c:pt>
                <c:pt idx="26">
                  <c:v>39454066</c:v>
                </c:pt>
                <c:pt idx="27">
                  <c:v>39844223</c:v>
                </c:pt>
                <c:pt idx="28">
                  <c:v>40319520</c:v>
                </c:pt>
                <c:pt idx="29">
                  <c:v>40890629</c:v>
                </c:pt>
                <c:pt idx="30">
                  <c:v>41142262</c:v>
                </c:pt>
                <c:pt idx="31">
                  <c:v>40928493</c:v>
                </c:pt>
                <c:pt idx="32">
                  <c:v>42151364</c:v>
                </c:pt>
                <c:pt idx="33">
                  <c:v>40935130</c:v>
                </c:pt>
                <c:pt idx="34">
                  <c:v>41166395</c:v>
                </c:pt>
                <c:pt idx="35">
                  <c:v>41181193</c:v>
                </c:pt>
                <c:pt idx="36">
                  <c:v>41968605</c:v>
                </c:pt>
                <c:pt idx="37">
                  <c:v>42465789</c:v>
                </c:pt>
                <c:pt idx="38">
                  <c:v>41498864</c:v>
                </c:pt>
                <c:pt idx="39">
                  <c:v>41723820</c:v>
                </c:pt>
                <c:pt idx="40">
                  <c:v>41396795</c:v>
                </c:pt>
                <c:pt idx="41">
                  <c:v>41294210</c:v>
                </c:pt>
                <c:pt idx="42">
                  <c:v>40757671</c:v>
                </c:pt>
                <c:pt idx="43">
                  <c:v>40762977</c:v>
                </c:pt>
                <c:pt idx="44">
                  <c:v>40796932</c:v>
                </c:pt>
                <c:pt idx="45">
                  <c:v>40877473</c:v>
                </c:pt>
                <c:pt idx="46">
                  <c:v>40002807</c:v>
                </c:pt>
                <c:pt idx="47">
                  <c:v>38225573</c:v>
                </c:pt>
                <c:pt idx="48">
                  <c:v>36788624</c:v>
                </c:pt>
                <c:pt idx="49">
                  <c:v>35737287</c:v>
                </c:pt>
                <c:pt idx="50">
                  <c:v>34432307</c:v>
                </c:pt>
                <c:pt idx="51">
                  <c:v>32856468</c:v>
                </c:pt>
                <c:pt idx="52">
                  <c:v>32179182</c:v>
                </c:pt>
                <c:pt idx="53">
                  <c:v>31110289</c:v>
                </c:pt>
              </c:numCache>
            </c:numRef>
          </c:val>
          <c:smooth val="0"/>
          <c:extLst>
            <c:ext xmlns:c16="http://schemas.microsoft.com/office/drawing/2014/chart" uri="{C3380CC4-5D6E-409C-BE32-E72D297353CC}">
              <c16:uniqueId val="{00000002-DC85-4350-8A7A-9A2006546023}"/>
            </c:ext>
          </c:extLst>
        </c:ser>
        <c:dLbls>
          <c:showLegendKey val="0"/>
          <c:showVal val="0"/>
          <c:showCatName val="0"/>
          <c:showSerName val="0"/>
          <c:showPercent val="0"/>
          <c:showBubbleSize val="0"/>
        </c:dLbls>
        <c:smooth val="0"/>
        <c:axId val="769862376"/>
        <c:axId val="769875696"/>
      </c:lineChart>
      <c:catAx>
        <c:axId val="7698623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fi-FI"/>
          </a:p>
        </c:txPr>
        <c:crossAx val="769875696"/>
        <c:crosses val="autoZero"/>
        <c:auto val="1"/>
        <c:lblAlgn val="ctr"/>
        <c:lblOffset val="100"/>
        <c:tickLblSkip val="12"/>
        <c:tickMarkSkip val="12"/>
        <c:noMultiLvlLbl val="0"/>
      </c:catAx>
      <c:valAx>
        <c:axId val="769875696"/>
        <c:scaling>
          <c:orientation val="minMax"/>
          <c:min val="250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fi-FI"/>
          </a:p>
        </c:txPr>
        <c:crossAx val="769862376"/>
        <c:crosses val="autoZero"/>
        <c:crossBetween val="between"/>
        <c:dispUnits>
          <c:builtInUnit val="million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4.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r>
              <a:rPr lang="en-US" sz="1050">
                <a:latin typeface="Verdana" panose="020B0604030504040204" pitchFamily="34" charset="0"/>
                <a:ea typeface="Verdana" panose="020B0604030504040204" pitchFamily="34" charset="0"/>
                <a:cs typeface="Verdana" panose="020B0604030504040204" pitchFamily="34" charset="0"/>
              </a:rPr>
              <a:t>SKOL</a:t>
            </a: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F2C89C3-1639-C64F-B7DC-4038F10D3C80}" type="slidenum">
              <a:rPr sz="1050">
                <a:latin typeface="Verdana" panose="020B0604030504040204" pitchFamily="34" charset="0"/>
                <a:ea typeface="Verdana" panose="020B0604030504040204" pitchFamily="34" charset="0"/>
                <a:cs typeface="Verdana" panose="020B0604030504040204" pitchFamily="34" charset="0"/>
              </a:rPr>
              <a:t>‹#›</a:t>
            </a:fld>
            <a:endParaRPr lang="en-US" sz="105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3637526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050">
                <a:latin typeface="Verdana" panose="020B0604030504040204" pitchFamily="34" charset="0"/>
                <a:ea typeface="Verdana" panose="020B0604030504040204" pitchFamily="34" charset="0"/>
                <a:cs typeface="Verdana" panose="020B0604030504040204" pitchFamily="34" charset="0"/>
              </a:defRPr>
            </a:lvl1pPr>
          </a:lstStyle>
          <a:p>
            <a:r>
              <a:rPr lang="fi-FI"/>
              <a:t>SKOL</a:t>
            </a: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050">
                <a:latin typeface="Verdana" panose="020B0604030504040204" pitchFamily="34" charset="0"/>
                <a:ea typeface="Verdana" panose="020B0604030504040204" pitchFamily="34" charset="0"/>
                <a:cs typeface="Verdana" panose="020B0604030504040204" pitchFamily="34" charset="0"/>
              </a:defRPr>
            </a:lvl1pPr>
          </a:lstStyle>
          <a:p>
            <a:fld id="{B5A0B3B4-F971-4AD3-B530-DE860EFC07D2}" type="slidenum">
              <a:rPr lang="fi-FI" smtClean="0"/>
              <a:pPr/>
              <a:t>‹#›</a:t>
            </a:fld>
            <a:endParaRPr lang="fi-FI"/>
          </a:p>
        </p:txBody>
      </p:sp>
    </p:spTree>
    <p:extLst>
      <p:ext uri="{BB962C8B-B14F-4D97-AF65-F5344CB8AC3E}">
        <p14:creationId xmlns:p14="http://schemas.microsoft.com/office/powerpoint/2010/main" val="4248243881"/>
      </p:ext>
    </p:extLst>
  </p:cSld>
  <p:clrMap bg1="lt1" tx1="dk1" bg2="lt2" tx2="dk2" accent1="accent1" accent2="accent2" accent3="accent3" accent4="accent4" accent5="accent5" accent6="accent6" hlink="hlink" folHlink="folHlink"/>
  <p:hf/>
  <p:notesStyle>
    <a:lvl1pPr marL="0"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39932"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679871"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019807"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359744"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699681" algn="l" defTabSz="679871" rtl="0" eaLnBrk="1" latinLnBrk="0" hangingPunct="1">
      <a:defRPr sz="893" kern="1200">
        <a:solidFill>
          <a:schemeClr val="tx1"/>
        </a:solidFill>
        <a:latin typeface="+mn-lt"/>
        <a:ea typeface="+mn-ea"/>
        <a:cs typeface="+mn-cs"/>
      </a:defRPr>
    </a:lvl6pPr>
    <a:lvl7pPr marL="2039614" algn="l" defTabSz="679871" rtl="0" eaLnBrk="1" latinLnBrk="0" hangingPunct="1">
      <a:defRPr sz="893" kern="1200">
        <a:solidFill>
          <a:schemeClr val="tx1"/>
        </a:solidFill>
        <a:latin typeface="+mn-lt"/>
        <a:ea typeface="+mn-ea"/>
        <a:cs typeface="+mn-cs"/>
      </a:defRPr>
    </a:lvl7pPr>
    <a:lvl8pPr marL="2379548" algn="l" defTabSz="679871" rtl="0" eaLnBrk="1" latinLnBrk="0" hangingPunct="1">
      <a:defRPr sz="893" kern="1200">
        <a:solidFill>
          <a:schemeClr val="tx1"/>
        </a:solidFill>
        <a:latin typeface="+mn-lt"/>
        <a:ea typeface="+mn-ea"/>
        <a:cs typeface="+mn-cs"/>
      </a:defRPr>
    </a:lvl8pPr>
    <a:lvl9pPr marL="2719486" algn="l" defTabSz="679871" rtl="0" eaLnBrk="1" latinLnBrk="0" hangingPunct="1">
      <a:defRPr sz="89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Footer Placeholder 3"/>
          <p:cNvSpPr>
            <a:spLocks noGrp="1"/>
          </p:cNvSpPr>
          <p:nvPr>
            <p:ph type="ftr" sz="quarter" idx="4"/>
          </p:nvPr>
        </p:nvSpPr>
        <p:spPr/>
        <p:txBody>
          <a:bodyPr/>
          <a:lstStyle/>
          <a:p>
            <a:r>
              <a:rPr lang="fi-FI"/>
              <a:t>SKOL</a:t>
            </a:r>
          </a:p>
        </p:txBody>
      </p:sp>
      <p:sp>
        <p:nvSpPr>
          <p:cNvPr id="5" name="Slide Number Placeholder 4"/>
          <p:cNvSpPr>
            <a:spLocks noGrp="1"/>
          </p:cNvSpPr>
          <p:nvPr>
            <p:ph type="sldNum" sz="quarter" idx="5"/>
          </p:nvPr>
        </p:nvSpPr>
        <p:spPr/>
        <p:txBody>
          <a:bodyPr/>
          <a:lstStyle/>
          <a:p>
            <a:fld id="{B5A0B3B4-F971-4AD3-B530-DE860EFC07D2}" type="slidenum">
              <a:rPr lang="fi-FI" smtClean="0"/>
              <a:pPr/>
              <a:t>13</a:t>
            </a:fld>
            <a:endParaRPr lang="fi-FI"/>
          </a:p>
        </p:txBody>
      </p:sp>
    </p:spTree>
    <p:extLst>
      <p:ext uri="{BB962C8B-B14F-4D97-AF65-F5344CB8AC3E}">
        <p14:creationId xmlns:p14="http://schemas.microsoft.com/office/powerpoint/2010/main" val="35965062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dia">
    <p:bg>
      <p:bgPr>
        <a:solidFill>
          <a:srgbClr val="85E869"/>
        </a:solidFill>
        <a:effectLst/>
      </p:bgPr>
    </p:bg>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a:stretch>
            <a:fillRect/>
          </a:stretch>
        </p:blipFill>
        <p:spPr>
          <a:xfrm>
            <a:off x="3141442" y="1887671"/>
            <a:ext cx="2700558" cy="1307934"/>
          </a:xfrm>
          <a:prstGeom prst="rect">
            <a:avLst/>
          </a:prstGeom>
        </p:spPr>
      </p:pic>
    </p:spTree>
    <p:extLst>
      <p:ext uri="{BB962C8B-B14F-4D97-AF65-F5344CB8AC3E}">
        <p14:creationId xmlns:p14="http://schemas.microsoft.com/office/powerpoint/2010/main" val="1151411044"/>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petroli">
    <p:bg>
      <p:bgPr>
        <a:solidFill>
          <a:srgbClr val="0F78B2"/>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5C870B0A-5FAA-48CC-9422-68AAC5A5CADB}"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11" name="Tekstin paikkamerkki 2"/>
          <p:cNvSpPr>
            <a:spLocks noGrp="1"/>
          </p:cNvSpPr>
          <p:nvPr>
            <p:ph idx="21"/>
          </p:nvPr>
        </p:nvSpPr>
        <p:spPr>
          <a:xfrm>
            <a:off x="1072800" y="1584884"/>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2"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264742819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äliotsikkodia - sininen">
    <p:bg>
      <p:bgPr>
        <a:solidFill>
          <a:srgbClr val="141F94"/>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33A50D0A-99B9-48FE-8B08-047EE10ADBDA}"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4062311651"/>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sininen">
    <p:bg>
      <p:bgPr>
        <a:solidFill>
          <a:srgbClr val="141F94"/>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71EF2A4B-BD6C-442B-B37A-933F3A2F5101}"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278139381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äliotsikkodia - violetti">
    <p:bg>
      <p:bgPr>
        <a:solidFill>
          <a:srgbClr val="8A0FA6"/>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9AA3CBEF-2865-4434-A020-1FAA7DCEF42D}"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33050194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violetti">
    <p:bg>
      <p:bgPr>
        <a:solidFill>
          <a:srgbClr val="8A0FA6"/>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04B4512B-9268-4DA6-A4DE-9BAC66E0AE0F}"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376262288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äliotsikkodia - pinkki">
    <p:bg>
      <p:bgPr>
        <a:solidFill>
          <a:srgbClr val="FF00B8"/>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4"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5"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7"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AF34066-C849-43D6-AD11-EC5B4E0FCE81}" type="datetime1">
              <a:rPr lang="fi-FI" smtClean="0"/>
              <a:t>7.10.2024</a:t>
            </a:fld>
            <a:endParaRPr lang="fi-FI"/>
          </a:p>
        </p:txBody>
      </p:sp>
      <p:sp>
        <p:nvSpPr>
          <p:cNvPr id="18"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2080886621"/>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pinkki">
    <p:bg>
      <p:bgPr>
        <a:solidFill>
          <a:srgbClr val="FF00B8"/>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91DAFD31-6E2D-43E4-B45F-A91916303127}"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415042171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dia - mandariini">
    <p:bg>
      <p:bgPr>
        <a:solidFill>
          <a:srgbClr val="FF805C"/>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A05A29F8-3631-43D8-937B-CB2D984A1FF3}"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64181846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mandariini">
    <p:bg>
      <p:bgPr>
        <a:solidFill>
          <a:srgbClr val="FF805C"/>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5A1FFB15-5351-4C69-B4D2-8C0154A2BCAF}"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41745300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äliotsikkodia - sitruuna">
    <p:bg>
      <p:bgPr>
        <a:solidFill>
          <a:srgbClr val="FFFF00"/>
        </a:solidFill>
        <a:effectLst/>
      </p:bgPr>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stretch>
            <a:fillRect/>
          </a:stretch>
        </p:blipFill>
        <p:spPr>
          <a:xfrm>
            <a:off x="8335624" y="368923"/>
            <a:ext cx="437056" cy="437032"/>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rgbClr val="000000"/>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0F905F96-8735-44CC-A79D-9FF4592D6200}"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Tree>
    <p:extLst>
      <p:ext uri="{BB962C8B-B14F-4D97-AF65-F5344CB8AC3E}">
        <p14:creationId xmlns:p14="http://schemas.microsoft.com/office/powerpoint/2010/main" val="549499557"/>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dia">
    <p:bg>
      <p:bgPr>
        <a:solidFill>
          <a:srgbClr val="85E869"/>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881898"/>
            <a:ext cx="6977283" cy="1165268"/>
          </a:xfrm>
          <a:prstGeom prst="rect">
            <a:avLst/>
          </a:prstGeom>
        </p:spPr>
        <p:txBody>
          <a:bodyPr>
            <a:normAutofit/>
          </a:bodyPr>
          <a:lstStyle>
            <a:lvl1pPr marL="10800" indent="0">
              <a:lnSpc>
                <a:spcPct val="100000"/>
              </a:lnSpc>
              <a:spcBef>
                <a:spcPts val="0"/>
              </a:spcBef>
              <a:spcAft>
                <a:spcPts val="0"/>
              </a:spcAft>
              <a:buFontTx/>
              <a:buNone/>
              <a:defRPr sz="26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pääotsikkoa </a:t>
            </a:r>
            <a:r>
              <a:rPr lang="fi-FI" err="1"/>
              <a:t>napsautt</a:t>
            </a:r>
            <a:r>
              <a:rPr lang="fi-FI"/>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553C366-6A2C-43B9-A437-B827E0484441}" type="datetime1">
              <a:rPr lang="fi-FI" smtClean="0"/>
              <a:t>7.10.2024</a:t>
            </a:fld>
            <a:endParaRPr lang="fi-FI"/>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154039037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sitruuna">
    <p:bg>
      <p:bgPr>
        <a:solidFill>
          <a:srgbClr val="FFFF00"/>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4D1D5393-FFB8-4AFB-965F-DF835FFEFFC2}"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buSzPct val="125000"/>
              <a:defRPr sz="1300" baseline="0">
                <a:solidFill>
                  <a:srgbClr val="000000"/>
                </a:solidFill>
              </a:defRPr>
            </a:lvl2pPr>
            <a:lvl3pPr indent="-158400">
              <a:buSzPct val="125000"/>
              <a:defRPr sz="1100">
                <a:solidFill>
                  <a:srgbClr val="000000"/>
                </a:solidFill>
              </a:defRPr>
            </a:lvl3pPr>
            <a:lvl4pPr indent="-158400">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1897754279"/>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sältödia teksti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1F9AB61F-25F5-4BAC-AFD2-7CF6AA8759C3}"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21" name="Tekstin paikkamerkki 2"/>
          <p:cNvSpPr>
            <a:spLocks noGrp="1"/>
          </p:cNvSpPr>
          <p:nvPr>
            <p:ph idx="19"/>
          </p:nvPr>
        </p:nvSpPr>
        <p:spPr>
          <a:xfrm>
            <a:off x="1072800" y="1582404"/>
            <a:ext cx="7171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22" name="Tekstin paikkamerkki 28"/>
          <p:cNvSpPr>
            <a:spLocks noGrp="1"/>
          </p:cNvSpPr>
          <p:nvPr>
            <p:ph type="body" sz="quarter" idx="20" hasCustomPrompt="1"/>
          </p:nvPr>
        </p:nvSpPr>
        <p:spPr>
          <a:xfrm>
            <a:off x="1072800" y="1102950"/>
            <a:ext cx="71712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Tree>
    <p:extLst>
      <p:ext uri="{BB962C8B-B14F-4D97-AF65-F5344CB8AC3E}">
        <p14:creationId xmlns:p14="http://schemas.microsoft.com/office/powerpoint/2010/main" val="6329016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sältödia tekstille 2-palstaa">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4E9C680B-B035-4481-9C89-9B8DCFA07DE9}"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1" name="Tekstin paikkamerkki 2"/>
          <p:cNvSpPr>
            <a:spLocks noGrp="1"/>
          </p:cNvSpPr>
          <p:nvPr>
            <p:ph idx="1"/>
          </p:nvPr>
        </p:nvSpPr>
        <p:spPr>
          <a:xfrm>
            <a:off x="4449254" y="1565735"/>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2" name="Tekstin paikkamerkki 28"/>
          <p:cNvSpPr>
            <a:spLocks noGrp="1"/>
          </p:cNvSpPr>
          <p:nvPr>
            <p:ph type="body" sz="quarter" idx="17" hasCustomPrompt="1"/>
          </p:nvPr>
        </p:nvSpPr>
        <p:spPr>
          <a:xfrm>
            <a:off x="1072800" y="1102950"/>
            <a:ext cx="71712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28" name="Tekstin paikkamerkki 2"/>
          <p:cNvSpPr>
            <a:spLocks noGrp="1"/>
          </p:cNvSpPr>
          <p:nvPr>
            <p:ph idx="19"/>
          </p:nvPr>
        </p:nvSpPr>
        <p:spPr>
          <a:xfrm>
            <a:off x="1072800" y="1582404"/>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53580326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isältödia tekstille ja kuvalle A">
    <p:spTree>
      <p:nvGrpSpPr>
        <p:cNvPr id="1" name=""/>
        <p:cNvGrpSpPr/>
        <p:nvPr/>
      </p:nvGrpSpPr>
      <p:grpSpPr>
        <a:xfrm>
          <a:off x="0" y="0"/>
          <a:ext cx="0" cy="0"/>
          <a:chOff x="0" y="0"/>
          <a:chExt cx="0" cy="0"/>
        </a:xfrm>
      </p:grpSpPr>
      <p:sp>
        <p:nvSpPr>
          <p:cNvPr id="15" name="Päivämäärän paikkamerkki 1"/>
          <p:cNvSpPr>
            <a:spLocks noGrp="1"/>
          </p:cNvSpPr>
          <p:nvPr>
            <p:ph type="dt" sz="half" idx="10"/>
          </p:nvPr>
        </p:nvSpPr>
        <p:spPr>
          <a:xfrm>
            <a:off x="282027" y="4728047"/>
            <a:ext cx="916709" cy="164690"/>
          </a:xfrm>
        </p:spPr>
        <p:txBody>
          <a:bodyPr/>
          <a:lstStyle/>
          <a:p>
            <a:fld id="{26EC10B7-6068-4592-8DF6-C21B5E169149}"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8" name="Tekstin paikkamerkki 2"/>
          <p:cNvSpPr>
            <a:spLocks noGrp="1"/>
          </p:cNvSpPr>
          <p:nvPr>
            <p:ph idx="19"/>
          </p:nvPr>
        </p:nvSpPr>
        <p:spPr>
          <a:xfrm>
            <a:off x="1072800" y="1584553"/>
            <a:ext cx="55296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100">
                <a:solidFill>
                  <a:srgbClr val="000000"/>
                </a:solidFill>
              </a:defRPr>
            </a:lvl3pPr>
            <a:lvl4pPr indent="-158400">
              <a:lnSpc>
                <a:spcPts val="1800"/>
              </a:lnSpc>
              <a:spcBef>
                <a:spcPts val="200"/>
              </a:spcBef>
              <a:spcAft>
                <a:spcPts val="200"/>
              </a:spcAft>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Tekstin paikkamerkki 28"/>
          <p:cNvSpPr>
            <a:spLocks noGrp="1"/>
          </p:cNvSpPr>
          <p:nvPr>
            <p:ph type="body" sz="quarter" idx="21" hasCustomPrompt="1"/>
          </p:nvPr>
        </p:nvSpPr>
        <p:spPr>
          <a:xfrm>
            <a:off x="1072800" y="1104452"/>
            <a:ext cx="5529600" cy="365682"/>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0" name="Kuvan paikkamerkki 6"/>
          <p:cNvSpPr>
            <a:spLocks noGrp="1"/>
          </p:cNvSpPr>
          <p:nvPr>
            <p:ph type="pic" sz="quarter" idx="20"/>
          </p:nvPr>
        </p:nvSpPr>
        <p:spPr>
          <a:xfrm>
            <a:off x="6775200" y="0"/>
            <a:ext cx="23688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12"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78566840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isältödia tekstille ja kuvalle B">
    <p:spTree>
      <p:nvGrpSpPr>
        <p:cNvPr id="1" name=""/>
        <p:cNvGrpSpPr/>
        <p:nvPr/>
      </p:nvGrpSpPr>
      <p:grpSpPr>
        <a:xfrm>
          <a:off x="0" y="0"/>
          <a:ext cx="0" cy="0"/>
          <a:chOff x="0" y="0"/>
          <a:chExt cx="0" cy="0"/>
        </a:xfrm>
      </p:grpSpPr>
      <p:sp>
        <p:nvSpPr>
          <p:cNvPr id="15" name="Päivämäärän paikkamerkki 1"/>
          <p:cNvSpPr>
            <a:spLocks noGrp="1"/>
          </p:cNvSpPr>
          <p:nvPr>
            <p:ph type="dt" sz="half" idx="10"/>
          </p:nvPr>
        </p:nvSpPr>
        <p:spPr>
          <a:xfrm>
            <a:off x="282027" y="4728047"/>
            <a:ext cx="916709" cy="164690"/>
          </a:xfrm>
        </p:spPr>
        <p:txBody>
          <a:bodyPr/>
          <a:lstStyle/>
          <a:p>
            <a:fld id="{B470C21F-BEA7-4001-A59E-ED99F75C48EF}"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9" name="Kuvan paikkamerkki 6"/>
          <p:cNvSpPr>
            <a:spLocks noGrp="1"/>
          </p:cNvSpPr>
          <p:nvPr>
            <p:ph type="pic" sz="quarter" idx="20"/>
          </p:nvPr>
        </p:nvSpPr>
        <p:spPr>
          <a:xfrm>
            <a:off x="5090400" y="0"/>
            <a:ext cx="4053606"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8" name="Tekstin paikkamerkki 2"/>
          <p:cNvSpPr>
            <a:spLocks noGrp="1"/>
          </p:cNvSpPr>
          <p:nvPr>
            <p:ph idx="19"/>
          </p:nvPr>
        </p:nvSpPr>
        <p:spPr>
          <a:xfrm>
            <a:off x="1072800" y="1584554"/>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0"/>
              </a:spcBef>
              <a:spcAft>
                <a:spcPts val="7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100">
                <a:solidFill>
                  <a:srgbClr val="000000"/>
                </a:solidFill>
              </a:defRPr>
            </a:lvl3pPr>
            <a:lvl4pPr indent="-158400">
              <a:lnSpc>
                <a:spcPts val="1800"/>
              </a:lnSpc>
              <a:spcBef>
                <a:spcPts val="200"/>
              </a:spcBef>
              <a:spcAft>
                <a:spcPts val="200"/>
              </a:spcAft>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Tekstin paikkamerkki 28"/>
          <p:cNvSpPr>
            <a:spLocks noGrp="1"/>
          </p:cNvSpPr>
          <p:nvPr>
            <p:ph type="body" sz="quarter" idx="21" hasCustomPrompt="1"/>
          </p:nvPr>
        </p:nvSpPr>
        <p:spPr>
          <a:xfrm>
            <a:off x="1072800" y="1104452"/>
            <a:ext cx="3844800" cy="365682"/>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
        <p:nvSpPr>
          <p:cNvPr id="10"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303216163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sältödia pelkälle kuvalle">
    <p:spTree>
      <p:nvGrpSpPr>
        <p:cNvPr id="1" name=""/>
        <p:cNvGrpSpPr/>
        <p:nvPr/>
      </p:nvGrpSpPr>
      <p:grpSpPr>
        <a:xfrm>
          <a:off x="0" y="0"/>
          <a:ext cx="0" cy="0"/>
          <a:chOff x="0" y="0"/>
          <a:chExt cx="0" cy="0"/>
        </a:xfrm>
      </p:grpSpPr>
      <p:sp>
        <p:nvSpPr>
          <p:cNvPr id="19" name="Kuvan paikkamerkki 6"/>
          <p:cNvSpPr>
            <a:spLocks noGrp="1"/>
          </p:cNvSpPr>
          <p:nvPr>
            <p:ph type="pic" sz="quarter" idx="20"/>
          </p:nvPr>
        </p:nvSpPr>
        <p:spPr>
          <a:xfrm>
            <a:off x="0" y="0"/>
            <a:ext cx="91440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Tree>
    <p:extLst>
      <p:ext uri="{BB962C8B-B14F-4D97-AF65-F5344CB8AC3E}">
        <p14:creationId xmlns:p14="http://schemas.microsoft.com/office/powerpoint/2010/main" val="964117059"/>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sältödia taulukoi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1" name="Tekstin paikkamerkki 2"/>
          <p:cNvSpPr>
            <a:spLocks noGrp="1"/>
          </p:cNvSpPr>
          <p:nvPr>
            <p:ph type="body" sz="quarter" idx="23"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
        <p:nvSpPr>
          <p:cNvPr id="19" name="Tekstin paikkamerkki 28"/>
          <p:cNvSpPr>
            <a:spLocks noGrp="1"/>
          </p:cNvSpPr>
          <p:nvPr>
            <p:ph type="body" sz="quarter" idx="21" hasCustomPrompt="1"/>
          </p:nvPr>
        </p:nvSpPr>
        <p:spPr>
          <a:xfrm>
            <a:off x="1072799" y="1102950"/>
            <a:ext cx="6868801"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20" name="Sisällön paikkamerkki 4"/>
          <p:cNvSpPr>
            <a:spLocks noGrp="1"/>
          </p:cNvSpPr>
          <p:nvPr>
            <p:ph sz="quarter" idx="17"/>
          </p:nvPr>
        </p:nvSpPr>
        <p:spPr>
          <a:xfrm>
            <a:off x="1201739" y="1584200"/>
            <a:ext cx="6739862" cy="3010469"/>
          </a:xfrm>
        </p:spPr>
        <p:txBody>
          <a:bodyPr/>
          <a:lstStyle>
            <a:lvl1pPr marL="241200" indent="-212400">
              <a:buFont typeface="Arial" panose="020B0604020202020204" pitchFamily="34" charset="0"/>
              <a:buChar char="•"/>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Muokkaa tekstin perustyylejä napsauttamalla</a:t>
            </a:r>
          </a:p>
        </p:txBody>
      </p:sp>
      <p:sp>
        <p:nvSpPr>
          <p:cNvPr id="2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25" name="Päivämäärän paikkamerkki 1"/>
          <p:cNvSpPr>
            <a:spLocks noGrp="1"/>
          </p:cNvSpPr>
          <p:nvPr>
            <p:ph type="dt" sz="half" idx="10"/>
          </p:nvPr>
        </p:nvSpPr>
        <p:spPr>
          <a:xfrm>
            <a:off x="282027" y="4728047"/>
            <a:ext cx="916709" cy="164690"/>
          </a:xfrm>
        </p:spPr>
        <p:txBody>
          <a:bodyPr/>
          <a:lstStyle/>
          <a:p>
            <a:fld id="{C26F1C2C-1F3D-4324-8DB1-2B3A728EB293}" type="datetime1">
              <a:rPr lang="fi-FI" smtClean="0"/>
              <a:t>7.10.2024</a:t>
            </a:fld>
            <a:endParaRPr lang="fi-FI"/>
          </a:p>
        </p:txBody>
      </p:sp>
      <p:sp>
        <p:nvSpPr>
          <p:cNvPr id="26" name="Alatunnisteen paikkamerkki 2"/>
          <p:cNvSpPr>
            <a:spLocks noGrp="1"/>
          </p:cNvSpPr>
          <p:nvPr>
            <p:ph type="ftr" sz="quarter" idx="11"/>
          </p:nvPr>
        </p:nvSpPr>
        <p:spPr>
          <a:xfrm>
            <a:off x="1111510" y="4728047"/>
            <a:ext cx="1295891" cy="164690"/>
          </a:xfrm>
        </p:spPr>
        <p:txBody>
          <a:bodyPr/>
          <a:lstStyle/>
          <a:p>
            <a:r>
              <a:rPr lang="fi-FI"/>
              <a:t>SKOL</a:t>
            </a:r>
          </a:p>
        </p:txBody>
      </p:sp>
    </p:spTree>
    <p:extLst>
      <p:ext uri="{BB962C8B-B14F-4D97-AF65-F5344CB8AC3E}">
        <p14:creationId xmlns:p14="http://schemas.microsoft.com/office/powerpoint/2010/main" val="87594283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isältödia tekstille ja tauluko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7"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8" name="Päivämäärän paikkamerkki 1"/>
          <p:cNvSpPr>
            <a:spLocks noGrp="1"/>
          </p:cNvSpPr>
          <p:nvPr>
            <p:ph type="dt" sz="half" idx="10"/>
          </p:nvPr>
        </p:nvSpPr>
        <p:spPr>
          <a:xfrm>
            <a:off x="282027" y="4728047"/>
            <a:ext cx="916709" cy="164690"/>
          </a:xfrm>
        </p:spPr>
        <p:txBody>
          <a:bodyPr/>
          <a:lstStyle/>
          <a:p>
            <a:fld id="{00B1868B-515C-4A84-A79A-DDEC623D6CDB}" type="datetime1">
              <a:rPr lang="fi-FI" smtClean="0"/>
              <a:t>7.10.2024</a:t>
            </a:fld>
            <a:endParaRPr lang="fi-FI"/>
          </a:p>
        </p:txBody>
      </p:sp>
      <p:sp>
        <p:nvSpPr>
          <p:cNvPr id="19"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6" name="Tekstin paikkamerkki 2"/>
          <p:cNvSpPr>
            <a:spLocks noGrp="1"/>
          </p:cNvSpPr>
          <p:nvPr>
            <p:ph type="body" sz="quarter" idx="18"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
        <p:nvSpPr>
          <p:cNvPr id="9" name="Tekstin paikkamerkki 28"/>
          <p:cNvSpPr>
            <a:spLocks noGrp="1"/>
          </p:cNvSpPr>
          <p:nvPr>
            <p:ph type="body" sz="quarter" idx="21" hasCustomPrompt="1"/>
          </p:nvPr>
        </p:nvSpPr>
        <p:spPr>
          <a:xfrm>
            <a:off x="1072799" y="1102950"/>
            <a:ext cx="6868801"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1" name="Tekstin paikkamerkki 3"/>
          <p:cNvSpPr>
            <a:spLocks noGrp="1"/>
          </p:cNvSpPr>
          <p:nvPr>
            <p:ph type="body" sz="quarter" idx="22"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3" name="Sisällön paikkamerkki 4"/>
          <p:cNvSpPr>
            <a:spLocks noGrp="1"/>
          </p:cNvSpPr>
          <p:nvPr>
            <p:ph sz="quarter" idx="23" hasCustomPrompt="1"/>
          </p:nvPr>
        </p:nvSpPr>
        <p:spPr>
          <a:xfrm>
            <a:off x="4572001" y="1584200"/>
            <a:ext cx="3369600" cy="2892550"/>
          </a:xfrm>
        </p:spPr>
        <p:txBody>
          <a:bodyPr/>
          <a:lstStyle>
            <a:lvl1pPr marL="0" indent="0">
              <a:buFontTx/>
              <a:buNone/>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Lisää objekti</a:t>
            </a:r>
          </a:p>
        </p:txBody>
      </p:sp>
      <p:sp>
        <p:nvSpPr>
          <p:cNvPr id="12" name="Tekstin paikkamerkki 2"/>
          <p:cNvSpPr>
            <a:spLocks noGrp="1"/>
          </p:cNvSpPr>
          <p:nvPr>
            <p:ph idx="19"/>
          </p:nvPr>
        </p:nvSpPr>
        <p:spPr>
          <a:xfrm>
            <a:off x="1072800" y="1582404"/>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687386369"/>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sältödia isoille taulukoille">
    <p:spTree>
      <p:nvGrpSpPr>
        <p:cNvPr id="1" name=""/>
        <p:cNvGrpSpPr/>
        <p:nvPr/>
      </p:nvGrpSpPr>
      <p:grpSpPr>
        <a:xfrm>
          <a:off x="0" y="0"/>
          <a:ext cx="0" cy="0"/>
          <a:chOff x="0" y="0"/>
          <a:chExt cx="0" cy="0"/>
        </a:xfrm>
      </p:grpSpPr>
      <p:sp>
        <p:nvSpPr>
          <p:cNvPr id="30" name="Tekstin paikkamerkki 28"/>
          <p:cNvSpPr>
            <a:spLocks noGrp="1"/>
          </p:cNvSpPr>
          <p:nvPr>
            <p:ph type="body" sz="quarter" idx="15" hasCustomPrompt="1"/>
          </p:nvPr>
        </p:nvSpPr>
        <p:spPr>
          <a:xfrm>
            <a:off x="252000" y="282150"/>
            <a:ext cx="7992000" cy="648000"/>
          </a:xfrm>
          <a:prstGeom prst="rect">
            <a:avLst/>
          </a:prstGeom>
        </p:spPr>
        <p:txBody>
          <a:bodyPr/>
          <a:lstStyle>
            <a:lvl1pPr marL="14400" indent="0">
              <a:lnSpc>
                <a:spcPts val="2700"/>
              </a:lnSpc>
              <a:spcAft>
                <a:spcPts val="0"/>
              </a:spcAft>
              <a:buFontTx/>
              <a:buNone/>
              <a:defRPr sz="2200" b="1">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7"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8" name="Päivämäärän paikkamerkki 1"/>
          <p:cNvSpPr>
            <a:spLocks noGrp="1"/>
          </p:cNvSpPr>
          <p:nvPr>
            <p:ph type="dt" sz="half" idx="10"/>
          </p:nvPr>
        </p:nvSpPr>
        <p:spPr>
          <a:xfrm>
            <a:off x="282027" y="4728047"/>
            <a:ext cx="916709" cy="164690"/>
          </a:xfrm>
        </p:spPr>
        <p:txBody>
          <a:bodyPr/>
          <a:lstStyle/>
          <a:p>
            <a:fld id="{E70C97DB-DA9C-4CFA-B970-B8599B25F3E4}" type="datetime1">
              <a:rPr lang="fi-FI" smtClean="0"/>
              <a:t>7.10.2024</a:t>
            </a:fld>
            <a:endParaRPr lang="fi-FI"/>
          </a:p>
        </p:txBody>
      </p:sp>
      <p:sp>
        <p:nvSpPr>
          <p:cNvPr id="19"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5" name="Sisällön paikkamerkki 4"/>
          <p:cNvSpPr>
            <a:spLocks noGrp="1"/>
          </p:cNvSpPr>
          <p:nvPr>
            <p:ph sz="quarter" idx="17"/>
          </p:nvPr>
        </p:nvSpPr>
        <p:spPr>
          <a:xfrm>
            <a:off x="381000" y="1103313"/>
            <a:ext cx="8391525" cy="3541712"/>
          </a:xfrm>
        </p:spPr>
        <p:txBody>
          <a:bodyPr/>
          <a:lstStyle>
            <a:lvl1pPr marL="0" indent="0">
              <a:buFontTx/>
              <a:buNone/>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Muokkaa tekstin perustyylejä napsauttamalla</a:t>
            </a:r>
          </a:p>
        </p:txBody>
      </p:sp>
      <p:sp>
        <p:nvSpPr>
          <p:cNvPr id="16" name="Tekstin paikkamerkki 2"/>
          <p:cNvSpPr>
            <a:spLocks noGrp="1"/>
          </p:cNvSpPr>
          <p:nvPr>
            <p:ph type="body" sz="quarter" idx="18"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Tree>
    <p:extLst>
      <p:ext uri="{BB962C8B-B14F-4D97-AF65-F5344CB8AC3E}">
        <p14:creationId xmlns:p14="http://schemas.microsoft.com/office/powerpoint/2010/main" val="106746017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yhjä dia">
    <p:spTree>
      <p:nvGrpSpPr>
        <p:cNvPr id="1" name=""/>
        <p:cNvGrpSpPr/>
        <p:nvPr/>
      </p:nvGrpSpPr>
      <p:grpSpPr>
        <a:xfrm>
          <a:off x="0" y="0"/>
          <a:ext cx="0" cy="0"/>
          <a:chOff x="0" y="0"/>
          <a:chExt cx="0" cy="0"/>
        </a:xfrm>
      </p:grpSpPr>
      <p:pic>
        <p:nvPicPr>
          <p:cNvPr id="2" name="Kuva 1"/>
          <p:cNvPicPr>
            <a:picLocks noChangeAspect="1"/>
          </p:cNvPicPr>
          <p:nvPr userDrawn="1"/>
        </p:nvPicPr>
        <p:blipFill>
          <a:blip r:embed="rId2"/>
          <a:stretch>
            <a:fillRect/>
          </a:stretch>
        </p:blipFill>
        <p:spPr>
          <a:xfrm>
            <a:off x="8335624" y="368923"/>
            <a:ext cx="437056" cy="437032"/>
          </a:xfrm>
          <a:prstGeom prst="rect">
            <a:avLst/>
          </a:prstGeom>
        </p:spPr>
      </p:pic>
      <p:sp>
        <p:nvSpPr>
          <p:cNvPr id="3"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4" name="Päivämäärän paikkamerkki 1"/>
          <p:cNvSpPr>
            <a:spLocks noGrp="1"/>
          </p:cNvSpPr>
          <p:nvPr>
            <p:ph type="dt" sz="half" idx="10"/>
          </p:nvPr>
        </p:nvSpPr>
        <p:spPr>
          <a:xfrm>
            <a:off x="282027" y="4728047"/>
            <a:ext cx="916709" cy="164690"/>
          </a:xfrm>
        </p:spPr>
        <p:txBody>
          <a:bodyPr/>
          <a:lstStyle/>
          <a:p>
            <a:fld id="{E70C97DB-DA9C-4CFA-B970-B8599B25F3E4}" type="datetime1">
              <a:rPr lang="fi-FI" smtClean="0"/>
              <a:t>7.10.2024</a:t>
            </a:fld>
            <a:endParaRPr lang="fi-FI"/>
          </a:p>
        </p:txBody>
      </p:sp>
      <p:sp>
        <p:nvSpPr>
          <p:cNvPr id="5"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7" name="Tekstin paikkamerkki 3"/>
          <p:cNvSpPr>
            <a:spLocks noGrp="1"/>
          </p:cNvSpPr>
          <p:nvPr>
            <p:ph type="body" sz="quarter" idx="22"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358328588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Logodia">
    <p:bg>
      <p:bgRef idx="1001">
        <a:schemeClr val="bg1"/>
      </p:bgRef>
    </p:bg>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a:stretch>
            <a:fillRect/>
          </a:stretch>
        </p:blipFill>
        <p:spPr>
          <a:xfrm>
            <a:off x="3141442" y="1887671"/>
            <a:ext cx="2700558" cy="1307934"/>
          </a:xfrm>
          <a:prstGeom prst="rect">
            <a:avLst/>
          </a:prstGeom>
        </p:spPr>
      </p:pic>
    </p:spTree>
    <p:extLst>
      <p:ext uri="{BB962C8B-B14F-4D97-AF65-F5344CB8AC3E}">
        <p14:creationId xmlns:p14="http://schemas.microsoft.com/office/powerpoint/2010/main" val="195747217"/>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äliotsikkodia - valkoinen">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8D9E7F89-CFBC-40A6-849E-791F2CE17670}"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1" name="Tekstin paikkamerkki 28"/>
          <p:cNvSpPr>
            <a:spLocks noGrp="1"/>
          </p:cNvSpPr>
          <p:nvPr>
            <p:ph type="body" sz="quarter" idx="22" hasCustomPrompt="1"/>
          </p:nvPr>
        </p:nvSpPr>
        <p:spPr>
          <a:xfrm>
            <a:off x="1072800" y="1913747"/>
            <a:ext cx="7171200" cy="1176411"/>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Tree>
    <p:extLst>
      <p:ext uri="{BB962C8B-B14F-4D97-AF65-F5344CB8AC3E}">
        <p14:creationId xmlns:p14="http://schemas.microsoft.com/office/powerpoint/2010/main" val="2207341520"/>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valkoinen">
    <p:bg>
      <p:bgPr>
        <a:solidFill>
          <a:schemeClr val="bg1"/>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4D1D5393-FFB8-4AFB-965F-DF835FFEFFC2}"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buSzPct val="125000"/>
              <a:defRPr sz="1300" baseline="0">
                <a:solidFill>
                  <a:srgbClr val="000000"/>
                </a:solidFill>
              </a:defRPr>
            </a:lvl2pPr>
            <a:lvl3pPr indent="-158400">
              <a:buSzPct val="125000"/>
              <a:defRPr sz="1100">
                <a:solidFill>
                  <a:srgbClr val="000000"/>
                </a:solidFill>
              </a:defRPr>
            </a:lvl3pPr>
            <a:lvl4pPr indent="-158400">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102188674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ogodia">
    <p:bg>
      <p:bgPr>
        <a:solidFill>
          <a:srgbClr val="85E869"/>
        </a:solidFill>
        <a:effectLst/>
      </p:bgPr>
    </p:bg>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a:stretch>
            <a:fillRect/>
          </a:stretch>
        </p:blipFill>
        <p:spPr>
          <a:xfrm>
            <a:off x="3141442" y="1887671"/>
            <a:ext cx="2700558" cy="1307934"/>
          </a:xfrm>
          <a:prstGeom prst="rect">
            <a:avLst/>
          </a:prstGeom>
        </p:spPr>
      </p:pic>
    </p:spTree>
    <p:extLst>
      <p:ext uri="{BB962C8B-B14F-4D97-AF65-F5344CB8AC3E}">
        <p14:creationId xmlns:p14="http://schemas.microsoft.com/office/powerpoint/2010/main" val="4255404427"/>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tsikkodia">
    <p:bg>
      <p:bgPr>
        <a:solidFill>
          <a:srgbClr val="85E869"/>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881898"/>
            <a:ext cx="6977283" cy="1165268"/>
          </a:xfrm>
          <a:prstGeom prst="rect">
            <a:avLst/>
          </a:prstGeom>
        </p:spPr>
        <p:txBody>
          <a:bodyPr>
            <a:normAutofit/>
          </a:bodyPr>
          <a:lstStyle>
            <a:lvl1pPr marL="10800" indent="0">
              <a:lnSpc>
                <a:spcPct val="100000"/>
              </a:lnSpc>
              <a:spcBef>
                <a:spcPts val="0"/>
              </a:spcBef>
              <a:spcAft>
                <a:spcPts val="0"/>
              </a:spcAft>
              <a:buFontTx/>
              <a:buNone/>
              <a:defRPr sz="26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pääotsikkoa </a:t>
            </a:r>
            <a:r>
              <a:rPr lang="fi-FI" err="1"/>
              <a:t>napsautt</a:t>
            </a:r>
            <a:r>
              <a:rPr lang="fi-FI"/>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553C366-6A2C-43B9-A437-B827E0484441}" type="datetime1">
              <a:rPr lang="fi-FI" smtClean="0"/>
              <a:t>7.10.2024</a:t>
            </a:fld>
            <a:endParaRPr lang="fi-FI"/>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372901700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Väliotsikkodia - omena">
    <p:bg>
      <p:bgPr>
        <a:solidFill>
          <a:srgbClr val="85E869"/>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AB4C9FC2-AB49-4BC7-8E34-F35776C6F0E4}"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294934347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omena">
    <p:bg>
      <p:bgPr>
        <a:solidFill>
          <a:srgbClr val="85E869"/>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BFD90D18-063C-4F97-88EB-7B998FCF1C84}"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5"/>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2223685691"/>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Väliotsikkodia - turkoosi">
    <p:bg>
      <p:bgPr>
        <a:solidFill>
          <a:srgbClr val="0ACFCF"/>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BD49F65-936D-47C1-B476-B10D0AC9DEC4}" type="datetime1">
              <a:rPr lang="fi-FI" smtClean="0"/>
              <a:t>7.10.2024</a:t>
            </a:fld>
            <a:endParaRPr lang="fi-FI"/>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276083533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turkoosi">
    <p:bg>
      <p:bgPr>
        <a:solidFill>
          <a:srgbClr val="0ACFCF"/>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8E114E9B-AF34-462B-9107-FB4A4FE20955}"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3052"/>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102503290"/>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äliotsikkodia - petroli">
    <p:bg>
      <p:bgPr>
        <a:solidFill>
          <a:srgbClr val="0F78B2"/>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7D0C29F-D373-4791-88C9-86C29F06AD83}"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60681363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petroli">
    <p:bg>
      <p:bgPr>
        <a:solidFill>
          <a:srgbClr val="0F78B2"/>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5C870B0A-5FAA-48CC-9422-68AAC5A5CADB}"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11" name="Tekstin paikkamerkki 2"/>
          <p:cNvSpPr>
            <a:spLocks noGrp="1"/>
          </p:cNvSpPr>
          <p:nvPr>
            <p:ph idx="21"/>
          </p:nvPr>
        </p:nvSpPr>
        <p:spPr>
          <a:xfrm>
            <a:off x="1072800" y="1584884"/>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2"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400053314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Otsikkodia">
    <p:bg>
      <p:bgRef idx="1001">
        <a:schemeClr val="bg1"/>
      </p:bgRef>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881898"/>
            <a:ext cx="6977283" cy="1165268"/>
          </a:xfrm>
          <a:prstGeom prst="rect">
            <a:avLst/>
          </a:prstGeom>
        </p:spPr>
        <p:txBody>
          <a:bodyPr>
            <a:normAutofit/>
          </a:bodyPr>
          <a:lstStyle>
            <a:lvl1pPr marL="10800" indent="0">
              <a:lnSpc>
                <a:spcPct val="100000"/>
              </a:lnSpc>
              <a:spcBef>
                <a:spcPts val="0"/>
              </a:spcBef>
              <a:spcAft>
                <a:spcPts val="0"/>
              </a:spcAft>
              <a:buFontTx/>
              <a:buNone/>
              <a:defRPr sz="2600" b="1" baseline="0">
                <a:solidFill>
                  <a:schemeClr val="tx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pääotsikkoa </a:t>
            </a:r>
            <a:r>
              <a:rPr lang="fi-FI" err="1"/>
              <a:t>napsautt</a:t>
            </a:r>
            <a:r>
              <a:rPr lang="fi-FI"/>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553C366-6A2C-43B9-A437-B827E0484441}" type="datetime1">
              <a:rPr lang="fi-FI" smtClean="0"/>
              <a:t>7.10.2024</a:t>
            </a:fld>
            <a:endParaRPr lang="fi-FI"/>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367344255"/>
      </p:ext>
    </p:extLst>
  </p:cSld>
  <p:clrMapOvr>
    <a:overrideClrMapping bg1="dk1" tx1="lt1" bg2="dk2" tx2="lt2" accent1="accent1" accent2="accent2" accent3="accent3" accent4="accent4" accent5="accent5" accent6="accent6" hlink="hlink" folHlink="folHlink"/>
  </p:clrMapOvr>
  <p:transition spd="med">
    <p:fade/>
  </p:transition>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Väliotsikkodia - sininen">
    <p:bg>
      <p:bgPr>
        <a:solidFill>
          <a:srgbClr val="141F94"/>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33A50D0A-99B9-48FE-8B08-047EE10ADBDA}"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83021399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sininen">
    <p:bg>
      <p:bgPr>
        <a:solidFill>
          <a:srgbClr val="141F94"/>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71EF2A4B-BD6C-442B-B37A-933F3A2F5101}"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510793697"/>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Väliotsikkodia - violetti">
    <p:bg>
      <p:bgPr>
        <a:solidFill>
          <a:srgbClr val="8A0FA6"/>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9AA3CBEF-2865-4434-A020-1FAA7DCEF42D}"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385411528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violetti">
    <p:bg>
      <p:bgPr>
        <a:solidFill>
          <a:srgbClr val="8A0FA6"/>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04B4512B-9268-4DA6-A4DE-9BAC66E0AE0F}"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3529210051"/>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Väliotsikkodia - pinkki">
    <p:bg>
      <p:bgPr>
        <a:solidFill>
          <a:srgbClr val="FF00B8"/>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4"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5"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7"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AF34066-C849-43D6-AD11-EC5B4E0FCE81}" type="datetime1">
              <a:rPr lang="fi-FI" smtClean="0"/>
              <a:t>7.10.2024</a:t>
            </a:fld>
            <a:endParaRPr lang="fi-FI"/>
          </a:p>
        </p:txBody>
      </p:sp>
      <p:sp>
        <p:nvSpPr>
          <p:cNvPr id="18"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2053075840"/>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pinkki">
    <p:bg>
      <p:bgPr>
        <a:solidFill>
          <a:srgbClr val="FF00B8"/>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91DAFD31-6E2D-43E4-B45F-A91916303127}"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545524239"/>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Väliotsikkodia - mandariini">
    <p:bg>
      <p:bgPr>
        <a:solidFill>
          <a:srgbClr val="FF805C"/>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A05A29F8-3631-43D8-937B-CB2D984A1FF3}"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71727926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mandariini">
    <p:bg>
      <p:bgPr>
        <a:solidFill>
          <a:srgbClr val="FF805C"/>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5A1FFB15-5351-4C69-B4D2-8C0154A2BCAF}"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191000343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Väliotsikkodia - sitruuna">
    <p:bg>
      <p:bgPr>
        <a:solidFill>
          <a:srgbClr val="FFFF00"/>
        </a:solidFill>
        <a:effectLst/>
      </p:bgPr>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stretch>
            <a:fillRect/>
          </a:stretch>
        </p:blipFill>
        <p:spPr>
          <a:xfrm>
            <a:off x="8335624" y="368923"/>
            <a:ext cx="437056" cy="437032"/>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rgbClr val="000000"/>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0F905F96-8735-44CC-A79D-9FF4592D6200}"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Tree>
    <p:extLst>
      <p:ext uri="{BB962C8B-B14F-4D97-AF65-F5344CB8AC3E}">
        <p14:creationId xmlns:p14="http://schemas.microsoft.com/office/powerpoint/2010/main" val="188436803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sitruuna">
    <p:bg>
      <p:bgPr>
        <a:solidFill>
          <a:srgbClr val="FFFF00"/>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4D1D5393-FFB8-4AFB-965F-DF835FFEFFC2}"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buSzPct val="125000"/>
              <a:defRPr sz="1300" baseline="0">
                <a:solidFill>
                  <a:srgbClr val="000000"/>
                </a:solidFill>
              </a:defRPr>
            </a:lvl2pPr>
            <a:lvl3pPr indent="-158400">
              <a:buSzPct val="125000"/>
              <a:defRPr sz="1100">
                <a:solidFill>
                  <a:srgbClr val="000000"/>
                </a:solidFill>
              </a:defRPr>
            </a:lvl3pPr>
            <a:lvl4pPr indent="-158400">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152096136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äliotsikkodia - omena">
    <p:bg>
      <p:bgPr>
        <a:solidFill>
          <a:srgbClr val="85E869"/>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AB4C9FC2-AB49-4BC7-8E34-F35776C6F0E4}"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166785004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isältödia teksti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1F9AB61F-25F5-4BAC-AFD2-7CF6AA8759C3}"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21" name="Tekstin paikkamerkki 2"/>
          <p:cNvSpPr>
            <a:spLocks noGrp="1"/>
          </p:cNvSpPr>
          <p:nvPr>
            <p:ph idx="19"/>
          </p:nvPr>
        </p:nvSpPr>
        <p:spPr>
          <a:xfrm>
            <a:off x="1072800" y="1582404"/>
            <a:ext cx="7171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22" name="Tekstin paikkamerkki 28"/>
          <p:cNvSpPr>
            <a:spLocks noGrp="1"/>
          </p:cNvSpPr>
          <p:nvPr>
            <p:ph type="body" sz="quarter" idx="20" hasCustomPrompt="1"/>
          </p:nvPr>
        </p:nvSpPr>
        <p:spPr>
          <a:xfrm>
            <a:off x="1072800" y="1102950"/>
            <a:ext cx="71712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Tree>
    <p:extLst>
      <p:ext uri="{BB962C8B-B14F-4D97-AF65-F5344CB8AC3E}">
        <p14:creationId xmlns:p14="http://schemas.microsoft.com/office/powerpoint/2010/main" val="320960819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isältödia tekstille 2-palstaa">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4E9C680B-B035-4481-9C89-9B8DCFA07DE9}"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1" name="Tekstin paikkamerkki 2"/>
          <p:cNvSpPr>
            <a:spLocks noGrp="1"/>
          </p:cNvSpPr>
          <p:nvPr>
            <p:ph idx="1"/>
          </p:nvPr>
        </p:nvSpPr>
        <p:spPr>
          <a:xfrm>
            <a:off x="4449254" y="1565735"/>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2" name="Tekstin paikkamerkki 28"/>
          <p:cNvSpPr>
            <a:spLocks noGrp="1"/>
          </p:cNvSpPr>
          <p:nvPr>
            <p:ph type="body" sz="quarter" idx="17" hasCustomPrompt="1"/>
          </p:nvPr>
        </p:nvSpPr>
        <p:spPr>
          <a:xfrm>
            <a:off x="1072800" y="1102950"/>
            <a:ext cx="71712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28" name="Tekstin paikkamerkki 2"/>
          <p:cNvSpPr>
            <a:spLocks noGrp="1"/>
          </p:cNvSpPr>
          <p:nvPr>
            <p:ph idx="19"/>
          </p:nvPr>
        </p:nvSpPr>
        <p:spPr>
          <a:xfrm>
            <a:off x="1072800" y="1582404"/>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301795487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isältödia tekstille ja kuvalle A">
    <p:spTree>
      <p:nvGrpSpPr>
        <p:cNvPr id="1" name=""/>
        <p:cNvGrpSpPr/>
        <p:nvPr/>
      </p:nvGrpSpPr>
      <p:grpSpPr>
        <a:xfrm>
          <a:off x="0" y="0"/>
          <a:ext cx="0" cy="0"/>
          <a:chOff x="0" y="0"/>
          <a:chExt cx="0" cy="0"/>
        </a:xfrm>
      </p:grpSpPr>
      <p:sp>
        <p:nvSpPr>
          <p:cNvPr id="15" name="Päivämäärän paikkamerkki 1"/>
          <p:cNvSpPr>
            <a:spLocks noGrp="1"/>
          </p:cNvSpPr>
          <p:nvPr>
            <p:ph type="dt" sz="half" idx="10"/>
          </p:nvPr>
        </p:nvSpPr>
        <p:spPr>
          <a:xfrm>
            <a:off x="282027" y="4728047"/>
            <a:ext cx="916709" cy="164690"/>
          </a:xfrm>
        </p:spPr>
        <p:txBody>
          <a:bodyPr/>
          <a:lstStyle/>
          <a:p>
            <a:fld id="{26EC10B7-6068-4592-8DF6-C21B5E169149}"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8" name="Tekstin paikkamerkki 2"/>
          <p:cNvSpPr>
            <a:spLocks noGrp="1"/>
          </p:cNvSpPr>
          <p:nvPr>
            <p:ph idx="19"/>
          </p:nvPr>
        </p:nvSpPr>
        <p:spPr>
          <a:xfrm>
            <a:off x="1072800" y="1584553"/>
            <a:ext cx="55296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100">
                <a:solidFill>
                  <a:srgbClr val="000000"/>
                </a:solidFill>
              </a:defRPr>
            </a:lvl3pPr>
            <a:lvl4pPr indent="-158400">
              <a:lnSpc>
                <a:spcPts val="1800"/>
              </a:lnSpc>
              <a:spcBef>
                <a:spcPts val="200"/>
              </a:spcBef>
              <a:spcAft>
                <a:spcPts val="200"/>
              </a:spcAft>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Tekstin paikkamerkki 28"/>
          <p:cNvSpPr>
            <a:spLocks noGrp="1"/>
          </p:cNvSpPr>
          <p:nvPr>
            <p:ph type="body" sz="quarter" idx="21" hasCustomPrompt="1"/>
          </p:nvPr>
        </p:nvSpPr>
        <p:spPr>
          <a:xfrm>
            <a:off x="1072800" y="1104452"/>
            <a:ext cx="5529600" cy="365682"/>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0" name="Kuvan paikkamerkki 6"/>
          <p:cNvSpPr>
            <a:spLocks noGrp="1"/>
          </p:cNvSpPr>
          <p:nvPr>
            <p:ph type="pic" sz="quarter" idx="20"/>
          </p:nvPr>
        </p:nvSpPr>
        <p:spPr>
          <a:xfrm>
            <a:off x="6775200" y="0"/>
            <a:ext cx="23688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12"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225594133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isältödia tekstille ja kuvalle B">
    <p:spTree>
      <p:nvGrpSpPr>
        <p:cNvPr id="1" name=""/>
        <p:cNvGrpSpPr/>
        <p:nvPr/>
      </p:nvGrpSpPr>
      <p:grpSpPr>
        <a:xfrm>
          <a:off x="0" y="0"/>
          <a:ext cx="0" cy="0"/>
          <a:chOff x="0" y="0"/>
          <a:chExt cx="0" cy="0"/>
        </a:xfrm>
      </p:grpSpPr>
      <p:sp>
        <p:nvSpPr>
          <p:cNvPr id="15" name="Päivämäärän paikkamerkki 1"/>
          <p:cNvSpPr>
            <a:spLocks noGrp="1"/>
          </p:cNvSpPr>
          <p:nvPr>
            <p:ph type="dt" sz="half" idx="10"/>
          </p:nvPr>
        </p:nvSpPr>
        <p:spPr>
          <a:xfrm>
            <a:off x="282027" y="4728047"/>
            <a:ext cx="916709" cy="164690"/>
          </a:xfrm>
        </p:spPr>
        <p:txBody>
          <a:bodyPr/>
          <a:lstStyle/>
          <a:p>
            <a:fld id="{B470C21F-BEA7-4001-A59E-ED99F75C48EF}"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9" name="Kuvan paikkamerkki 6"/>
          <p:cNvSpPr>
            <a:spLocks noGrp="1"/>
          </p:cNvSpPr>
          <p:nvPr>
            <p:ph type="pic" sz="quarter" idx="20"/>
          </p:nvPr>
        </p:nvSpPr>
        <p:spPr>
          <a:xfrm>
            <a:off x="5090400" y="0"/>
            <a:ext cx="4053606"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8" name="Tekstin paikkamerkki 2"/>
          <p:cNvSpPr>
            <a:spLocks noGrp="1"/>
          </p:cNvSpPr>
          <p:nvPr>
            <p:ph idx="19"/>
          </p:nvPr>
        </p:nvSpPr>
        <p:spPr>
          <a:xfrm>
            <a:off x="1072800" y="1584554"/>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0"/>
              </a:spcBef>
              <a:spcAft>
                <a:spcPts val="7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100">
                <a:solidFill>
                  <a:srgbClr val="000000"/>
                </a:solidFill>
              </a:defRPr>
            </a:lvl3pPr>
            <a:lvl4pPr indent="-158400">
              <a:lnSpc>
                <a:spcPts val="1800"/>
              </a:lnSpc>
              <a:spcBef>
                <a:spcPts val="200"/>
              </a:spcBef>
              <a:spcAft>
                <a:spcPts val="200"/>
              </a:spcAft>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Tekstin paikkamerkki 28"/>
          <p:cNvSpPr>
            <a:spLocks noGrp="1"/>
          </p:cNvSpPr>
          <p:nvPr>
            <p:ph type="body" sz="quarter" idx="21" hasCustomPrompt="1"/>
          </p:nvPr>
        </p:nvSpPr>
        <p:spPr>
          <a:xfrm>
            <a:off x="1072800" y="1104452"/>
            <a:ext cx="3844800" cy="365682"/>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
        <p:nvSpPr>
          <p:cNvPr id="10"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82892961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isältödia pelkälle kuvalle">
    <p:spTree>
      <p:nvGrpSpPr>
        <p:cNvPr id="1" name=""/>
        <p:cNvGrpSpPr/>
        <p:nvPr/>
      </p:nvGrpSpPr>
      <p:grpSpPr>
        <a:xfrm>
          <a:off x="0" y="0"/>
          <a:ext cx="0" cy="0"/>
          <a:chOff x="0" y="0"/>
          <a:chExt cx="0" cy="0"/>
        </a:xfrm>
      </p:grpSpPr>
      <p:sp>
        <p:nvSpPr>
          <p:cNvPr id="19" name="Kuvan paikkamerkki 6"/>
          <p:cNvSpPr>
            <a:spLocks noGrp="1"/>
          </p:cNvSpPr>
          <p:nvPr>
            <p:ph type="pic" sz="quarter" idx="20"/>
          </p:nvPr>
        </p:nvSpPr>
        <p:spPr>
          <a:xfrm>
            <a:off x="0" y="0"/>
            <a:ext cx="91440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Tree>
    <p:extLst>
      <p:ext uri="{BB962C8B-B14F-4D97-AF65-F5344CB8AC3E}">
        <p14:creationId xmlns:p14="http://schemas.microsoft.com/office/powerpoint/2010/main" val="229851683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isältödia taulukoi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1" name="Tekstin paikkamerkki 2"/>
          <p:cNvSpPr>
            <a:spLocks noGrp="1"/>
          </p:cNvSpPr>
          <p:nvPr>
            <p:ph type="body" sz="quarter" idx="23"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
        <p:nvSpPr>
          <p:cNvPr id="19" name="Tekstin paikkamerkki 28"/>
          <p:cNvSpPr>
            <a:spLocks noGrp="1"/>
          </p:cNvSpPr>
          <p:nvPr>
            <p:ph type="body" sz="quarter" idx="21" hasCustomPrompt="1"/>
          </p:nvPr>
        </p:nvSpPr>
        <p:spPr>
          <a:xfrm>
            <a:off x="1072799" y="1102950"/>
            <a:ext cx="6868801"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20" name="Sisällön paikkamerkki 4"/>
          <p:cNvSpPr>
            <a:spLocks noGrp="1"/>
          </p:cNvSpPr>
          <p:nvPr>
            <p:ph sz="quarter" idx="17"/>
          </p:nvPr>
        </p:nvSpPr>
        <p:spPr>
          <a:xfrm>
            <a:off x="1201739" y="1584200"/>
            <a:ext cx="6739862" cy="3010469"/>
          </a:xfrm>
        </p:spPr>
        <p:txBody>
          <a:bodyPr/>
          <a:lstStyle>
            <a:lvl1pPr marL="241200" indent="-212400">
              <a:buFont typeface="Arial" panose="020B0604020202020204" pitchFamily="34" charset="0"/>
              <a:buChar char="•"/>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Muokkaa tekstin perustyylejä napsauttamalla</a:t>
            </a:r>
          </a:p>
        </p:txBody>
      </p:sp>
      <p:sp>
        <p:nvSpPr>
          <p:cNvPr id="2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25" name="Päivämäärän paikkamerkki 1"/>
          <p:cNvSpPr>
            <a:spLocks noGrp="1"/>
          </p:cNvSpPr>
          <p:nvPr>
            <p:ph type="dt" sz="half" idx="10"/>
          </p:nvPr>
        </p:nvSpPr>
        <p:spPr>
          <a:xfrm>
            <a:off x="282027" y="4728047"/>
            <a:ext cx="916709" cy="164690"/>
          </a:xfrm>
        </p:spPr>
        <p:txBody>
          <a:bodyPr/>
          <a:lstStyle/>
          <a:p>
            <a:fld id="{C26F1C2C-1F3D-4324-8DB1-2B3A728EB293}" type="datetime1">
              <a:rPr lang="fi-FI" smtClean="0"/>
              <a:t>7.10.2024</a:t>
            </a:fld>
            <a:endParaRPr lang="fi-FI"/>
          </a:p>
        </p:txBody>
      </p:sp>
      <p:sp>
        <p:nvSpPr>
          <p:cNvPr id="26" name="Alatunnisteen paikkamerkki 2"/>
          <p:cNvSpPr>
            <a:spLocks noGrp="1"/>
          </p:cNvSpPr>
          <p:nvPr>
            <p:ph type="ftr" sz="quarter" idx="11"/>
          </p:nvPr>
        </p:nvSpPr>
        <p:spPr>
          <a:xfrm>
            <a:off x="1111510" y="4728047"/>
            <a:ext cx="1295891" cy="164690"/>
          </a:xfrm>
        </p:spPr>
        <p:txBody>
          <a:bodyPr/>
          <a:lstStyle/>
          <a:p>
            <a:r>
              <a:rPr lang="fi-FI"/>
              <a:t>SKOL</a:t>
            </a:r>
          </a:p>
        </p:txBody>
      </p:sp>
    </p:spTree>
    <p:extLst>
      <p:ext uri="{BB962C8B-B14F-4D97-AF65-F5344CB8AC3E}">
        <p14:creationId xmlns:p14="http://schemas.microsoft.com/office/powerpoint/2010/main" val="319616496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isältödia tekstille ja tauluko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7"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8" name="Päivämäärän paikkamerkki 1"/>
          <p:cNvSpPr>
            <a:spLocks noGrp="1"/>
          </p:cNvSpPr>
          <p:nvPr>
            <p:ph type="dt" sz="half" idx="10"/>
          </p:nvPr>
        </p:nvSpPr>
        <p:spPr>
          <a:xfrm>
            <a:off x="282027" y="4728047"/>
            <a:ext cx="916709" cy="164690"/>
          </a:xfrm>
        </p:spPr>
        <p:txBody>
          <a:bodyPr/>
          <a:lstStyle/>
          <a:p>
            <a:fld id="{00B1868B-515C-4A84-A79A-DDEC623D6CDB}" type="datetime1">
              <a:rPr lang="fi-FI" smtClean="0"/>
              <a:t>7.10.2024</a:t>
            </a:fld>
            <a:endParaRPr lang="fi-FI"/>
          </a:p>
        </p:txBody>
      </p:sp>
      <p:sp>
        <p:nvSpPr>
          <p:cNvPr id="19"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6" name="Tekstin paikkamerkki 2"/>
          <p:cNvSpPr>
            <a:spLocks noGrp="1"/>
          </p:cNvSpPr>
          <p:nvPr>
            <p:ph type="body" sz="quarter" idx="18"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
        <p:nvSpPr>
          <p:cNvPr id="9" name="Tekstin paikkamerkki 28"/>
          <p:cNvSpPr>
            <a:spLocks noGrp="1"/>
          </p:cNvSpPr>
          <p:nvPr>
            <p:ph type="body" sz="quarter" idx="21" hasCustomPrompt="1"/>
          </p:nvPr>
        </p:nvSpPr>
        <p:spPr>
          <a:xfrm>
            <a:off x="1072799" y="1102950"/>
            <a:ext cx="6868801"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1" name="Tekstin paikkamerkki 3"/>
          <p:cNvSpPr>
            <a:spLocks noGrp="1"/>
          </p:cNvSpPr>
          <p:nvPr>
            <p:ph type="body" sz="quarter" idx="22"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3" name="Sisällön paikkamerkki 4"/>
          <p:cNvSpPr>
            <a:spLocks noGrp="1"/>
          </p:cNvSpPr>
          <p:nvPr>
            <p:ph sz="quarter" idx="23" hasCustomPrompt="1"/>
          </p:nvPr>
        </p:nvSpPr>
        <p:spPr>
          <a:xfrm>
            <a:off x="4572001" y="1584200"/>
            <a:ext cx="3369600" cy="2892550"/>
          </a:xfrm>
        </p:spPr>
        <p:txBody>
          <a:bodyPr/>
          <a:lstStyle>
            <a:lvl1pPr marL="0" indent="0">
              <a:buFontTx/>
              <a:buNone/>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Lisää objekti</a:t>
            </a:r>
          </a:p>
        </p:txBody>
      </p:sp>
      <p:sp>
        <p:nvSpPr>
          <p:cNvPr id="12" name="Tekstin paikkamerkki 2"/>
          <p:cNvSpPr>
            <a:spLocks noGrp="1"/>
          </p:cNvSpPr>
          <p:nvPr>
            <p:ph idx="19"/>
          </p:nvPr>
        </p:nvSpPr>
        <p:spPr>
          <a:xfrm>
            <a:off x="1072800" y="1582404"/>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172449831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isältödia isoille taulukoille">
    <p:spTree>
      <p:nvGrpSpPr>
        <p:cNvPr id="1" name=""/>
        <p:cNvGrpSpPr/>
        <p:nvPr/>
      </p:nvGrpSpPr>
      <p:grpSpPr>
        <a:xfrm>
          <a:off x="0" y="0"/>
          <a:ext cx="0" cy="0"/>
          <a:chOff x="0" y="0"/>
          <a:chExt cx="0" cy="0"/>
        </a:xfrm>
      </p:grpSpPr>
      <p:sp>
        <p:nvSpPr>
          <p:cNvPr id="30" name="Tekstin paikkamerkki 28"/>
          <p:cNvSpPr>
            <a:spLocks noGrp="1"/>
          </p:cNvSpPr>
          <p:nvPr>
            <p:ph type="body" sz="quarter" idx="15" hasCustomPrompt="1"/>
          </p:nvPr>
        </p:nvSpPr>
        <p:spPr>
          <a:xfrm>
            <a:off x="252000" y="282150"/>
            <a:ext cx="7992000" cy="648000"/>
          </a:xfrm>
          <a:prstGeom prst="rect">
            <a:avLst/>
          </a:prstGeom>
        </p:spPr>
        <p:txBody>
          <a:bodyPr/>
          <a:lstStyle>
            <a:lvl1pPr marL="14400" indent="0">
              <a:lnSpc>
                <a:spcPts val="2700"/>
              </a:lnSpc>
              <a:spcAft>
                <a:spcPts val="0"/>
              </a:spcAft>
              <a:buFontTx/>
              <a:buNone/>
              <a:defRPr sz="2200" b="1">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7"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8" name="Päivämäärän paikkamerkki 1"/>
          <p:cNvSpPr>
            <a:spLocks noGrp="1"/>
          </p:cNvSpPr>
          <p:nvPr>
            <p:ph type="dt" sz="half" idx="10"/>
          </p:nvPr>
        </p:nvSpPr>
        <p:spPr>
          <a:xfrm>
            <a:off x="282027" y="4728047"/>
            <a:ext cx="916709" cy="164690"/>
          </a:xfrm>
        </p:spPr>
        <p:txBody>
          <a:bodyPr/>
          <a:lstStyle/>
          <a:p>
            <a:fld id="{E70C97DB-DA9C-4CFA-B970-B8599B25F3E4}" type="datetime1">
              <a:rPr lang="fi-FI" smtClean="0"/>
              <a:t>7.10.2024</a:t>
            </a:fld>
            <a:endParaRPr lang="fi-FI"/>
          </a:p>
        </p:txBody>
      </p:sp>
      <p:sp>
        <p:nvSpPr>
          <p:cNvPr id="19"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5" name="Sisällön paikkamerkki 4"/>
          <p:cNvSpPr>
            <a:spLocks noGrp="1"/>
          </p:cNvSpPr>
          <p:nvPr>
            <p:ph sz="quarter" idx="17"/>
          </p:nvPr>
        </p:nvSpPr>
        <p:spPr>
          <a:xfrm>
            <a:off x="381000" y="1103313"/>
            <a:ext cx="8391525" cy="3541712"/>
          </a:xfrm>
        </p:spPr>
        <p:txBody>
          <a:bodyPr/>
          <a:lstStyle>
            <a:lvl1pPr marL="0" indent="0">
              <a:buFontTx/>
              <a:buNone/>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Muokkaa tekstin perustyylejä napsauttamalla</a:t>
            </a:r>
          </a:p>
        </p:txBody>
      </p:sp>
      <p:sp>
        <p:nvSpPr>
          <p:cNvPr id="16" name="Tekstin paikkamerkki 2"/>
          <p:cNvSpPr>
            <a:spLocks noGrp="1"/>
          </p:cNvSpPr>
          <p:nvPr>
            <p:ph type="body" sz="quarter" idx="18"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Tree>
    <p:extLst>
      <p:ext uri="{BB962C8B-B14F-4D97-AF65-F5344CB8AC3E}">
        <p14:creationId xmlns:p14="http://schemas.microsoft.com/office/powerpoint/2010/main" val="83620087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yhjä dia">
    <p:spTree>
      <p:nvGrpSpPr>
        <p:cNvPr id="1" name=""/>
        <p:cNvGrpSpPr/>
        <p:nvPr/>
      </p:nvGrpSpPr>
      <p:grpSpPr>
        <a:xfrm>
          <a:off x="0" y="0"/>
          <a:ext cx="0" cy="0"/>
          <a:chOff x="0" y="0"/>
          <a:chExt cx="0" cy="0"/>
        </a:xfrm>
      </p:grpSpPr>
      <p:pic>
        <p:nvPicPr>
          <p:cNvPr id="2" name="Kuva 1"/>
          <p:cNvPicPr>
            <a:picLocks noChangeAspect="1"/>
          </p:cNvPicPr>
          <p:nvPr userDrawn="1"/>
        </p:nvPicPr>
        <p:blipFill>
          <a:blip r:embed="rId2"/>
          <a:stretch>
            <a:fillRect/>
          </a:stretch>
        </p:blipFill>
        <p:spPr>
          <a:xfrm>
            <a:off x="8335624" y="368923"/>
            <a:ext cx="437056" cy="437032"/>
          </a:xfrm>
          <a:prstGeom prst="rect">
            <a:avLst/>
          </a:prstGeom>
        </p:spPr>
      </p:pic>
      <p:sp>
        <p:nvSpPr>
          <p:cNvPr id="3"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4" name="Päivämäärän paikkamerkki 1"/>
          <p:cNvSpPr>
            <a:spLocks noGrp="1"/>
          </p:cNvSpPr>
          <p:nvPr>
            <p:ph type="dt" sz="half" idx="10"/>
          </p:nvPr>
        </p:nvSpPr>
        <p:spPr>
          <a:xfrm>
            <a:off x="282027" y="4728047"/>
            <a:ext cx="916709" cy="164690"/>
          </a:xfrm>
        </p:spPr>
        <p:txBody>
          <a:bodyPr/>
          <a:lstStyle/>
          <a:p>
            <a:fld id="{E70C97DB-DA9C-4CFA-B970-B8599B25F3E4}" type="datetime1">
              <a:rPr lang="fi-FI" smtClean="0"/>
              <a:t>7.10.2024</a:t>
            </a:fld>
            <a:endParaRPr lang="fi-FI"/>
          </a:p>
        </p:txBody>
      </p:sp>
      <p:sp>
        <p:nvSpPr>
          <p:cNvPr id="5"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7" name="Tekstin paikkamerkki 3"/>
          <p:cNvSpPr>
            <a:spLocks noGrp="1"/>
          </p:cNvSpPr>
          <p:nvPr>
            <p:ph type="body" sz="quarter" idx="22"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363950177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Väliotsikkodia - valkoinen">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8D9E7F89-CFBC-40A6-849E-791F2CE17670}"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1" name="Tekstin paikkamerkki 28"/>
          <p:cNvSpPr>
            <a:spLocks noGrp="1"/>
          </p:cNvSpPr>
          <p:nvPr>
            <p:ph type="body" sz="quarter" idx="22" hasCustomPrompt="1"/>
          </p:nvPr>
        </p:nvSpPr>
        <p:spPr>
          <a:xfrm>
            <a:off x="1072800" y="1913747"/>
            <a:ext cx="7171200" cy="1176411"/>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Tree>
    <p:extLst>
      <p:ext uri="{BB962C8B-B14F-4D97-AF65-F5344CB8AC3E}">
        <p14:creationId xmlns:p14="http://schemas.microsoft.com/office/powerpoint/2010/main" val="299910167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omena">
    <p:bg>
      <p:bgPr>
        <a:solidFill>
          <a:srgbClr val="85E869"/>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BFD90D18-063C-4F97-88EB-7B998FCF1C84}"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5"/>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63982625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valkoinen">
    <p:bg>
      <p:bgPr>
        <a:solidFill>
          <a:schemeClr val="bg1"/>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4D1D5393-FFB8-4AFB-965F-DF835FFEFFC2}"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buSzPct val="125000"/>
              <a:defRPr sz="1300" baseline="0">
                <a:solidFill>
                  <a:srgbClr val="000000"/>
                </a:solidFill>
              </a:defRPr>
            </a:lvl2pPr>
            <a:lvl3pPr indent="-158400">
              <a:buSzPct val="125000"/>
              <a:defRPr sz="1100">
                <a:solidFill>
                  <a:srgbClr val="000000"/>
                </a:solidFill>
              </a:defRPr>
            </a:lvl3pPr>
            <a:lvl4pPr indent="-158400">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4192221151"/>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äliotsikkodia - turkoosi">
    <p:bg>
      <p:bgPr>
        <a:solidFill>
          <a:srgbClr val="0ACFCF"/>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BD49F65-936D-47C1-B476-B10D0AC9DEC4}" type="datetime1">
              <a:rPr lang="fi-FI" smtClean="0"/>
              <a:t>7.10.2024</a:t>
            </a:fld>
            <a:endParaRPr lang="fi-FI"/>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45695886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turkoosi">
    <p:bg>
      <p:bgPr>
        <a:solidFill>
          <a:srgbClr val="0ACFCF"/>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8E114E9B-AF34-462B-9107-FB4A4FE20955}"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3052"/>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200552848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äliotsikkodia - petroli">
    <p:bg>
      <p:bgPr>
        <a:solidFill>
          <a:srgbClr val="0F78B2"/>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7D0C29F-D373-4791-88C9-86C29F06AD83}"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1747701072"/>
      </p:ext>
    </p:extLst>
  </p:cSld>
  <p:clrMapOvr>
    <a:masterClrMapping/>
  </p:clrMapOvr>
  <p:transition spd="med">
    <p:fade/>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slideLayout" Target="../slideLayouts/slideLayout49.xml"/><Relationship Id="rId26" Type="http://schemas.openxmlformats.org/officeDocument/2006/relationships/slideLayout" Target="../slideLayouts/slideLayout57.xml"/><Relationship Id="rId3" Type="http://schemas.openxmlformats.org/officeDocument/2006/relationships/slideLayout" Target="../slideLayouts/slideLayout34.xml"/><Relationship Id="rId21" Type="http://schemas.openxmlformats.org/officeDocument/2006/relationships/slideLayout" Target="../slideLayouts/slideLayout52.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5" Type="http://schemas.openxmlformats.org/officeDocument/2006/relationships/slideLayout" Target="../slideLayouts/slideLayout56.xml"/><Relationship Id="rId33" Type="http://schemas.openxmlformats.org/officeDocument/2006/relationships/image" Target="../media/image1.emf"/><Relationship Id="rId2" Type="http://schemas.openxmlformats.org/officeDocument/2006/relationships/slideLayout" Target="../slideLayouts/slideLayout33.xml"/><Relationship Id="rId16" Type="http://schemas.openxmlformats.org/officeDocument/2006/relationships/slideLayout" Target="../slideLayouts/slideLayout47.xml"/><Relationship Id="rId20" Type="http://schemas.openxmlformats.org/officeDocument/2006/relationships/slideLayout" Target="../slideLayouts/slideLayout51.xml"/><Relationship Id="rId29" Type="http://schemas.openxmlformats.org/officeDocument/2006/relationships/slideLayout" Target="../slideLayouts/slideLayout60.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24" Type="http://schemas.openxmlformats.org/officeDocument/2006/relationships/slideLayout" Target="../slideLayouts/slideLayout55.xml"/><Relationship Id="rId32" Type="http://schemas.openxmlformats.org/officeDocument/2006/relationships/oleObject" Target="../embeddings/oleObject2.bin"/><Relationship Id="rId5" Type="http://schemas.openxmlformats.org/officeDocument/2006/relationships/slideLayout" Target="../slideLayouts/slideLayout36.xml"/><Relationship Id="rId15" Type="http://schemas.openxmlformats.org/officeDocument/2006/relationships/slideLayout" Target="../slideLayouts/slideLayout46.xml"/><Relationship Id="rId23" Type="http://schemas.openxmlformats.org/officeDocument/2006/relationships/slideLayout" Target="../slideLayouts/slideLayout54.xml"/><Relationship Id="rId28" Type="http://schemas.openxmlformats.org/officeDocument/2006/relationships/slideLayout" Target="../slideLayouts/slideLayout59.xml"/><Relationship Id="rId10" Type="http://schemas.openxmlformats.org/officeDocument/2006/relationships/slideLayout" Target="../slideLayouts/slideLayout41.xml"/><Relationship Id="rId19" Type="http://schemas.openxmlformats.org/officeDocument/2006/relationships/slideLayout" Target="../slideLayouts/slideLayout50.xml"/><Relationship Id="rId31" Type="http://schemas.openxmlformats.org/officeDocument/2006/relationships/tags" Target="../tags/tag3.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 Id="rId22" Type="http://schemas.openxmlformats.org/officeDocument/2006/relationships/slideLayout" Target="../slideLayouts/slideLayout53.xml"/><Relationship Id="rId27" Type="http://schemas.openxmlformats.org/officeDocument/2006/relationships/slideLayout" Target="../slideLayouts/slideLayout58.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0A7CFC9E-B43F-0659-02DE-D0BAFF356E87}"/>
              </a:ext>
            </a:extLst>
          </p:cNvPr>
          <p:cNvGraphicFramePr>
            <a:graphicFrameLocks noChangeAspect="1"/>
          </p:cNvGraphicFramePr>
          <p:nvPr userDrawn="1">
            <p:custDataLst>
              <p:tags r:id="rId33"/>
            </p:custDataLst>
            <p:extLst>
              <p:ext uri="{D42A27DB-BD31-4B8C-83A1-F6EECF244321}">
                <p14:modId xmlns:p14="http://schemas.microsoft.com/office/powerpoint/2010/main" val="35029811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4" imgW="639" imgH="639" progId="TCLayout.ActiveDocument.1">
                  <p:embed/>
                </p:oleObj>
              </mc:Choice>
              <mc:Fallback>
                <p:oleObj name="think-cell Slide" r:id="rId34" imgW="639" imgH="639" progId="TCLayout.ActiveDocument.1">
                  <p:embed/>
                  <p:pic>
                    <p:nvPicPr>
                      <p:cNvPr id="3" name="think-cell data - do not delete" hidden="1">
                        <a:extLst>
                          <a:ext uri="{FF2B5EF4-FFF2-40B4-BE49-F238E27FC236}">
                            <a16:creationId xmlns:a16="http://schemas.microsoft.com/office/drawing/2014/main" id="{0A7CFC9E-B43F-0659-02DE-D0BAFF356E87}"/>
                          </a:ext>
                        </a:extLst>
                      </p:cNvPr>
                      <p:cNvPicPr/>
                      <p:nvPr/>
                    </p:nvPicPr>
                    <p:blipFill>
                      <a:blip r:embed="rId35"/>
                      <a:stretch>
                        <a:fillRect/>
                      </a:stretch>
                    </p:blipFill>
                    <p:spPr>
                      <a:xfrm>
                        <a:off x="1588" y="1588"/>
                        <a:ext cx="1588" cy="1588"/>
                      </a:xfrm>
                      <a:prstGeom prst="rect">
                        <a:avLst/>
                      </a:prstGeom>
                    </p:spPr>
                  </p:pic>
                </p:oleObj>
              </mc:Fallback>
            </mc:AlternateContent>
          </a:graphicData>
        </a:graphic>
      </p:graphicFrame>
      <p:sp>
        <p:nvSpPr>
          <p:cNvPr id="7" name="Päivämäärän paikkamerkki 3"/>
          <p:cNvSpPr>
            <a:spLocks noGrp="1"/>
          </p:cNvSpPr>
          <p:nvPr>
            <p:ph type="dt" sz="half" idx="2"/>
          </p:nvPr>
        </p:nvSpPr>
        <p:spPr>
          <a:xfrm>
            <a:off x="282027" y="4728047"/>
            <a:ext cx="919711" cy="163042"/>
          </a:xfrm>
          <a:prstGeom prst="rect">
            <a:avLst/>
          </a:prstGeom>
        </p:spPr>
        <p:txBody>
          <a:bodyPr vert="horz" lIns="91440" tIns="45720" rIns="91440" bIns="45720" rtlCol="0" anchor="t"/>
          <a:lstStyle>
            <a:lvl1pPr algn="l">
              <a:defRPr sz="7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1B16F53B-7158-4458-A0D4-1436C88C6842}" type="datetime1">
              <a:rPr lang="fi-FI" smtClean="0"/>
              <a:t>7.10.2024</a:t>
            </a:fld>
            <a:endParaRPr lang="fi-FI"/>
          </a:p>
        </p:txBody>
      </p:sp>
      <p:sp>
        <p:nvSpPr>
          <p:cNvPr id="8" name="Alatunnisteen paikkamerkki 4"/>
          <p:cNvSpPr>
            <a:spLocks noGrp="1"/>
          </p:cNvSpPr>
          <p:nvPr>
            <p:ph type="ftr" sz="quarter" idx="3"/>
          </p:nvPr>
        </p:nvSpPr>
        <p:spPr>
          <a:xfrm>
            <a:off x="1111307" y="4728047"/>
            <a:ext cx="1296094" cy="163042"/>
          </a:xfrm>
          <a:prstGeom prst="rect">
            <a:avLst/>
          </a:prstGeom>
        </p:spPr>
        <p:txBody>
          <a:bodyPr vert="horz" lIns="91440" tIns="45720" rIns="91440" bIns="45720" rtlCol="0" anchor="t"/>
          <a:lstStyle>
            <a:lvl1pPr algn="l">
              <a:defRPr sz="7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fi-FI"/>
              <a:t>SKOL</a:t>
            </a:r>
          </a:p>
        </p:txBody>
      </p:sp>
      <p:sp>
        <p:nvSpPr>
          <p:cNvPr id="26" name="Tekstin paikkamerkki 3"/>
          <p:cNvSpPr>
            <a:spLocks noGrp="1"/>
          </p:cNvSpPr>
          <p:nvPr>
            <p:ph type="body" idx="1"/>
          </p:nvPr>
        </p:nvSpPr>
        <p:spPr>
          <a:xfrm>
            <a:off x="1072801" y="1583532"/>
            <a:ext cx="7171199" cy="289321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27" name="Otsikon paikkamerkki 2"/>
          <p:cNvSpPr>
            <a:spLocks noGrp="1"/>
          </p:cNvSpPr>
          <p:nvPr>
            <p:ph type="title"/>
          </p:nvPr>
        </p:nvSpPr>
        <p:spPr>
          <a:xfrm>
            <a:off x="1072801" y="1102950"/>
            <a:ext cx="7171199" cy="367183"/>
          </a:xfrm>
          <a:prstGeom prst="rect">
            <a:avLst/>
          </a:prstGeom>
        </p:spPr>
        <p:txBody>
          <a:bodyPr vert="horz" lIns="91440" tIns="45720" rIns="91440" bIns="45720" rtlCol="0" anchor="t">
            <a:normAutofit/>
          </a:bodyPr>
          <a:lstStyle/>
          <a:p>
            <a:r>
              <a:rPr lang="fi-FI"/>
              <a:t>Muokkaa </a:t>
            </a:r>
            <a:r>
              <a:rPr lang="fi-FI" err="1"/>
              <a:t>perustyyl</a:t>
            </a:r>
            <a:r>
              <a:rPr lang="fi-FI"/>
              <a:t>. </a:t>
            </a:r>
            <a:r>
              <a:rPr lang="fi-FI" err="1"/>
              <a:t>napsautt</a:t>
            </a:r>
            <a:r>
              <a:rPr lang="fi-FI"/>
              <a:t>.</a:t>
            </a:r>
          </a:p>
        </p:txBody>
      </p:sp>
      <p:sp>
        <p:nvSpPr>
          <p:cNvPr id="13" name="Dian numeron paikkamerkki 1"/>
          <p:cNvSpPr>
            <a:spLocks noGrp="1"/>
          </p:cNvSpPr>
          <p:nvPr>
            <p:ph type="sldNum" sz="quarter" idx="4"/>
          </p:nvPr>
        </p:nvSpPr>
        <p:spPr>
          <a:xfrm>
            <a:off x="8005977" y="4729163"/>
            <a:ext cx="863990" cy="166687"/>
          </a:xfrm>
          <a:prstGeom prst="rect">
            <a:avLst/>
          </a:prstGeom>
        </p:spPr>
        <p:txBody>
          <a:bodyPr vert="horz" lIns="91440" tIns="45720" rIns="91440" bIns="45720" rtlCol="0" anchor="t"/>
          <a:lstStyle>
            <a:lvl1pPr algn="r">
              <a:defRPr sz="700">
                <a:solidFill>
                  <a:schemeClr val="tx1"/>
                </a:solidFill>
              </a:defRPr>
            </a:lvl1pPr>
          </a:lstStyle>
          <a:p>
            <a:fld id="{6FCB6B90-8271-4E8F-82C1-E646FBB48A2E}" type="slidenum">
              <a:rPr lang="fi-FI" smtClean="0"/>
              <a:pPr/>
              <a:t>‹#›</a:t>
            </a:fld>
            <a:endParaRPr lang="fi-FI"/>
          </a:p>
        </p:txBody>
      </p:sp>
    </p:spTree>
    <p:extLst>
      <p:ext uri="{BB962C8B-B14F-4D97-AF65-F5344CB8AC3E}">
        <p14:creationId xmlns:p14="http://schemas.microsoft.com/office/powerpoint/2010/main" val="729942253"/>
      </p:ext>
    </p:extLst>
  </p:cSld>
  <p:clrMap bg1="lt1" tx1="dk1" bg2="lt2" tx2="dk2" accent1="accent1" accent2="accent2" accent3="accent3" accent4="accent4" accent5="accent5" accent6="accent6" hlink="hlink" folHlink="folHlink"/>
  <p:sldLayoutIdLst>
    <p:sldLayoutId id="2147483649" r:id="rId1"/>
    <p:sldLayoutId id="2147483701" r:id="rId2"/>
    <p:sldLayoutId id="2147483709" r:id="rId3"/>
    <p:sldLayoutId id="2147483710" r:id="rId4"/>
    <p:sldLayoutId id="2147483670" r:id="rId5"/>
    <p:sldLayoutId id="2147483686" r:id="rId6"/>
    <p:sldLayoutId id="2147483664" r:id="rId7"/>
    <p:sldLayoutId id="2147483679" r:id="rId8"/>
    <p:sldLayoutId id="2147483665" r:id="rId9"/>
    <p:sldLayoutId id="2147483681" r:id="rId10"/>
    <p:sldLayoutId id="2147483666" r:id="rId11"/>
    <p:sldLayoutId id="2147483682" r:id="rId12"/>
    <p:sldLayoutId id="2147483667" r:id="rId13"/>
    <p:sldLayoutId id="2147483683" r:id="rId14"/>
    <p:sldLayoutId id="2147483668" r:id="rId15"/>
    <p:sldLayoutId id="2147483684" r:id="rId16"/>
    <p:sldLayoutId id="2147483669" r:id="rId17"/>
    <p:sldLayoutId id="2147483685" r:id="rId18"/>
    <p:sldLayoutId id="2147483671" r:id="rId19"/>
    <p:sldLayoutId id="2147483687" r:id="rId20"/>
    <p:sldLayoutId id="2147483702" r:id="rId21"/>
    <p:sldLayoutId id="2147483704" r:id="rId22"/>
    <p:sldLayoutId id="2147483680" r:id="rId23"/>
    <p:sldLayoutId id="2147483674" r:id="rId24"/>
    <p:sldLayoutId id="2147483691" r:id="rId25"/>
    <p:sldLayoutId id="2147483700" r:id="rId26"/>
    <p:sldLayoutId id="2147483696" r:id="rId27"/>
    <p:sldLayoutId id="2147483673" r:id="rId28"/>
    <p:sldLayoutId id="2147483703" r:id="rId29"/>
    <p:sldLayoutId id="2147483707" r:id="rId30"/>
    <p:sldLayoutId id="2147483708" r:id="rId31"/>
  </p:sldLayoutIdLst>
  <p:transition spd="med">
    <p:fade/>
  </p:transition>
  <p:hf hdr="0"/>
  <p:txStyles>
    <p:titleStyle>
      <a:lvl1pPr marL="14400" algn="l" defTabSz="806052" rtl="0" eaLnBrk="1" latinLnBrk="0" hangingPunct="1">
        <a:lnSpc>
          <a:spcPts val="2700"/>
        </a:lnSpc>
        <a:spcBef>
          <a:spcPts val="0"/>
        </a:spcBef>
        <a:spcAft>
          <a:spcPts val="0"/>
        </a:spcAft>
        <a:buNone/>
        <a:defRPr sz="2200" b="1" kern="1200" spc="-35" baseline="0">
          <a:solidFill>
            <a:srgbClr val="000000"/>
          </a:solidFill>
          <a:latin typeface="+mj-lt"/>
          <a:ea typeface="Adobe Fan Heiti Std B" panose="020B0700000000000000" pitchFamily="34" charset="-128"/>
          <a:cs typeface="Adobe Hebrew" panose="02040503050201020203" pitchFamily="18" charset="-79"/>
        </a:defRPr>
      </a:lvl1pPr>
    </p:titleStyle>
    <p:bodyStyle>
      <a:lvl1pPr marL="234000" indent="-212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6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p:bodyStyle>
    <p:otherStyle>
      <a:defPPr>
        <a:defRPr lang="fi-FI"/>
      </a:defPPr>
      <a:lvl1pPr marL="0" algn="l" defTabSz="806052" rtl="0" eaLnBrk="1" latinLnBrk="0" hangingPunct="1">
        <a:defRPr sz="1587" kern="1200">
          <a:solidFill>
            <a:schemeClr val="tx1"/>
          </a:solidFill>
          <a:latin typeface="+mn-lt"/>
          <a:ea typeface="+mn-ea"/>
          <a:cs typeface="+mn-cs"/>
        </a:defRPr>
      </a:lvl1pPr>
      <a:lvl2pPr marL="403025" algn="l" defTabSz="806052" rtl="0" eaLnBrk="1" latinLnBrk="0" hangingPunct="1">
        <a:defRPr sz="1587" kern="1200">
          <a:solidFill>
            <a:schemeClr val="tx1"/>
          </a:solidFill>
          <a:latin typeface="+mn-lt"/>
          <a:ea typeface="+mn-ea"/>
          <a:cs typeface="+mn-cs"/>
        </a:defRPr>
      </a:lvl2pPr>
      <a:lvl3pPr marL="806052" algn="l" defTabSz="806052" rtl="0" eaLnBrk="1" latinLnBrk="0" hangingPunct="1">
        <a:defRPr sz="1587" kern="1200">
          <a:solidFill>
            <a:schemeClr val="tx1"/>
          </a:solidFill>
          <a:latin typeface="+mn-lt"/>
          <a:ea typeface="+mn-ea"/>
          <a:cs typeface="+mn-cs"/>
        </a:defRPr>
      </a:lvl3pPr>
      <a:lvl4pPr marL="1209078" algn="l" defTabSz="806052" rtl="0" eaLnBrk="1" latinLnBrk="0" hangingPunct="1">
        <a:defRPr sz="1587" kern="1200">
          <a:solidFill>
            <a:schemeClr val="tx1"/>
          </a:solidFill>
          <a:latin typeface="+mn-lt"/>
          <a:ea typeface="+mn-ea"/>
          <a:cs typeface="+mn-cs"/>
        </a:defRPr>
      </a:lvl4pPr>
      <a:lvl5pPr marL="1612105" algn="l" defTabSz="806052" rtl="0" eaLnBrk="1" latinLnBrk="0" hangingPunct="1">
        <a:defRPr sz="1587" kern="1200">
          <a:solidFill>
            <a:schemeClr val="tx1"/>
          </a:solidFill>
          <a:latin typeface="+mn-lt"/>
          <a:ea typeface="+mn-ea"/>
          <a:cs typeface="+mn-cs"/>
        </a:defRPr>
      </a:lvl5pPr>
      <a:lvl6pPr marL="2015123" algn="l" defTabSz="806052" rtl="0" eaLnBrk="1" latinLnBrk="0" hangingPunct="1">
        <a:defRPr sz="1587" kern="1200">
          <a:solidFill>
            <a:schemeClr val="tx1"/>
          </a:solidFill>
          <a:latin typeface="+mn-lt"/>
          <a:ea typeface="+mn-ea"/>
          <a:cs typeface="+mn-cs"/>
        </a:defRPr>
      </a:lvl6pPr>
      <a:lvl7pPr marL="2418157" algn="l" defTabSz="806052" rtl="0" eaLnBrk="1" latinLnBrk="0" hangingPunct="1">
        <a:defRPr sz="1587" kern="1200">
          <a:solidFill>
            <a:schemeClr val="tx1"/>
          </a:solidFill>
          <a:latin typeface="+mn-lt"/>
          <a:ea typeface="+mn-ea"/>
          <a:cs typeface="+mn-cs"/>
        </a:defRPr>
      </a:lvl7pPr>
      <a:lvl8pPr marL="2821180" algn="l" defTabSz="806052" rtl="0" eaLnBrk="1" latinLnBrk="0" hangingPunct="1">
        <a:defRPr sz="1587" kern="1200">
          <a:solidFill>
            <a:schemeClr val="tx1"/>
          </a:solidFill>
          <a:latin typeface="+mn-lt"/>
          <a:ea typeface="+mn-ea"/>
          <a:cs typeface="+mn-cs"/>
        </a:defRPr>
      </a:lvl8pPr>
      <a:lvl9pPr marL="3224205" algn="l" defTabSz="806052" rtl="0" eaLnBrk="1" latinLnBrk="0" hangingPunct="1">
        <a:defRPr sz="1587" kern="1200">
          <a:solidFill>
            <a:schemeClr val="tx1"/>
          </a:solidFill>
          <a:latin typeface="+mn-lt"/>
          <a:ea typeface="+mn-ea"/>
          <a:cs typeface="+mn-cs"/>
        </a:defRPr>
      </a:lvl9pPr>
    </p:otherStyle>
  </p:txStyles>
  <p:extLst>
    <p:ext uri="{27BBF7A9-308A-43DC-89C8-2F10F3537804}">
      <p15:sldGuideLst xmlns:p15="http://schemas.microsoft.com/office/powerpoint/2012/main">
        <p15:guide id="20" pos="5520" userDrawn="1">
          <p15:clr>
            <a:srgbClr val="F26B43"/>
          </p15:clr>
        </p15:guide>
        <p15:guide id="22" orient="horz" pos="3062" userDrawn="1">
          <p15:clr>
            <a:srgbClr val="F26B43"/>
          </p15:clr>
        </p15:guide>
        <p15:guide id="23" orient="horz" pos="232" userDrawn="1">
          <p15:clr>
            <a:srgbClr val="F26B43"/>
          </p15:clr>
        </p15:guide>
        <p15:guide id="26" pos="240" userDrawn="1">
          <p15:clr>
            <a:srgbClr val="F26B43"/>
          </p15:clr>
        </p15:guide>
        <p15:guide id="27" pos="75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8503B2F7-F667-5B3A-3BAE-400F1CB8586E}"/>
              </a:ext>
            </a:extLst>
          </p:cNvPr>
          <p:cNvGraphicFramePr>
            <a:graphicFrameLocks noChangeAspect="1"/>
          </p:cNvGraphicFramePr>
          <p:nvPr userDrawn="1">
            <p:custDataLst>
              <p:tags r:id="rId31"/>
            </p:custDataLst>
            <p:extLst>
              <p:ext uri="{D42A27DB-BD31-4B8C-83A1-F6EECF244321}">
                <p14:modId xmlns:p14="http://schemas.microsoft.com/office/powerpoint/2010/main" val="2442358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2" imgW="639" imgH="639" progId="TCLayout.ActiveDocument.1">
                  <p:embed/>
                </p:oleObj>
              </mc:Choice>
              <mc:Fallback>
                <p:oleObj name="think-cell Slide" r:id="rId32" imgW="639" imgH="639" progId="TCLayout.ActiveDocument.1">
                  <p:embed/>
                  <p:pic>
                    <p:nvPicPr>
                      <p:cNvPr id="3" name="think-cell data - do not delete" hidden="1">
                        <a:extLst>
                          <a:ext uri="{FF2B5EF4-FFF2-40B4-BE49-F238E27FC236}">
                            <a16:creationId xmlns:a16="http://schemas.microsoft.com/office/drawing/2014/main" id="{8503B2F7-F667-5B3A-3BAE-400F1CB8586E}"/>
                          </a:ext>
                        </a:extLst>
                      </p:cNvPr>
                      <p:cNvPicPr/>
                      <p:nvPr/>
                    </p:nvPicPr>
                    <p:blipFill>
                      <a:blip r:embed="rId33"/>
                      <a:stretch>
                        <a:fillRect/>
                      </a:stretch>
                    </p:blipFill>
                    <p:spPr>
                      <a:xfrm>
                        <a:off x="1588" y="1588"/>
                        <a:ext cx="1588" cy="1588"/>
                      </a:xfrm>
                      <a:prstGeom prst="rect">
                        <a:avLst/>
                      </a:prstGeom>
                    </p:spPr>
                  </p:pic>
                </p:oleObj>
              </mc:Fallback>
            </mc:AlternateContent>
          </a:graphicData>
        </a:graphic>
      </p:graphicFrame>
      <p:sp>
        <p:nvSpPr>
          <p:cNvPr id="7" name="Päivämäärän paikkamerkki 3"/>
          <p:cNvSpPr>
            <a:spLocks noGrp="1"/>
          </p:cNvSpPr>
          <p:nvPr>
            <p:ph type="dt" sz="half" idx="2"/>
          </p:nvPr>
        </p:nvSpPr>
        <p:spPr>
          <a:xfrm>
            <a:off x="282027" y="4728047"/>
            <a:ext cx="919711" cy="163042"/>
          </a:xfrm>
          <a:prstGeom prst="rect">
            <a:avLst/>
          </a:prstGeom>
        </p:spPr>
        <p:txBody>
          <a:bodyPr vert="horz" lIns="91440" tIns="45720" rIns="91440" bIns="45720" rtlCol="0" anchor="t"/>
          <a:lstStyle>
            <a:lvl1pPr algn="l">
              <a:defRPr sz="7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1B16F53B-7158-4458-A0D4-1436C88C6842}" type="datetime1">
              <a:rPr lang="fi-FI" smtClean="0"/>
              <a:t>7.10.2024</a:t>
            </a:fld>
            <a:endParaRPr lang="fi-FI"/>
          </a:p>
        </p:txBody>
      </p:sp>
      <p:sp>
        <p:nvSpPr>
          <p:cNvPr id="8" name="Alatunnisteen paikkamerkki 4"/>
          <p:cNvSpPr>
            <a:spLocks noGrp="1"/>
          </p:cNvSpPr>
          <p:nvPr>
            <p:ph type="ftr" sz="quarter" idx="3"/>
          </p:nvPr>
        </p:nvSpPr>
        <p:spPr>
          <a:xfrm>
            <a:off x="1111307" y="4728047"/>
            <a:ext cx="1296094" cy="163042"/>
          </a:xfrm>
          <a:prstGeom prst="rect">
            <a:avLst/>
          </a:prstGeom>
        </p:spPr>
        <p:txBody>
          <a:bodyPr vert="horz" lIns="91440" tIns="45720" rIns="91440" bIns="45720" rtlCol="0" anchor="t"/>
          <a:lstStyle>
            <a:lvl1pPr algn="l">
              <a:defRPr sz="7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fi-FI"/>
              <a:t>SKOL</a:t>
            </a:r>
          </a:p>
        </p:txBody>
      </p:sp>
      <p:sp>
        <p:nvSpPr>
          <p:cNvPr id="26" name="Tekstin paikkamerkki 3"/>
          <p:cNvSpPr>
            <a:spLocks noGrp="1"/>
          </p:cNvSpPr>
          <p:nvPr>
            <p:ph type="body" idx="1"/>
          </p:nvPr>
        </p:nvSpPr>
        <p:spPr>
          <a:xfrm>
            <a:off x="1072801" y="1583532"/>
            <a:ext cx="7171199" cy="289321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27" name="Otsikon paikkamerkki 2"/>
          <p:cNvSpPr>
            <a:spLocks noGrp="1"/>
          </p:cNvSpPr>
          <p:nvPr>
            <p:ph type="title"/>
          </p:nvPr>
        </p:nvSpPr>
        <p:spPr>
          <a:xfrm>
            <a:off x="1072801" y="1102950"/>
            <a:ext cx="7171199" cy="367183"/>
          </a:xfrm>
          <a:prstGeom prst="rect">
            <a:avLst/>
          </a:prstGeom>
        </p:spPr>
        <p:txBody>
          <a:bodyPr vert="horz" lIns="91440" tIns="45720" rIns="91440" bIns="45720" rtlCol="0" anchor="t">
            <a:normAutofit/>
          </a:bodyPr>
          <a:lstStyle/>
          <a:p>
            <a:r>
              <a:rPr lang="fi-FI"/>
              <a:t>Muokkaa </a:t>
            </a:r>
            <a:r>
              <a:rPr lang="fi-FI" err="1"/>
              <a:t>perustyyl</a:t>
            </a:r>
            <a:r>
              <a:rPr lang="fi-FI"/>
              <a:t>. </a:t>
            </a:r>
            <a:r>
              <a:rPr lang="fi-FI" err="1"/>
              <a:t>napsautt</a:t>
            </a:r>
            <a:r>
              <a:rPr lang="fi-FI"/>
              <a:t>.</a:t>
            </a:r>
          </a:p>
        </p:txBody>
      </p:sp>
      <p:sp>
        <p:nvSpPr>
          <p:cNvPr id="13" name="Dian numeron paikkamerkki 1"/>
          <p:cNvSpPr>
            <a:spLocks noGrp="1"/>
          </p:cNvSpPr>
          <p:nvPr>
            <p:ph type="sldNum" sz="quarter" idx="4"/>
          </p:nvPr>
        </p:nvSpPr>
        <p:spPr>
          <a:xfrm>
            <a:off x="8005977" y="4729163"/>
            <a:ext cx="863990" cy="166687"/>
          </a:xfrm>
          <a:prstGeom prst="rect">
            <a:avLst/>
          </a:prstGeom>
        </p:spPr>
        <p:txBody>
          <a:bodyPr vert="horz" lIns="91440" tIns="45720" rIns="91440" bIns="45720" rtlCol="0" anchor="t"/>
          <a:lstStyle>
            <a:lvl1pPr algn="r">
              <a:defRPr sz="700">
                <a:solidFill>
                  <a:schemeClr val="tx1"/>
                </a:solidFill>
              </a:defRPr>
            </a:lvl1pPr>
          </a:lstStyle>
          <a:p>
            <a:fld id="{6FCB6B90-8271-4E8F-82C1-E646FBB48A2E}" type="slidenum">
              <a:rPr lang="fi-FI" smtClean="0"/>
              <a:pPr/>
              <a:t>‹#›</a:t>
            </a:fld>
            <a:endParaRPr lang="fi-FI"/>
          </a:p>
        </p:txBody>
      </p:sp>
    </p:spTree>
    <p:extLst>
      <p:ext uri="{BB962C8B-B14F-4D97-AF65-F5344CB8AC3E}">
        <p14:creationId xmlns:p14="http://schemas.microsoft.com/office/powerpoint/2010/main" val="48657895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 id="2147483730" r:id="rId19"/>
    <p:sldLayoutId id="2147483731" r:id="rId20"/>
    <p:sldLayoutId id="2147483732" r:id="rId21"/>
    <p:sldLayoutId id="2147483733" r:id="rId22"/>
    <p:sldLayoutId id="2147483734" r:id="rId23"/>
    <p:sldLayoutId id="2147483735" r:id="rId24"/>
    <p:sldLayoutId id="2147483736" r:id="rId25"/>
    <p:sldLayoutId id="2147483737" r:id="rId26"/>
    <p:sldLayoutId id="2147483738" r:id="rId27"/>
    <p:sldLayoutId id="2147483739" r:id="rId28"/>
    <p:sldLayoutId id="2147483740" r:id="rId29"/>
  </p:sldLayoutIdLst>
  <p:transition spd="med">
    <p:fade/>
  </p:transition>
  <p:hf hdr="0"/>
  <p:txStyles>
    <p:titleStyle>
      <a:lvl1pPr marL="14400" algn="l" defTabSz="806052" rtl="0" eaLnBrk="1" latinLnBrk="0" hangingPunct="1">
        <a:lnSpc>
          <a:spcPts val="2700"/>
        </a:lnSpc>
        <a:spcBef>
          <a:spcPts val="0"/>
        </a:spcBef>
        <a:spcAft>
          <a:spcPts val="0"/>
        </a:spcAft>
        <a:buNone/>
        <a:defRPr sz="2200" b="1" kern="1200" spc="-35" baseline="0">
          <a:solidFill>
            <a:srgbClr val="000000"/>
          </a:solidFill>
          <a:latin typeface="+mj-lt"/>
          <a:ea typeface="Adobe Fan Heiti Std B" panose="020B0700000000000000" pitchFamily="34" charset="-128"/>
          <a:cs typeface="Adobe Hebrew" panose="02040503050201020203" pitchFamily="18" charset="-79"/>
        </a:defRPr>
      </a:lvl1pPr>
    </p:titleStyle>
    <p:bodyStyle>
      <a:lvl1pPr marL="234000" indent="-212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6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p:bodyStyle>
    <p:otherStyle>
      <a:defPPr>
        <a:defRPr lang="fi-FI"/>
      </a:defPPr>
      <a:lvl1pPr marL="0" algn="l" defTabSz="806052" rtl="0" eaLnBrk="1" latinLnBrk="0" hangingPunct="1">
        <a:defRPr sz="1587" kern="1200">
          <a:solidFill>
            <a:schemeClr val="tx1"/>
          </a:solidFill>
          <a:latin typeface="+mn-lt"/>
          <a:ea typeface="+mn-ea"/>
          <a:cs typeface="+mn-cs"/>
        </a:defRPr>
      </a:lvl1pPr>
      <a:lvl2pPr marL="403025" algn="l" defTabSz="806052" rtl="0" eaLnBrk="1" latinLnBrk="0" hangingPunct="1">
        <a:defRPr sz="1587" kern="1200">
          <a:solidFill>
            <a:schemeClr val="tx1"/>
          </a:solidFill>
          <a:latin typeface="+mn-lt"/>
          <a:ea typeface="+mn-ea"/>
          <a:cs typeface="+mn-cs"/>
        </a:defRPr>
      </a:lvl2pPr>
      <a:lvl3pPr marL="806052" algn="l" defTabSz="806052" rtl="0" eaLnBrk="1" latinLnBrk="0" hangingPunct="1">
        <a:defRPr sz="1587" kern="1200">
          <a:solidFill>
            <a:schemeClr val="tx1"/>
          </a:solidFill>
          <a:latin typeface="+mn-lt"/>
          <a:ea typeface="+mn-ea"/>
          <a:cs typeface="+mn-cs"/>
        </a:defRPr>
      </a:lvl3pPr>
      <a:lvl4pPr marL="1209078" algn="l" defTabSz="806052" rtl="0" eaLnBrk="1" latinLnBrk="0" hangingPunct="1">
        <a:defRPr sz="1587" kern="1200">
          <a:solidFill>
            <a:schemeClr val="tx1"/>
          </a:solidFill>
          <a:latin typeface="+mn-lt"/>
          <a:ea typeface="+mn-ea"/>
          <a:cs typeface="+mn-cs"/>
        </a:defRPr>
      </a:lvl4pPr>
      <a:lvl5pPr marL="1612105" algn="l" defTabSz="806052" rtl="0" eaLnBrk="1" latinLnBrk="0" hangingPunct="1">
        <a:defRPr sz="1587" kern="1200">
          <a:solidFill>
            <a:schemeClr val="tx1"/>
          </a:solidFill>
          <a:latin typeface="+mn-lt"/>
          <a:ea typeface="+mn-ea"/>
          <a:cs typeface="+mn-cs"/>
        </a:defRPr>
      </a:lvl5pPr>
      <a:lvl6pPr marL="2015123" algn="l" defTabSz="806052" rtl="0" eaLnBrk="1" latinLnBrk="0" hangingPunct="1">
        <a:defRPr sz="1587" kern="1200">
          <a:solidFill>
            <a:schemeClr val="tx1"/>
          </a:solidFill>
          <a:latin typeface="+mn-lt"/>
          <a:ea typeface="+mn-ea"/>
          <a:cs typeface="+mn-cs"/>
        </a:defRPr>
      </a:lvl6pPr>
      <a:lvl7pPr marL="2418157" algn="l" defTabSz="806052" rtl="0" eaLnBrk="1" latinLnBrk="0" hangingPunct="1">
        <a:defRPr sz="1587" kern="1200">
          <a:solidFill>
            <a:schemeClr val="tx1"/>
          </a:solidFill>
          <a:latin typeface="+mn-lt"/>
          <a:ea typeface="+mn-ea"/>
          <a:cs typeface="+mn-cs"/>
        </a:defRPr>
      </a:lvl7pPr>
      <a:lvl8pPr marL="2821180" algn="l" defTabSz="806052" rtl="0" eaLnBrk="1" latinLnBrk="0" hangingPunct="1">
        <a:defRPr sz="1587" kern="1200">
          <a:solidFill>
            <a:schemeClr val="tx1"/>
          </a:solidFill>
          <a:latin typeface="+mn-lt"/>
          <a:ea typeface="+mn-ea"/>
          <a:cs typeface="+mn-cs"/>
        </a:defRPr>
      </a:lvl8pPr>
      <a:lvl9pPr marL="3224205" algn="l" defTabSz="806052" rtl="0" eaLnBrk="1" latinLnBrk="0" hangingPunct="1">
        <a:defRPr sz="1587" kern="1200">
          <a:solidFill>
            <a:schemeClr val="tx1"/>
          </a:solidFill>
          <a:latin typeface="+mn-lt"/>
          <a:ea typeface="+mn-ea"/>
          <a:cs typeface="+mn-cs"/>
        </a:defRPr>
      </a:lvl9pPr>
    </p:otherStyle>
  </p:txStyles>
  <p:extLst>
    <p:ext uri="{27BBF7A9-308A-43DC-89C8-2F10F3537804}">
      <p15:sldGuideLst xmlns:p15="http://schemas.microsoft.com/office/powerpoint/2012/main">
        <p15:guide id="20" pos="5520">
          <p15:clr>
            <a:srgbClr val="F26B43"/>
          </p15:clr>
        </p15:guide>
        <p15:guide id="22" orient="horz" pos="3062">
          <p15:clr>
            <a:srgbClr val="F26B43"/>
          </p15:clr>
        </p15:guide>
        <p15:guide id="23" orient="horz" pos="232">
          <p15:clr>
            <a:srgbClr val="F26B43"/>
          </p15:clr>
        </p15:guide>
        <p15:guide id="26" pos="240">
          <p15:clr>
            <a:srgbClr val="F26B43"/>
          </p15:clr>
        </p15:guide>
        <p15:guide id="27" pos="75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18" Type="http://schemas.openxmlformats.org/officeDocument/2006/relationships/image" Target="../media/image24.svg"/><Relationship Id="rId3" Type="http://schemas.openxmlformats.org/officeDocument/2006/relationships/image" Target="../media/image9.pn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svg"/><Relationship Id="rId17" Type="http://schemas.openxmlformats.org/officeDocument/2006/relationships/image" Target="../media/image23.png"/><Relationship Id="rId2" Type="http://schemas.openxmlformats.org/officeDocument/2006/relationships/hyperlink" Target="https://www.workinfinland.com/en/tyonantajat/palvelut/talent-manager-network/" TargetMode="External"/><Relationship Id="rId16" Type="http://schemas.openxmlformats.org/officeDocument/2006/relationships/image" Target="../media/image22.svg"/><Relationship Id="rId20" Type="http://schemas.openxmlformats.org/officeDocument/2006/relationships/image" Target="../media/image26.svg"/><Relationship Id="rId1" Type="http://schemas.openxmlformats.org/officeDocument/2006/relationships/slideLayout" Target="../slideLayouts/slideLayout21.xml"/><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svg"/><Relationship Id="rId19" Type="http://schemas.openxmlformats.org/officeDocument/2006/relationships/image" Target="../media/image25.pn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 Id="rId22" Type="http://schemas.openxmlformats.org/officeDocument/2006/relationships/image" Target="../media/image28.sv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21.xml"/><Relationship Id="rId6" Type="http://schemas.openxmlformats.org/officeDocument/2006/relationships/chart" Target="../charts/chart5.xml"/><Relationship Id="rId11" Type="http://schemas.openxmlformats.org/officeDocument/2006/relationships/image" Target="../media/image8.svg"/><Relationship Id="rId5" Type="http://schemas.openxmlformats.org/officeDocument/2006/relationships/chart" Target="../charts/chart4.xml"/><Relationship Id="rId10" Type="http://schemas.openxmlformats.org/officeDocument/2006/relationships/image" Target="../media/image7.png"/><Relationship Id="rId4" Type="http://schemas.openxmlformats.org/officeDocument/2006/relationships/chart" Target="../charts/chart3.xm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CC2D2E-64CC-2DB4-5BC9-F6CA637A1627}"/>
              </a:ext>
            </a:extLst>
          </p:cNvPr>
          <p:cNvSpPr>
            <a:spLocks noGrp="1"/>
          </p:cNvSpPr>
          <p:nvPr>
            <p:ph type="body" sz="quarter" idx="15"/>
          </p:nvPr>
        </p:nvSpPr>
        <p:spPr>
          <a:xfrm>
            <a:off x="752732" y="1881898"/>
            <a:ext cx="7297352" cy="1165268"/>
          </a:xfrm>
        </p:spPr>
        <p:txBody>
          <a:bodyPr anchor="b">
            <a:normAutofit/>
          </a:bodyPr>
          <a:lstStyle/>
          <a:p>
            <a:r>
              <a:rPr lang="fi-FI" sz="3200" dirty="0"/>
              <a:t>SKOL Market Analysis</a:t>
            </a:r>
          </a:p>
          <a:p>
            <a:r>
              <a:rPr lang="fi-FI" sz="3200" dirty="0"/>
              <a:t>Autumn 2024</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1</a:t>
            </a:fld>
            <a:endParaRPr lang="fi-FI"/>
          </a:p>
        </p:txBody>
      </p:sp>
      <p:sp>
        <p:nvSpPr>
          <p:cNvPr id="4" name="Päivämäärän paikkamerkki 3"/>
          <p:cNvSpPr>
            <a:spLocks noGrp="1"/>
          </p:cNvSpPr>
          <p:nvPr>
            <p:ph type="dt" sz="half" idx="10"/>
          </p:nvPr>
        </p:nvSpPr>
        <p:spPr/>
        <p:txBody>
          <a:bodyPr/>
          <a:lstStyle/>
          <a:p>
            <a:r>
              <a:rPr lang="fi-FI" dirty="0"/>
              <a:t>8.10.2024</a:t>
            </a:r>
          </a:p>
        </p:txBody>
      </p:sp>
      <p:sp>
        <p:nvSpPr>
          <p:cNvPr id="5" name="Alatunnisteen paikkamerkki 4"/>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sp>
        <p:nvSpPr>
          <p:cNvPr id="7" name="Text Placeholder 1">
            <a:extLst>
              <a:ext uri="{FF2B5EF4-FFF2-40B4-BE49-F238E27FC236}">
                <a16:creationId xmlns:a16="http://schemas.microsoft.com/office/drawing/2014/main" id="{C9B2A790-6264-EAE7-02ED-9CF4A7B800C9}"/>
              </a:ext>
            </a:extLst>
          </p:cNvPr>
          <p:cNvSpPr txBox="1">
            <a:spLocks/>
          </p:cNvSpPr>
          <p:nvPr/>
        </p:nvSpPr>
        <p:spPr>
          <a:xfrm>
            <a:off x="752732" y="3047166"/>
            <a:ext cx="6977283" cy="1165268"/>
          </a:xfrm>
          <a:prstGeom prst="rect">
            <a:avLst/>
          </a:prstGeom>
        </p:spPr>
        <p:txBody>
          <a:bodyPr vert="horz" lIns="91440" tIns="45720" rIns="91440" bIns="45720" rtlCol="0" anchor="t">
            <a:normAutofit/>
          </a:bodyPr>
          <a:lstStyle>
            <a:lvl1pPr marL="10800" indent="0" algn="l" defTabSz="806052" rtl="0" eaLnBrk="1" latinLnBrk="0" hangingPunct="1">
              <a:lnSpc>
                <a:spcPct val="100000"/>
              </a:lnSpc>
              <a:spcBef>
                <a:spcPts val="0"/>
              </a:spcBef>
              <a:spcAft>
                <a:spcPts val="0"/>
              </a:spcAft>
              <a:buClrTx/>
              <a:buSzPct val="125000"/>
              <a:buFontTx/>
              <a:buNone/>
              <a:defRPr sz="2600" b="1"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14865" indent="0" algn="l" defTabSz="806052" rtl="0" eaLnBrk="1" latinLnBrk="0" hangingPunct="1">
              <a:lnSpc>
                <a:spcPts val="1800"/>
              </a:lnSpc>
              <a:spcBef>
                <a:spcPts val="200"/>
              </a:spcBef>
              <a:spcAft>
                <a:spcPts val="0"/>
              </a:spcAft>
              <a:buClrTx/>
              <a:buSzPct val="125000"/>
              <a:buFontTx/>
              <a:buNone/>
              <a:defRPr sz="2200" b="1" kern="1200" spc="-35" baseline="0">
                <a:solidFill>
                  <a:srgbClr val="666666"/>
                </a:solidFill>
                <a:latin typeface="Verdana" panose="020B0604030504040204" pitchFamily="34" charset="0"/>
                <a:ea typeface="Verdana" panose="020B0604030504040204" pitchFamily="34" charset="0"/>
                <a:cs typeface="Verdana" panose="020B0604030504040204" pitchFamily="34" charset="0"/>
              </a:defRPr>
            </a:lvl2pPr>
            <a:lvl3pPr marL="629724" indent="0" algn="l" defTabSz="806052" rtl="0" eaLnBrk="1" latinLnBrk="0" hangingPunct="1">
              <a:lnSpc>
                <a:spcPts val="1800"/>
              </a:lnSpc>
              <a:spcBef>
                <a:spcPts val="200"/>
              </a:spcBef>
              <a:spcAft>
                <a:spcPts val="0"/>
              </a:spcAft>
              <a:buClrTx/>
              <a:buSzPct val="125000"/>
              <a:buFontTx/>
              <a:buNone/>
              <a:defRPr sz="2200" b="1" kern="1200" spc="-35" baseline="0">
                <a:solidFill>
                  <a:srgbClr val="666666"/>
                </a:solidFill>
                <a:latin typeface="Verdana" panose="020B0604030504040204" pitchFamily="34" charset="0"/>
                <a:ea typeface="Verdana" panose="020B0604030504040204" pitchFamily="34" charset="0"/>
                <a:cs typeface="Verdana" panose="020B0604030504040204" pitchFamily="34" charset="0"/>
              </a:defRPr>
            </a:lvl3pPr>
            <a:lvl4pPr marL="944589" indent="0" algn="l" defTabSz="806052" rtl="0" eaLnBrk="1" latinLnBrk="0" hangingPunct="1">
              <a:lnSpc>
                <a:spcPts val="1800"/>
              </a:lnSpc>
              <a:spcBef>
                <a:spcPts val="200"/>
              </a:spcBef>
              <a:spcAft>
                <a:spcPts val="0"/>
              </a:spcAft>
              <a:buClrTx/>
              <a:buSzPct val="125000"/>
              <a:buFontTx/>
              <a:buNone/>
              <a:defRPr sz="2200" b="1" kern="1200" spc="-35" baseline="0">
                <a:solidFill>
                  <a:srgbClr val="666666"/>
                </a:solidFill>
                <a:latin typeface="Verdana" panose="020B0604030504040204" pitchFamily="34" charset="0"/>
                <a:ea typeface="Verdana" panose="020B0604030504040204" pitchFamily="34" charset="0"/>
                <a:cs typeface="Verdana" panose="020B0604030504040204" pitchFamily="34" charset="0"/>
              </a:defRPr>
            </a:lvl4pPr>
            <a:lvl5pPr marL="1267851" indent="0" algn="l" defTabSz="806052" rtl="0" eaLnBrk="1" latinLnBrk="0" hangingPunct="1">
              <a:lnSpc>
                <a:spcPts val="2000"/>
              </a:lnSpc>
              <a:spcBef>
                <a:spcPts val="400"/>
              </a:spcBef>
              <a:spcAft>
                <a:spcPts val="0"/>
              </a:spcAft>
              <a:buClrTx/>
              <a:buSzPct val="125000"/>
              <a:buFontTx/>
              <a:buNone/>
              <a:defRPr sz="2200" b="1" kern="1200" spc="-35" baseline="0">
                <a:solidFill>
                  <a:srgbClr val="666666"/>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r>
              <a:rPr lang="fi-FI" sz="1200" b="0" dirty="0" err="1">
                <a:solidFill>
                  <a:schemeClr val="bg1"/>
                </a:solidFill>
              </a:rPr>
              <a:t>Summary</a:t>
            </a:r>
            <a:r>
              <a:rPr lang="fi-FI" sz="1200" b="0" dirty="0">
                <a:solidFill>
                  <a:schemeClr val="bg1"/>
                </a:solidFill>
              </a:rPr>
              <a:t> 8.10.2024</a:t>
            </a:r>
          </a:p>
        </p:txBody>
      </p:sp>
    </p:spTree>
    <p:extLst>
      <p:ext uri="{BB962C8B-B14F-4D97-AF65-F5344CB8AC3E}">
        <p14:creationId xmlns:p14="http://schemas.microsoft.com/office/powerpoint/2010/main" val="2097100668"/>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9EA4BE2-164E-2B29-C80D-EE3C438B0549}"/>
              </a:ext>
            </a:extLst>
          </p:cNvPr>
          <p:cNvSpPr/>
          <p:nvPr/>
        </p:nvSpPr>
        <p:spPr bwMode="auto">
          <a:xfrm>
            <a:off x="473162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10</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err="1"/>
              <a:t>Utilizing</a:t>
            </a:r>
            <a:r>
              <a:rPr lang="fi-FI" sz="2400" dirty="0"/>
              <a:t> </a:t>
            </a:r>
            <a:r>
              <a:rPr lang="fi-FI" sz="2400" dirty="0" err="1"/>
              <a:t>artificial</a:t>
            </a:r>
            <a:r>
              <a:rPr lang="fi-FI" sz="2400" dirty="0"/>
              <a:t> </a:t>
            </a:r>
            <a:r>
              <a:rPr lang="fi-FI" sz="2400" dirty="0" err="1"/>
              <a:t>intelligence</a:t>
            </a:r>
            <a:endParaRPr lang="fi-FI" sz="2400" dirty="0"/>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1" y="290513"/>
            <a:ext cx="4385424" cy="250837"/>
          </a:xfrm>
          <a:prstGeom prst="rect">
            <a:avLst/>
          </a:prstGeom>
          <a:solidFill>
            <a:schemeClr val="accent6"/>
          </a:solidFill>
        </p:spPr>
        <p:txBody>
          <a:bodyPr>
            <a:noAutofit/>
          </a:bodyPr>
          <a:lstStyle/>
          <a:p>
            <a:pPr marL="288000"/>
            <a:r>
              <a:rPr lang="fi-FI" dirty="0" err="1">
                <a:solidFill>
                  <a:schemeClr val="bg1"/>
                </a:solidFill>
              </a:rPr>
              <a:t>Opportunities</a:t>
            </a:r>
            <a:r>
              <a:rPr lang="fi-FI" dirty="0">
                <a:solidFill>
                  <a:schemeClr val="bg1"/>
                </a:solidFill>
              </a:rPr>
              <a:t> of </a:t>
            </a:r>
            <a:r>
              <a:rPr lang="fi-FI" dirty="0" err="1">
                <a:solidFill>
                  <a:schemeClr val="bg1"/>
                </a:solidFill>
              </a:rPr>
              <a:t>utilizing</a:t>
            </a:r>
            <a:r>
              <a:rPr lang="fi-FI" dirty="0">
                <a:solidFill>
                  <a:schemeClr val="bg1"/>
                </a:solidFill>
              </a:rPr>
              <a:t> </a:t>
            </a:r>
            <a:r>
              <a:rPr lang="fi-FI" dirty="0" err="1">
                <a:solidFill>
                  <a:schemeClr val="bg1"/>
                </a:solidFill>
              </a:rPr>
              <a:t>artificial</a:t>
            </a:r>
            <a:r>
              <a:rPr lang="fi-FI" dirty="0">
                <a:solidFill>
                  <a:schemeClr val="bg1"/>
                </a:solidFill>
              </a:rPr>
              <a:t> </a:t>
            </a:r>
            <a:r>
              <a:rPr lang="fi-FI" dirty="0" err="1">
                <a:solidFill>
                  <a:schemeClr val="bg1"/>
                </a:solidFill>
              </a:rPr>
              <a:t>intelligence</a:t>
            </a:r>
            <a:endParaRPr lang="fi-FI" dirty="0">
              <a:solidFill>
                <a:schemeClr val="bg1"/>
              </a:solidFill>
            </a:endParaRP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4731619" y="1199564"/>
            <a:ext cx="4060801" cy="367183"/>
          </a:xfrm>
        </p:spPr>
        <p:txBody>
          <a:bodyPr lIns="36000" rIns="36000" anchor="ctr">
            <a:noAutofit/>
          </a:bodyPr>
          <a:lstStyle/>
          <a:p>
            <a:pPr marL="0" indent="0" algn="ctr">
              <a:lnSpc>
                <a:spcPct val="100000"/>
              </a:lnSpc>
              <a:buSzPct val="100000"/>
              <a:buNone/>
            </a:pPr>
            <a:r>
              <a:rPr lang="en-GB" sz="1000" b="1" spc="-40" dirty="0">
                <a:solidFill>
                  <a:schemeClr val="bg1"/>
                </a:solidFill>
              </a:rPr>
              <a:t>Views of SKOL companies and business associations</a:t>
            </a:r>
            <a:endParaRPr lang="fi-FI" sz="1000" b="1" spc="-40" dirty="0">
              <a:solidFill>
                <a:schemeClr val="bg1"/>
              </a:solidFill>
            </a:endParaRP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341466" y="1237062"/>
            <a:ext cx="4043957" cy="292186"/>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err="1">
                <a:solidFill>
                  <a:srgbClr val="FFFFFF"/>
                </a:solidFill>
              </a:rPr>
              <a:t>Overview</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86F0B53E-3462-216A-1FEB-0842AEA66D0A}"/>
              </a:ext>
            </a:extLst>
          </p:cNvPr>
          <p:cNvSpPr txBox="1"/>
          <p:nvPr/>
        </p:nvSpPr>
        <p:spPr>
          <a:xfrm>
            <a:off x="351580" y="1566746"/>
            <a:ext cx="4033843" cy="3077766"/>
          </a:xfrm>
          <a:prstGeom prst="rect">
            <a:avLst/>
          </a:prstGeom>
          <a:noFill/>
        </p:spPr>
        <p:txBody>
          <a:bodyPr wrap="square" lIns="72000" rIns="72000">
            <a:spAutoFit/>
          </a:bodyPr>
          <a:lstStyle/>
          <a:p>
            <a:pPr marL="171450" indent="-171450">
              <a:spcAft>
                <a:spcPts val="300"/>
              </a:spcAft>
              <a:buFont typeface="Arial" panose="020B0604020202020204" pitchFamily="34" charset="0"/>
              <a:buChar char="•"/>
            </a:pPr>
            <a:r>
              <a:rPr lang="en-GB" sz="800" dirty="0">
                <a:solidFill>
                  <a:schemeClr val="bg1"/>
                </a:solidFill>
                <a:latin typeface="+mj-lt"/>
              </a:rPr>
              <a:t>Consulting firm McKinsey estimates that due to an educated population and digital maturity, artificial intelligence may have a rapid impact on Finland's economy and work. The company predicts that AI could account for up to 13 billion euros of Finland's GDP by 2045.</a:t>
            </a:r>
          </a:p>
          <a:p>
            <a:pPr marL="171450" indent="-171450">
              <a:spcAft>
                <a:spcPts val="300"/>
              </a:spcAft>
              <a:buFont typeface="Arial" panose="020B0604020202020204" pitchFamily="34" charset="0"/>
              <a:buChar char="•"/>
            </a:pPr>
            <a:r>
              <a:rPr lang="en-GB" sz="800" dirty="0">
                <a:solidFill>
                  <a:schemeClr val="bg1"/>
                </a:solidFill>
                <a:latin typeface="+mj-lt"/>
              </a:rPr>
              <a:t>The greatest potential for value creation is estimated to be found in cross-industry functions, such as marketing and sales, software development, and customer service.</a:t>
            </a:r>
          </a:p>
          <a:p>
            <a:pPr marL="171450" indent="-171450">
              <a:spcAft>
                <a:spcPts val="300"/>
              </a:spcAft>
              <a:buFont typeface="Arial" panose="020B0604020202020204" pitchFamily="34" charset="0"/>
              <a:buChar char="•"/>
            </a:pPr>
            <a:r>
              <a:rPr lang="en-GB" sz="800" dirty="0">
                <a:solidFill>
                  <a:schemeClr val="bg1"/>
                </a:solidFill>
                <a:latin typeface="+mj-lt"/>
              </a:rPr>
              <a:t>While there have been predictions about job occupations disappearing in the labour markets, </a:t>
            </a:r>
            <a:r>
              <a:rPr lang="en-GB" sz="800" dirty="0" err="1">
                <a:solidFill>
                  <a:schemeClr val="bg1"/>
                </a:solidFill>
                <a:latin typeface="+mj-lt"/>
              </a:rPr>
              <a:t>Etla</a:t>
            </a:r>
            <a:r>
              <a:rPr lang="en-GB" sz="800" dirty="0">
                <a:solidFill>
                  <a:schemeClr val="bg1"/>
                </a:solidFill>
                <a:latin typeface="+mj-lt"/>
              </a:rPr>
              <a:t> suggests that the impact of AI on the Finnish job market will complement human labour more than it will replace it.</a:t>
            </a:r>
          </a:p>
          <a:p>
            <a:pPr marL="171450" indent="-171450">
              <a:spcAft>
                <a:spcPts val="300"/>
              </a:spcAft>
              <a:buFont typeface="Arial" panose="020B0604020202020204" pitchFamily="34" charset="0"/>
              <a:buChar char="•"/>
            </a:pPr>
            <a:r>
              <a:rPr lang="en-GB" sz="800" dirty="0">
                <a:solidFill>
                  <a:schemeClr val="bg1"/>
                </a:solidFill>
                <a:latin typeface="+mj-lt"/>
              </a:rPr>
              <a:t>In November 2023, The Federation of Finnish Technology Industries decided on a 10 M€ investment to accelerate the utilization of artificial intelligence in Finland. The program's funding is being channelled, among other things, to the recruitment of international top talent in AI, to AI development projects within member companies of the Technology Industries, and to grants for master's thesis related to these topics.</a:t>
            </a:r>
          </a:p>
          <a:p>
            <a:pPr marL="171450" indent="-171450">
              <a:spcAft>
                <a:spcPts val="300"/>
              </a:spcAft>
              <a:buFont typeface="Arial" panose="020B0604020202020204" pitchFamily="34" charset="0"/>
              <a:buChar char="•"/>
            </a:pPr>
            <a:r>
              <a:rPr lang="en-GB" sz="800" dirty="0">
                <a:solidFill>
                  <a:schemeClr val="bg1"/>
                </a:solidFill>
                <a:latin typeface="+mj-lt"/>
              </a:rPr>
              <a:t>In the construction and real estate sector, efforts are being made to compile a playbook intended to support actors in the built environment in using AI and to promote sustainable new technologies in the construction industry. The first version of the playbook is set to be completed at the turn of the year.</a:t>
            </a:r>
            <a:endParaRPr lang="fi-FI" sz="800" dirty="0">
              <a:solidFill>
                <a:schemeClr val="bg1"/>
              </a:solidFill>
              <a:latin typeface="+mj-lt"/>
            </a:endParaRPr>
          </a:p>
        </p:txBody>
      </p:sp>
      <p:sp>
        <p:nvSpPr>
          <p:cNvPr id="14" name="TextBox 13">
            <a:extLst>
              <a:ext uri="{FF2B5EF4-FFF2-40B4-BE49-F238E27FC236}">
                <a16:creationId xmlns:a16="http://schemas.microsoft.com/office/drawing/2014/main" id="{9A22AA2A-78F6-846A-458B-271A83CB8F64}"/>
              </a:ext>
            </a:extLst>
          </p:cNvPr>
          <p:cNvSpPr txBox="1"/>
          <p:nvPr/>
        </p:nvSpPr>
        <p:spPr>
          <a:xfrm>
            <a:off x="4731618" y="1566746"/>
            <a:ext cx="4060800" cy="1885131"/>
          </a:xfrm>
          <a:prstGeom prst="rect">
            <a:avLst/>
          </a:prstGeom>
          <a:noFill/>
        </p:spPr>
        <p:txBody>
          <a:bodyPr wrap="square" lIns="72000" rIns="72000">
            <a:spAutoFit/>
          </a:bodyPr>
          <a:lstStyle/>
          <a:p>
            <a:pPr marL="171450" lvl="0" indent="-171450">
              <a:spcAft>
                <a:spcPts val="300"/>
              </a:spcAft>
              <a:buFont typeface="Arial" panose="020B0604020202020204" pitchFamily="34" charset="0"/>
              <a:buChar char="•"/>
            </a:pPr>
            <a:r>
              <a:rPr lang="en-GB" sz="800" dirty="0">
                <a:solidFill>
                  <a:schemeClr val="bg1"/>
                </a:solidFill>
                <a:effectLst/>
                <a:latin typeface="+mj-lt"/>
                <a:ea typeface="Verdana" panose="020B0604030504040204" pitchFamily="34" charset="0"/>
                <a:cs typeface="Times New Roman" panose="02020603050405020304" pitchFamily="18" charset="0"/>
              </a:rPr>
              <a:t>AI has been used in design and consulting firms, for example, to assist in design work, and some companies have also developed AI-based services for customers, but a radical revolution in the way work is done has not yet been experienced.</a:t>
            </a:r>
          </a:p>
          <a:p>
            <a:pPr marL="171450" lvl="0" indent="-171450">
              <a:spcAft>
                <a:spcPts val="300"/>
              </a:spcAft>
              <a:buFont typeface="Arial" panose="020B0604020202020204" pitchFamily="34" charset="0"/>
              <a:buChar char="•"/>
            </a:pPr>
            <a:r>
              <a:rPr lang="en-GB" sz="800" dirty="0">
                <a:solidFill>
                  <a:schemeClr val="bg1"/>
                </a:solidFill>
                <a:effectLst/>
                <a:latin typeface="+mj-lt"/>
                <a:ea typeface="Verdana" panose="020B0604030504040204" pitchFamily="34" charset="0"/>
                <a:cs typeface="Times New Roman" panose="02020603050405020304" pitchFamily="18" charset="0"/>
              </a:rPr>
              <a:t>AI is approached with interest but also with caution. Identified challenges include a lack of training and adequate resourcing of experts. Attitudinal barriers are also seen, with a misunderstanding of the business potential.</a:t>
            </a:r>
          </a:p>
          <a:p>
            <a:pPr marL="171450" lvl="0" indent="-171450">
              <a:spcAft>
                <a:spcPts val="300"/>
              </a:spcAft>
              <a:buFont typeface="Arial" panose="020B0604020202020204" pitchFamily="34" charset="0"/>
              <a:buChar char="•"/>
            </a:pPr>
            <a:r>
              <a:rPr lang="en-GB" sz="800" dirty="0">
                <a:solidFill>
                  <a:schemeClr val="bg1"/>
                </a:solidFill>
                <a:effectLst/>
                <a:latin typeface="+mj-lt"/>
                <a:ea typeface="Verdana" panose="020B0604030504040204" pitchFamily="34" charset="0"/>
                <a:cs typeface="Times New Roman" panose="02020603050405020304" pitchFamily="18" charset="0"/>
              </a:rPr>
              <a:t>The opportunities of artificial intelligence can be broadly categorized into the following:</a:t>
            </a:r>
          </a:p>
          <a:p>
            <a:pPr marL="568532" lvl="1" indent="-228600">
              <a:spcAft>
                <a:spcPts val="300"/>
              </a:spcAft>
              <a:buFont typeface="+mj-lt"/>
              <a:buAutoNum type="arabicPeriod"/>
            </a:pPr>
            <a:r>
              <a:rPr lang="en-GB" sz="800" dirty="0">
                <a:solidFill>
                  <a:schemeClr val="bg1"/>
                </a:solidFill>
                <a:effectLst/>
                <a:latin typeface="+mj-lt"/>
                <a:ea typeface="Verdana" panose="020B0604030504040204" pitchFamily="34" charset="0"/>
                <a:cs typeface="Times New Roman" panose="02020603050405020304" pitchFamily="18" charset="0"/>
              </a:rPr>
              <a:t>Process automation, enhancement of efficiency and productivity </a:t>
            </a:r>
          </a:p>
          <a:p>
            <a:pPr marL="568532" lvl="1" indent="-228600">
              <a:spcAft>
                <a:spcPts val="300"/>
              </a:spcAft>
              <a:buFont typeface="+mj-lt"/>
              <a:buAutoNum type="arabicPeriod"/>
            </a:pPr>
            <a:r>
              <a:rPr lang="en-GB" sz="800" dirty="0">
                <a:solidFill>
                  <a:schemeClr val="bg1"/>
                </a:solidFill>
                <a:effectLst/>
                <a:latin typeface="+mj-lt"/>
                <a:ea typeface="Verdana" panose="020B0604030504040204" pitchFamily="34" charset="0"/>
                <a:cs typeface="Times New Roman" panose="02020603050405020304" pitchFamily="18" charset="0"/>
              </a:rPr>
              <a:t>New products and services</a:t>
            </a:r>
          </a:p>
          <a:p>
            <a:pPr marL="568532" lvl="1" indent="-228600">
              <a:spcAft>
                <a:spcPts val="300"/>
              </a:spcAft>
              <a:buFont typeface="+mj-lt"/>
              <a:buAutoNum type="arabicPeriod"/>
            </a:pPr>
            <a:r>
              <a:rPr lang="en-GB" sz="800" dirty="0">
                <a:solidFill>
                  <a:schemeClr val="bg1"/>
                </a:solidFill>
                <a:effectLst/>
                <a:latin typeface="+mj-lt"/>
                <a:ea typeface="Verdana" panose="020B0604030504040204" pitchFamily="34" charset="0"/>
                <a:cs typeface="Times New Roman" panose="02020603050405020304" pitchFamily="18" charset="0"/>
              </a:rPr>
              <a:t>New business models</a:t>
            </a:r>
            <a:endParaRPr lang="fi-FI" sz="800" dirty="0">
              <a:solidFill>
                <a:schemeClr val="bg1"/>
              </a:solidFill>
              <a:effectLst/>
              <a:latin typeface="+mj-lt"/>
              <a:ea typeface="Verdana" panose="020B0604030504040204" pitchFamily="34" charset="0"/>
              <a:cs typeface="Times New Roman" panose="02020603050405020304" pitchFamily="18" charset="0"/>
            </a:endParaRPr>
          </a:p>
        </p:txBody>
      </p:sp>
      <p:sp>
        <p:nvSpPr>
          <p:cNvPr id="6" name="Alatunnisteen paikkamerkki 4">
            <a:extLst>
              <a:ext uri="{FF2B5EF4-FFF2-40B4-BE49-F238E27FC236}">
                <a16:creationId xmlns:a16="http://schemas.microsoft.com/office/drawing/2014/main" id="{004B2E20-452A-6240-ACE1-E183C45A3C19}"/>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sp>
        <p:nvSpPr>
          <p:cNvPr id="4" name="Päivämäärän paikkamerkki 3">
            <a:extLst>
              <a:ext uri="{FF2B5EF4-FFF2-40B4-BE49-F238E27FC236}">
                <a16:creationId xmlns:a16="http://schemas.microsoft.com/office/drawing/2014/main" id="{E593C8EE-2265-8D32-6218-8C455D003B2E}"/>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328690643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9EA4BE2-164E-2B29-C80D-EE3C438B0549}"/>
              </a:ext>
            </a:extLst>
          </p:cNvPr>
          <p:cNvSpPr/>
          <p:nvPr/>
        </p:nvSpPr>
        <p:spPr bwMode="auto">
          <a:xfrm>
            <a:off x="473162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11</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err="1"/>
              <a:t>Sustainability</a:t>
            </a:r>
            <a:endParaRPr lang="fi-FI" sz="2400" dirty="0"/>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2" y="290513"/>
            <a:ext cx="6941822" cy="250837"/>
          </a:xfrm>
          <a:prstGeom prst="rect">
            <a:avLst/>
          </a:prstGeom>
          <a:solidFill>
            <a:schemeClr val="accent6"/>
          </a:solidFill>
        </p:spPr>
        <p:txBody>
          <a:bodyPr>
            <a:noAutofit/>
          </a:bodyPr>
          <a:lstStyle/>
          <a:p>
            <a:pPr marL="288000"/>
            <a:r>
              <a:rPr lang="en-GB" dirty="0">
                <a:solidFill>
                  <a:schemeClr val="bg1"/>
                </a:solidFill>
              </a:rPr>
              <a:t>The role of sustainability and responsible governance in guiding investments in Europe and Finland</a:t>
            </a:r>
            <a:endParaRPr lang="fi-FI" dirty="0">
              <a:solidFill>
                <a:schemeClr val="bg1"/>
              </a:solidFill>
            </a:endParaRP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4731619" y="1199564"/>
            <a:ext cx="4060801" cy="367183"/>
          </a:xfrm>
        </p:spPr>
        <p:txBody>
          <a:bodyPr lIns="36000" rIns="36000" anchor="ctr">
            <a:noAutofit/>
          </a:bodyPr>
          <a:lstStyle/>
          <a:p>
            <a:pPr marL="0" indent="0" algn="ctr">
              <a:lnSpc>
                <a:spcPct val="100000"/>
              </a:lnSpc>
              <a:buSzPct val="100000"/>
              <a:buNone/>
            </a:pPr>
            <a:r>
              <a:rPr lang="en-GB" sz="1000" b="1" spc="-40" dirty="0">
                <a:solidFill>
                  <a:schemeClr val="bg1"/>
                </a:solidFill>
              </a:rPr>
              <a:t>Views of SKOL companies and business associations</a:t>
            </a:r>
            <a:endParaRPr lang="fi-FI" sz="1000" b="1" spc="-40" dirty="0">
              <a:solidFill>
                <a:schemeClr val="bg1"/>
              </a:solidFill>
            </a:endParaRP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341466" y="1237062"/>
            <a:ext cx="4043957" cy="292186"/>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err="1">
                <a:solidFill>
                  <a:srgbClr val="FFFFFF"/>
                </a:solidFill>
              </a:rPr>
              <a:t>Overview</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86F0B53E-3462-216A-1FEB-0842AEA66D0A}"/>
              </a:ext>
            </a:extLst>
          </p:cNvPr>
          <p:cNvSpPr txBox="1"/>
          <p:nvPr/>
        </p:nvSpPr>
        <p:spPr>
          <a:xfrm>
            <a:off x="351580" y="1566746"/>
            <a:ext cx="4033843" cy="2870016"/>
          </a:xfrm>
          <a:prstGeom prst="rect">
            <a:avLst/>
          </a:prstGeom>
          <a:noFill/>
        </p:spPr>
        <p:txBody>
          <a:bodyPr wrap="square" lIns="72000" rIns="72000">
            <a:spAutoFit/>
          </a:bodyPr>
          <a:lstStyle/>
          <a:p>
            <a:pPr marL="171450" indent="-171450">
              <a:spcAft>
                <a:spcPts val="300"/>
              </a:spcAft>
              <a:buFont typeface="Arial" panose="020B0604020202020204" pitchFamily="34" charset="0"/>
              <a:buChar char="•"/>
            </a:pPr>
            <a:r>
              <a:rPr lang="en-GB" sz="800" dirty="0">
                <a:solidFill>
                  <a:schemeClr val="bg1"/>
                </a:solidFill>
                <a:latin typeface="+mj-lt"/>
              </a:rPr>
              <a:t>The EU’s comprehensive sustainable finance framework plays a significant role in fulfilling the goals of the EU Green Deal and international climate commitments, while also aiming for transparency and consistency in sustainability reporting and directing private funds towards a climate-neutral and resource-efficient economy.</a:t>
            </a:r>
          </a:p>
          <a:p>
            <a:pPr marL="171450" indent="-171450">
              <a:spcAft>
                <a:spcPts val="300"/>
              </a:spcAft>
              <a:buFont typeface="Arial" panose="020B0604020202020204" pitchFamily="34" charset="0"/>
              <a:buChar char="•"/>
            </a:pPr>
            <a:r>
              <a:rPr lang="en-GB" sz="800" dirty="0">
                <a:solidFill>
                  <a:schemeClr val="bg1"/>
                </a:solidFill>
                <a:latin typeface="+mj-lt"/>
              </a:rPr>
              <a:t>EU Taxonomy is of considerable importance for investment guidance, as it defines the criteria for environmentally sustainable economic activities.</a:t>
            </a:r>
          </a:p>
          <a:p>
            <a:pPr marL="171450" indent="-171450">
              <a:spcAft>
                <a:spcPts val="300"/>
              </a:spcAft>
              <a:buFont typeface="Arial" panose="020B0604020202020204" pitchFamily="34" charset="0"/>
              <a:buChar char="•"/>
            </a:pPr>
            <a:r>
              <a:rPr lang="en-GB" sz="800" dirty="0">
                <a:solidFill>
                  <a:schemeClr val="bg1"/>
                </a:solidFill>
                <a:latin typeface="+mj-lt"/>
              </a:rPr>
              <a:t>Corporate sustainability reporting requirements (CSRD) will be extended to all large companies by 2025, to listed SMEs by 2026, and to non-EU companies with operations within the EU from 2028 onwards.</a:t>
            </a:r>
          </a:p>
          <a:p>
            <a:pPr marL="171450" indent="-171450">
              <a:spcAft>
                <a:spcPts val="300"/>
              </a:spcAft>
              <a:buFont typeface="Arial" panose="020B0604020202020204" pitchFamily="34" charset="0"/>
              <a:buChar char="•"/>
            </a:pPr>
            <a:r>
              <a:rPr lang="en-GB" sz="800" dirty="0">
                <a:solidFill>
                  <a:schemeClr val="bg1"/>
                </a:solidFill>
                <a:latin typeface="+mj-lt"/>
              </a:rPr>
              <a:t>Increased responsibility is expected to mainly have a positive effect on the workload of the design and consulting industry, as client companies will increasingly need help to cope with growing reporting and disclosure obligations.</a:t>
            </a:r>
          </a:p>
          <a:p>
            <a:pPr marL="171450" indent="-171450">
              <a:spcAft>
                <a:spcPts val="300"/>
              </a:spcAft>
              <a:buFont typeface="Arial" panose="020B0604020202020204" pitchFamily="34" charset="0"/>
              <a:buChar char="•"/>
            </a:pPr>
            <a:r>
              <a:rPr lang="en-GB" sz="800" dirty="0">
                <a:solidFill>
                  <a:schemeClr val="bg1"/>
                </a:solidFill>
                <a:latin typeface="+mj-lt"/>
              </a:rPr>
              <a:t>Sustainability requirements from clients and tightening regulation drive client companies to think about new solutions instead of old ones and to accelerate their adoption, which offers opportunities for SKOL companies.</a:t>
            </a:r>
          </a:p>
          <a:p>
            <a:pPr marL="171450" indent="-171450">
              <a:spcAft>
                <a:spcPts val="300"/>
              </a:spcAft>
              <a:buFont typeface="Arial" panose="020B0604020202020204" pitchFamily="34" charset="0"/>
              <a:buChar char="•"/>
            </a:pPr>
            <a:r>
              <a:rPr lang="en-GB" sz="800" dirty="0">
                <a:solidFill>
                  <a:schemeClr val="bg1"/>
                </a:solidFill>
                <a:latin typeface="+mj-lt"/>
              </a:rPr>
              <a:t>Sustainability regulations and practices are constantly evolving, and the impacts in the longer term depend in part on future developments.</a:t>
            </a:r>
            <a:endParaRPr lang="fi-FI" sz="800" dirty="0">
              <a:solidFill>
                <a:schemeClr val="bg1"/>
              </a:solidFill>
              <a:latin typeface="+mj-lt"/>
            </a:endParaRPr>
          </a:p>
        </p:txBody>
      </p:sp>
      <p:sp>
        <p:nvSpPr>
          <p:cNvPr id="14" name="TextBox 13">
            <a:extLst>
              <a:ext uri="{FF2B5EF4-FFF2-40B4-BE49-F238E27FC236}">
                <a16:creationId xmlns:a16="http://schemas.microsoft.com/office/drawing/2014/main" id="{9A22AA2A-78F6-846A-458B-271A83CB8F64}"/>
              </a:ext>
            </a:extLst>
          </p:cNvPr>
          <p:cNvSpPr txBox="1"/>
          <p:nvPr/>
        </p:nvSpPr>
        <p:spPr>
          <a:xfrm>
            <a:off x="4731618" y="1566746"/>
            <a:ext cx="4060800" cy="2092881"/>
          </a:xfrm>
          <a:prstGeom prst="rect">
            <a:avLst/>
          </a:prstGeom>
          <a:noFill/>
        </p:spPr>
        <p:txBody>
          <a:bodyPr wrap="square" lIns="72000" rIns="72000">
            <a:spAutoFit/>
          </a:bodyPr>
          <a:lstStyle/>
          <a:p>
            <a:pPr marL="171450" lvl="0" indent="-171450">
              <a:spcAft>
                <a:spcPts val="300"/>
              </a:spcAft>
              <a:buFont typeface="Arial" panose="020B0604020202020204" pitchFamily="34" charset="0"/>
              <a:buChar char="•"/>
            </a:pPr>
            <a:r>
              <a:rPr lang="en-GB"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Sustainability is already reflected in the work of the design and consultancy industry. Increasing sustainability requirements necessitate more consultancy work, and various reporting requirements have recently been significant sources of employment.</a:t>
            </a:r>
          </a:p>
          <a:p>
            <a:pPr marL="171450" lvl="0" indent="-171450">
              <a:spcAft>
                <a:spcPts val="300"/>
              </a:spcAft>
              <a:buFont typeface="Arial" panose="020B0604020202020204" pitchFamily="34" charset="0"/>
              <a:buChar char="•"/>
            </a:pPr>
            <a:r>
              <a:rPr lang="en-GB"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The transnational regulatory framework may pose restrictions on small states like Finland and, in the worst case, prevent investments.</a:t>
            </a:r>
          </a:p>
          <a:p>
            <a:pPr marL="171450" lvl="0" indent="-171450">
              <a:spcAft>
                <a:spcPts val="300"/>
              </a:spcAft>
              <a:buFont typeface="Arial" panose="020B0604020202020204" pitchFamily="34" charset="0"/>
              <a:buChar char="•"/>
            </a:pPr>
            <a:r>
              <a:rPr lang="en-GB"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From the client's side, it is observed that sustainability issues are important today and clients must spend more time thinking about sustainability. However, money is still the deciding factor, and often in practice, there is a need to choose between environmentally sound or cost-effective solutions.</a:t>
            </a:r>
          </a:p>
          <a:p>
            <a:pPr marL="171450" lvl="0" indent="-171450">
              <a:spcAft>
                <a:spcPts val="300"/>
              </a:spcAft>
              <a:buFont typeface="Arial" panose="020B0604020202020204" pitchFamily="34" charset="0"/>
              <a:buChar char="•"/>
            </a:pPr>
            <a:r>
              <a:rPr lang="en-GB"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Stricter regulations force companies to "do more than talk", which is positive from the perspective of SKOL companies.</a:t>
            </a:r>
          </a:p>
          <a:p>
            <a:pPr marL="171450" lvl="0" indent="-171450">
              <a:spcAft>
                <a:spcPts val="300"/>
              </a:spcAft>
              <a:buFont typeface="Arial" panose="020B0604020202020204" pitchFamily="34" charset="0"/>
              <a:buChar char="•"/>
            </a:pPr>
            <a:r>
              <a:rPr lang="en-GB"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It is also important for actors in the design and consultancy industry to ensure that their actions are on the same level as they communicate.</a:t>
            </a:r>
            <a:endPar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6" name="Alatunnisteen paikkamerkki 4">
            <a:extLst>
              <a:ext uri="{FF2B5EF4-FFF2-40B4-BE49-F238E27FC236}">
                <a16:creationId xmlns:a16="http://schemas.microsoft.com/office/drawing/2014/main" id="{A397F70C-04F6-DCD9-2FFE-1E3D07CC14D6}"/>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sp>
        <p:nvSpPr>
          <p:cNvPr id="4" name="Päivämäärän paikkamerkki 3">
            <a:extLst>
              <a:ext uri="{FF2B5EF4-FFF2-40B4-BE49-F238E27FC236}">
                <a16:creationId xmlns:a16="http://schemas.microsoft.com/office/drawing/2014/main" id="{747FAAF1-32FF-896B-650D-6DB293CF6A06}"/>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4205050444"/>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9EA4BE2-164E-2B29-C80D-EE3C438B0549}"/>
              </a:ext>
            </a:extLst>
          </p:cNvPr>
          <p:cNvSpPr/>
          <p:nvPr/>
        </p:nvSpPr>
        <p:spPr bwMode="auto">
          <a:xfrm>
            <a:off x="473162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12</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err="1"/>
              <a:t>Overview</a:t>
            </a:r>
            <a:endParaRPr lang="fi-FI" sz="2400" dirty="0"/>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2" y="290513"/>
            <a:ext cx="4385425" cy="250837"/>
          </a:xfrm>
          <a:prstGeom prst="rect">
            <a:avLst/>
          </a:prstGeom>
          <a:solidFill>
            <a:schemeClr val="accent6"/>
          </a:solidFill>
        </p:spPr>
        <p:txBody>
          <a:bodyPr>
            <a:noAutofit/>
          </a:bodyPr>
          <a:lstStyle/>
          <a:p>
            <a:pPr marL="288000"/>
            <a:r>
              <a:rPr lang="fi-FI" dirty="0">
                <a:solidFill>
                  <a:schemeClr val="bg1"/>
                </a:solidFill>
              </a:rPr>
              <a:t>Industrial </a:t>
            </a:r>
            <a:r>
              <a:rPr lang="fi-FI" dirty="0" err="1">
                <a:solidFill>
                  <a:schemeClr val="bg1"/>
                </a:solidFill>
              </a:rPr>
              <a:t>policy</a:t>
            </a:r>
            <a:r>
              <a:rPr lang="fi-FI" dirty="0">
                <a:solidFill>
                  <a:schemeClr val="bg1"/>
                </a:solidFill>
              </a:rPr>
              <a:t> </a:t>
            </a:r>
            <a:r>
              <a:rPr lang="fi-FI" dirty="0" err="1">
                <a:solidFill>
                  <a:schemeClr val="bg1"/>
                </a:solidFill>
              </a:rPr>
              <a:t>strategy</a:t>
            </a:r>
            <a:r>
              <a:rPr lang="fi-FI" dirty="0">
                <a:solidFill>
                  <a:schemeClr val="bg1"/>
                </a:solidFill>
              </a:rPr>
              <a:t> and </a:t>
            </a:r>
            <a:r>
              <a:rPr lang="fi-FI" dirty="0" err="1">
                <a:solidFill>
                  <a:schemeClr val="bg1"/>
                </a:solidFill>
              </a:rPr>
              <a:t>Mineral</a:t>
            </a:r>
            <a:r>
              <a:rPr lang="fi-FI" dirty="0">
                <a:solidFill>
                  <a:schemeClr val="bg1"/>
                </a:solidFill>
              </a:rPr>
              <a:t> </a:t>
            </a:r>
            <a:r>
              <a:rPr lang="fi-FI" dirty="0" err="1">
                <a:solidFill>
                  <a:schemeClr val="bg1"/>
                </a:solidFill>
              </a:rPr>
              <a:t>strategy</a:t>
            </a:r>
            <a:endParaRPr lang="fi-FI" dirty="0">
              <a:solidFill>
                <a:schemeClr val="bg1"/>
              </a:solidFill>
            </a:endParaRP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4731619" y="1199564"/>
            <a:ext cx="4060801" cy="367183"/>
          </a:xfrm>
        </p:spPr>
        <p:txBody>
          <a:bodyPr lIns="36000" rIns="36000" anchor="ctr">
            <a:noAutofit/>
          </a:bodyPr>
          <a:lstStyle/>
          <a:p>
            <a:pPr marL="0" indent="0" algn="ctr">
              <a:lnSpc>
                <a:spcPct val="100000"/>
              </a:lnSpc>
              <a:buSzPct val="100000"/>
              <a:buNone/>
            </a:pPr>
            <a:r>
              <a:rPr lang="fi-FI" sz="1000" b="1" spc="-40" dirty="0" err="1">
                <a:solidFill>
                  <a:schemeClr val="bg1"/>
                </a:solidFill>
              </a:rPr>
              <a:t>Mineral</a:t>
            </a:r>
            <a:r>
              <a:rPr lang="fi-FI" sz="1000" b="1" spc="-40" dirty="0">
                <a:solidFill>
                  <a:schemeClr val="bg1"/>
                </a:solidFill>
              </a:rPr>
              <a:t> </a:t>
            </a:r>
            <a:r>
              <a:rPr lang="fi-FI" sz="1000" b="1" spc="-40" dirty="0" err="1">
                <a:solidFill>
                  <a:schemeClr val="bg1"/>
                </a:solidFill>
              </a:rPr>
              <a:t>strategy</a:t>
            </a:r>
            <a:endParaRPr lang="fi-FI" sz="1000" b="1" spc="-40" dirty="0">
              <a:solidFill>
                <a:schemeClr val="bg1"/>
              </a:solidFill>
            </a:endParaRP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341466" y="1237062"/>
            <a:ext cx="4043957" cy="292186"/>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a:solidFill>
                  <a:srgbClr val="FFFFFF"/>
                </a:solidFill>
              </a:rPr>
              <a:t>Industrial </a:t>
            </a:r>
            <a:r>
              <a:rPr lang="fi-FI" sz="1000" b="1" spc="-40" dirty="0" err="1">
                <a:solidFill>
                  <a:srgbClr val="FFFFFF"/>
                </a:solidFill>
              </a:rPr>
              <a:t>policy</a:t>
            </a:r>
            <a:r>
              <a:rPr lang="fi-FI" sz="1000" b="1" spc="-40" dirty="0">
                <a:solidFill>
                  <a:srgbClr val="FFFFFF"/>
                </a:solidFill>
              </a:rPr>
              <a:t> </a:t>
            </a:r>
            <a:r>
              <a:rPr lang="fi-FI" sz="1000" b="1" spc="-40" dirty="0" err="1">
                <a:solidFill>
                  <a:srgbClr val="FFFFFF"/>
                </a:solidFill>
              </a:rPr>
              <a:t>strategy</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86F0B53E-3462-216A-1FEB-0842AEA66D0A}"/>
              </a:ext>
            </a:extLst>
          </p:cNvPr>
          <p:cNvSpPr txBox="1"/>
          <p:nvPr/>
        </p:nvSpPr>
        <p:spPr>
          <a:xfrm>
            <a:off x="351580" y="1566746"/>
            <a:ext cx="4033843" cy="3154710"/>
          </a:xfrm>
          <a:prstGeom prst="rect">
            <a:avLst/>
          </a:prstGeom>
          <a:noFill/>
        </p:spPr>
        <p:txBody>
          <a:bodyPr wrap="square" lIns="72000" rIns="72000">
            <a:spAutoFit/>
          </a:bodyPr>
          <a:lstStyle/>
          <a:p>
            <a:pPr marL="171450" indent="-171450">
              <a:spcAft>
                <a:spcPts val="300"/>
              </a:spcAft>
              <a:buFont typeface="Arial" panose="020B0604020202020204" pitchFamily="34" charset="0"/>
              <a:buChar char="•"/>
            </a:pPr>
            <a:r>
              <a:rPr lang="en-GB" sz="800" dirty="0">
                <a:solidFill>
                  <a:schemeClr val="bg1"/>
                </a:solidFill>
                <a:latin typeface="+mj-lt"/>
              </a:rPr>
              <a:t>Finland has excellent opportunities to benefit from the estimated global investment wave in clean transition and new technology, which offers strong conditions for the renewal and strengthening of industry. Disruptions in global markets offer promising opportunities for those who can efficiently utilize rising technologies such as quantum computing, robotics, data, and artificial intelligence in creating new solutions. This requires that Finnish companies and sectors can renew themselves and integrate more strongly into changing global value chains.</a:t>
            </a:r>
          </a:p>
          <a:p>
            <a:pPr marL="171450" indent="-171450">
              <a:spcAft>
                <a:spcPts val="300"/>
              </a:spcAft>
              <a:buFont typeface="Arial" panose="020B0604020202020204" pitchFamily="34" charset="0"/>
              <a:buChar char="•"/>
            </a:pPr>
            <a:r>
              <a:rPr lang="en-GB" sz="800" dirty="0">
                <a:solidFill>
                  <a:schemeClr val="bg1"/>
                </a:solidFill>
                <a:latin typeface="+mj-lt"/>
              </a:rPr>
              <a:t>The goal of the industrial policy strategy is to strengthen the competitive position of Finnish industry in global markets and to generate added value and well-being in Finland. The strategy has four sub-goals:</a:t>
            </a:r>
          </a:p>
          <a:p>
            <a:pPr marL="568532" lvl="1" indent="-228600">
              <a:spcAft>
                <a:spcPts val="300"/>
              </a:spcAft>
              <a:buFont typeface="+mj-lt"/>
              <a:buAutoNum type="arabicPeriod"/>
            </a:pPr>
            <a:r>
              <a:rPr lang="en-GB" sz="800" dirty="0">
                <a:solidFill>
                  <a:schemeClr val="bg1"/>
                </a:solidFill>
                <a:latin typeface="+mj-lt"/>
              </a:rPr>
              <a:t>To support the renewal of strong industrial sectors to increase their productivity and added value, and to strengthen their competitiveness</a:t>
            </a:r>
          </a:p>
          <a:p>
            <a:pPr marL="568532" lvl="1" indent="-228600">
              <a:spcAft>
                <a:spcPts val="300"/>
              </a:spcAft>
              <a:buFont typeface="+mj-lt"/>
              <a:buAutoNum type="arabicPeriod"/>
            </a:pPr>
            <a:r>
              <a:rPr lang="en-GB" sz="800" dirty="0">
                <a:solidFill>
                  <a:schemeClr val="bg1"/>
                </a:solidFill>
                <a:latin typeface="+mj-lt"/>
              </a:rPr>
              <a:t>To promote the strengthening of new sectors as significant industrial growth sectors, diversifying the economic structure</a:t>
            </a:r>
          </a:p>
          <a:p>
            <a:pPr marL="568532" lvl="1" indent="-228600">
              <a:spcAft>
                <a:spcPts val="300"/>
              </a:spcAft>
              <a:buFont typeface="+mj-lt"/>
              <a:buAutoNum type="arabicPeriod"/>
            </a:pPr>
            <a:r>
              <a:rPr lang="en-GB" sz="800" dirty="0">
                <a:solidFill>
                  <a:schemeClr val="bg1"/>
                </a:solidFill>
                <a:latin typeface="+mj-lt"/>
              </a:rPr>
              <a:t>To attract investments to Finland to strengthen the industrial base</a:t>
            </a:r>
          </a:p>
          <a:p>
            <a:pPr marL="568532" lvl="1" indent="-228600">
              <a:spcAft>
                <a:spcPts val="300"/>
              </a:spcAft>
              <a:buFont typeface="+mj-lt"/>
              <a:buAutoNum type="arabicPeriod"/>
            </a:pPr>
            <a:r>
              <a:rPr lang="en-GB" sz="800" dirty="0">
                <a:solidFill>
                  <a:schemeClr val="bg1"/>
                </a:solidFill>
                <a:latin typeface="+mj-lt"/>
              </a:rPr>
              <a:t>To ensure the availability of the skilled workers needed by the industry.</a:t>
            </a:r>
          </a:p>
          <a:p>
            <a:pPr marL="171450" indent="-171450">
              <a:spcAft>
                <a:spcPts val="300"/>
              </a:spcAft>
              <a:buFont typeface="Arial" panose="020B0604020202020204" pitchFamily="34" charset="0"/>
              <a:buChar char="•"/>
            </a:pPr>
            <a:r>
              <a:rPr lang="en-GB" sz="800" dirty="0">
                <a:solidFill>
                  <a:schemeClr val="bg1"/>
                </a:solidFill>
                <a:latin typeface="+mj-lt"/>
              </a:rPr>
              <a:t>The strategy is set to be announced in December 2024.</a:t>
            </a:r>
          </a:p>
        </p:txBody>
      </p:sp>
      <p:sp>
        <p:nvSpPr>
          <p:cNvPr id="14" name="TextBox 13">
            <a:extLst>
              <a:ext uri="{FF2B5EF4-FFF2-40B4-BE49-F238E27FC236}">
                <a16:creationId xmlns:a16="http://schemas.microsoft.com/office/drawing/2014/main" id="{9A22AA2A-78F6-846A-458B-271A83CB8F64}"/>
              </a:ext>
            </a:extLst>
          </p:cNvPr>
          <p:cNvSpPr txBox="1"/>
          <p:nvPr/>
        </p:nvSpPr>
        <p:spPr>
          <a:xfrm>
            <a:off x="4731618" y="1566746"/>
            <a:ext cx="4060800" cy="2339102"/>
          </a:xfrm>
          <a:prstGeom prst="rect">
            <a:avLst/>
          </a:prstGeom>
          <a:noFill/>
        </p:spPr>
        <p:txBody>
          <a:bodyPr wrap="square" lIns="72000" rIns="72000">
            <a:spAutoFit/>
          </a:bodyPr>
          <a:lstStyle/>
          <a:p>
            <a:pPr marL="171450" lvl="0" indent="-171450">
              <a:spcAft>
                <a:spcPts val="300"/>
              </a:spcAft>
              <a:buFont typeface="Arial" panose="020B0604020202020204" pitchFamily="34" charset="0"/>
              <a:buChar char="•"/>
            </a:pPr>
            <a:r>
              <a:rPr lang="en-GB"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The previous 2010 mineral strategy of Finland has recognized the importance of the availability and production of natural resources as well as the risks associated with the uneven geographical distribution of mineral reserves.</a:t>
            </a:r>
          </a:p>
          <a:p>
            <a:pPr marL="171450" lvl="0" indent="-171450">
              <a:spcAft>
                <a:spcPts val="300"/>
              </a:spcAft>
              <a:buFont typeface="Arial" panose="020B0604020202020204" pitchFamily="34" charset="0"/>
              <a:buChar char="•"/>
            </a:pPr>
            <a:r>
              <a:rPr lang="en-GB"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The objectives of the green and digital transition are expected to increase the demand for raw materials. The availability of raw materials is also central to the defence sector.</a:t>
            </a:r>
          </a:p>
          <a:p>
            <a:pPr marL="171450" lvl="0" indent="-171450">
              <a:spcAft>
                <a:spcPts val="300"/>
              </a:spcAft>
              <a:buFont typeface="Arial" panose="020B0604020202020204" pitchFamily="34" charset="0"/>
              <a:buChar char="•"/>
            </a:pPr>
            <a:r>
              <a:rPr lang="en-GB"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Recent crises, such as the coronavirus pandemic and Russia's war of aggression against Ukraine, have demonstrated the vulnerability of raw material supply for both Finland and the entire EU.</a:t>
            </a:r>
          </a:p>
          <a:p>
            <a:pPr marL="171450" lvl="0" indent="-171450">
              <a:spcAft>
                <a:spcPts val="300"/>
              </a:spcAft>
              <a:buFont typeface="Arial" panose="020B0604020202020204" pitchFamily="34" charset="0"/>
              <a:buChar char="•"/>
            </a:pPr>
            <a:r>
              <a:rPr lang="en-GB"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The goal of the mineral strategy is to create a shared vision of the state of the Finnish mineral cluster, policy objectives, and main directions. The central objective of the work is to promote the growth of the Finnish mineral cluster to strengthen clean transition and European strategic autonomy. In addition, the strategy aims to increase the value-added of raw materials in the mining industry.</a:t>
            </a:r>
          </a:p>
          <a:p>
            <a:pPr marL="171450" lvl="0" indent="-171450">
              <a:spcAft>
                <a:spcPts val="300"/>
              </a:spcAft>
              <a:buFont typeface="Arial" panose="020B0604020202020204" pitchFamily="34" charset="0"/>
              <a:buChar char="•"/>
            </a:pPr>
            <a:r>
              <a:rPr lang="en-GB"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The mineral strategy is scheduled to be completed by the end of 2024.</a:t>
            </a:r>
            <a:endPar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6" name="Alatunnisteen paikkamerkki 4">
            <a:extLst>
              <a:ext uri="{FF2B5EF4-FFF2-40B4-BE49-F238E27FC236}">
                <a16:creationId xmlns:a16="http://schemas.microsoft.com/office/drawing/2014/main" id="{1BFCCECA-0913-D074-6ADD-F001EF873756}"/>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sp>
        <p:nvSpPr>
          <p:cNvPr id="4" name="Päivämäärän paikkamerkki 3">
            <a:extLst>
              <a:ext uri="{FF2B5EF4-FFF2-40B4-BE49-F238E27FC236}">
                <a16:creationId xmlns:a16="http://schemas.microsoft.com/office/drawing/2014/main" id="{03C0C077-CC14-C672-FFEE-8909EAE48117}"/>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1841530469"/>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9EA4BE2-164E-2B29-C80D-EE3C438B0549}"/>
              </a:ext>
            </a:extLst>
          </p:cNvPr>
          <p:cNvSpPr/>
          <p:nvPr/>
        </p:nvSpPr>
        <p:spPr bwMode="auto">
          <a:xfrm>
            <a:off x="3636169" y="1199564"/>
            <a:ext cx="5156251" cy="3525565"/>
          </a:xfrm>
          <a:prstGeom prst="rect">
            <a:avLst/>
          </a:prstGeom>
          <a:solidFill>
            <a:schemeClr val="accent4"/>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3047739" cy="3525565"/>
          </a:xfrm>
          <a:prstGeom prst="rect">
            <a:avLst/>
          </a:prstGeom>
          <a:solidFill>
            <a:schemeClr val="accent4"/>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13</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a:t>Business Finland </a:t>
            </a:r>
            <a:r>
              <a:rPr lang="fi-FI" sz="2400" dirty="0" err="1"/>
              <a:t>programs</a:t>
            </a:r>
            <a:endParaRPr lang="fi-FI" sz="2400" dirty="0"/>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2" y="290513"/>
            <a:ext cx="4385425" cy="250837"/>
          </a:xfrm>
          <a:prstGeom prst="rect">
            <a:avLst/>
          </a:prstGeom>
          <a:solidFill>
            <a:schemeClr val="accent4"/>
          </a:solidFill>
        </p:spPr>
        <p:txBody>
          <a:bodyPr>
            <a:noAutofit/>
          </a:bodyPr>
          <a:lstStyle/>
          <a:p>
            <a:pPr marL="288000"/>
            <a:r>
              <a:rPr lang="fi-FI" dirty="0" err="1">
                <a:solidFill>
                  <a:schemeClr val="bg1"/>
                </a:solidFill>
              </a:rPr>
              <a:t>Summary</a:t>
            </a:r>
            <a:r>
              <a:rPr lang="fi-FI" dirty="0">
                <a:solidFill>
                  <a:schemeClr val="bg1"/>
                </a:solidFill>
              </a:rPr>
              <a:t> of Business Finland </a:t>
            </a:r>
            <a:r>
              <a:rPr lang="fi-FI" dirty="0" err="1">
                <a:solidFill>
                  <a:schemeClr val="bg1"/>
                </a:solidFill>
              </a:rPr>
              <a:t>export</a:t>
            </a:r>
            <a:r>
              <a:rPr lang="fi-FI" dirty="0">
                <a:solidFill>
                  <a:schemeClr val="bg1"/>
                </a:solidFill>
              </a:rPr>
              <a:t> </a:t>
            </a:r>
            <a:r>
              <a:rPr lang="fi-FI" dirty="0" err="1">
                <a:solidFill>
                  <a:schemeClr val="bg1"/>
                </a:solidFill>
              </a:rPr>
              <a:t>programs</a:t>
            </a:r>
            <a:endParaRPr lang="fi-FI" dirty="0">
              <a:solidFill>
                <a:schemeClr val="bg1"/>
              </a:solidFill>
            </a:endParaRP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341466" y="1237062"/>
            <a:ext cx="3044673" cy="292186"/>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err="1">
                <a:solidFill>
                  <a:srgbClr val="FFFFFF"/>
                </a:solidFill>
              </a:rPr>
              <a:t>Overview</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86F0B53E-3462-216A-1FEB-0842AEA66D0A}"/>
              </a:ext>
            </a:extLst>
          </p:cNvPr>
          <p:cNvSpPr txBox="1"/>
          <p:nvPr/>
        </p:nvSpPr>
        <p:spPr>
          <a:xfrm>
            <a:off x="351581" y="1566746"/>
            <a:ext cx="3034558" cy="2693045"/>
          </a:xfrm>
          <a:prstGeom prst="rect">
            <a:avLst/>
          </a:prstGeom>
          <a:noFill/>
        </p:spPr>
        <p:txBody>
          <a:bodyPr wrap="square" lIns="72000" rIns="72000">
            <a:spAutoFit/>
          </a:bodyPr>
          <a:lstStyle/>
          <a:p>
            <a:pPr marL="171450" indent="-171450">
              <a:spcAft>
                <a:spcPts val="300"/>
              </a:spcAft>
              <a:buFont typeface="Arial" panose="020B0604020202020204" pitchFamily="34" charset="0"/>
              <a:buChar char="•"/>
            </a:pPr>
            <a:r>
              <a:rPr lang="en-GB" sz="800" dirty="0">
                <a:solidFill>
                  <a:schemeClr val="bg1"/>
                </a:solidFill>
                <a:latin typeface="+mj-lt"/>
              </a:rPr>
              <a:t>Business Finland has export programs aimed at various sectors, with the goal of leveraging new market opportunities for Finnish companies.</a:t>
            </a:r>
          </a:p>
          <a:p>
            <a:pPr marL="171450" indent="-171450">
              <a:spcAft>
                <a:spcPts val="300"/>
              </a:spcAft>
              <a:buFont typeface="Arial" panose="020B0604020202020204" pitchFamily="34" charset="0"/>
              <a:buChar char="•"/>
            </a:pPr>
            <a:r>
              <a:rPr lang="en-GB" sz="800" dirty="0">
                <a:solidFill>
                  <a:schemeClr val="bg1"/>
                </a:solidFill>
                <a:latin typeface="+mj-lt"/>
              </a:rPr>
              <a:t>Design and consultancy firms can also benefit from export programs.</a:t>
            </a:r>
          </a:p>
          <a:p>
            <a:pPr marL="171450" indent="-171450">
              <a:spcAft>
                <a:spcPts val="300"/>
              </a:spcAft>
              <a:buFont typeface="Arial" panose="020B0604020202020204" pitchFamily="34" charset="0"/>
              <a:buChar char="•"/>
            </a:pPr>
            <a:endParaRPr lang="en-GB" sz="800" dirty="0">
              <a:solidFill>
                <a:schemeClr val="bg1"/>
              </a:solidFill>
              <a:latin typeface="+mj-lt"/>
            </a:endParaRPr>
          </a:p>
          <a:p>
            <a:pPr marL="171450" indent="-171450">
              <a:spcAft>
                <a:spcPts val="300"/>
              </a:spcAft>
              <a:buFont typeface="Arial" panose="020B0604020202020204" pitchFamily="34" charset="0"/>
              <a:buChar char="•"/>
            </a:pPr>
            <a:r>
              <a:rPr lang="en-GB" sz="800" dirty="0">
                <a:solidFill>
                  <a:schemeClr val="bg1"/>
                </a:solidFill>
                <a:latin typeface="+mj-lt"/>
              </a:rPr>
              <a:t>In its export programs, Business Finland</a:t>
            </a:r>
          </a:p>
          <a:p>
            <a:pPr marL="511382" lvl="1" indent="-171450">
              <a:spcAft>
                <a:spcPts val="300"/>
              </a:spcAft>
              <a:buFont typeface="Arial" panose="020B0604020202020204" pitchFamily="34" charset="0"/>
              <a:buChar char="•"/>
            </a:pPr>
            <a:r>
              <a:rPr lang="en-GB" sz="800" dirty="0">
                <a:solidFill>
                  <a:schemeClr val="bg1"/>
                </a:solidFill>
                <a:latin typeface="+mj-lt"/>
              </a:rPr>
              <a:t>Advises companies on market entry and building partnerships</a:t>
            </a:r>
          </a:p>
          <a:p>
            <a:pPr marL="511382" lvl="1" indent="-171450">
              <a:spcAft>
                <a:spcPts val="300"/>
              </a:spcAft>
              <a:buFont typeface="Arial" panose="020B0604020202020204" pitchFamily="34" charset="0"/>
              <a:buChar char="•"/>
            </a:pPr>
            <a:r>
              <a:rPr lang="en-GB" sz="800" dirty="0">
                <a:solidFill>
                  <a:schemeClr val="bg1"/>
                </a:solidFill>
                <a:latin typeface="+mj-lt"/>
              </a:rPr>
              <a:t>Assists in identifying new, growing markets and customers</a:t>
            </a:r>
          </a:p>
          <a:p>
            <a:pPr marL="511382" lvl="1" indent="-171450">
              <a:spcAft>
                <a:spcPts val="300"/>
              </a:spcAft>
              <a:buFont typeface="Arial" panose="020B0604020202020204" pitchFamily="34" charset="0"/>
              <a:buChar char="•"/>
            </a:pPr>
            <a:r>
              <a:rPr lang="en-GB" sz="800" dirty="0">
                <a:solidFill>
                  <a:schemeClr val="bg1"/>
                </a:solidFill>
                <a:latin typeface="+mj-lt"/>
              </a:rPr>
              <a:t>Supports international networking</a:t>
            </a:r>
          </a:p>
          <a:p>
            <a:pPr marL="511382" lvl="1" indent="-171450">
              <a:spcAft>
                <a:spcPts val="300"/>
              </a:spcAft>
              <a:buFont typeface="Arial" panose="020B0604020202020204" pitchFamily="34" charset="0"/>
              <a:buChar char="•"/>
            </a:pPr>
            <a:r>
              <a:rPr lang="en-GB" sz="800" dirty="0">
                <a:solidFill>
                  <a:schemeClr val="bg1"/>
                </a:solidFill>
                <a:latin typeface="+mj-lt"/>
              </a:rPr>
              <a:t>Supports renewal through innovations </a:t>
            </a:r>
          </a:p>
          <a:p>
            <a:pPr marL="511382" lvl="1" indent="-171450">
              <a:spcAft>
                <a:spcPts val="300"/>
              </a:spcAft>
              <a:buFont typeface="Arial" panose="020B0604020202020204" pitchFamily="34" charset="0"/>
              <a:buChar char="•"/>
            </a:pPr>
            <a:r>
              <a:rPr lang="en-GB" sz="800" dirty="0">
                <a:solidFill>
                  <a:schemeClr val="bg1"/>
                </a:solidFill>
                <a:latin typeface="+mj-lt"/>
              </a:rPr>
              <a:t>Creates Finnish joint offerings that give companies visibility in target markets </a:t>
            </a:r>
          </a:p>
          <a:p>
            <a:pPr marL="511382" lvl="1" indent="-171450">
              <a:spcAft>
                <a:spcPts val="300"/>
              </a:spcAft>
              <a:buFont typeface="Arial" panose="020B0604020202020204" pitchFamily="34" charset="0"/>
              <a:buChar char="•"/>
            </a:pPr>
            <a:r>
              <a:rPr lang="en-GB" sz="800" dirty="0">
                <a:solidFill>
                  <a:schemeClr val="bg1"/>
                </a:solidFill>
                <a:latin typeface="+mj-lt"/>
              </a:rPr>
              <a:t>Connects companies with international investors to promote funding opportunities</a:t>
            </a:r>
            <a:endParaRPr lang="fi-FI" sz="800" dirty="0">
              <a:solidFill>
                <a:schemeClr val="bg1"/>
              </a:solidFill>
              <a:latin typeface="+mj-lt"/>
            </a:endParaRPr>
          </a:p>
          <a:p>
            <a:pPr marL="171450" indent="-171450">
              <a:spcAft>
                <a:spcPts val="300"/>
              </a:spcAft>
              <a:buFont typeface="Arial" panose="020B0604020202020204" pitchFamily="34" charset="0"/>
              <a:buChar char="•"/>
            </a:pPr>
            <a:endParaRPr lang="fi-FI" sz="800" dirty="0">
              <a:solidFill>
                <a:schemeClr val="bg1"/>
              </a:solidFill>
              <a:latin typeface="+mj-lt"/>
            </a:endParaRPr>
          </a:p>
        </p:txBody>
      </p:sp>
      <p:graphicFrame>
        <p:nvGraphicFramePr>
          <p:cNvPr id="7" name="Table 6">
            <a:extLst>
              <a:ext uri="{FF2B5EF4-FFF2-40B4-BE49-F238E27FC236}">
                <a16:creationId xmlns:a16="http://schemas.microsoft.com/office/drawing/2014/main" id="{DA6853BD-BC8F-5D2F-7389-409917F654B2}"/>
              </a:ext>
            </a:extLst>
          </p:cNvPr>
          <p:cNvGraphicFramePr>
            <a:graphicFrameLocks noGrp="1"/>
          </p:cNvGraphicFramePr>
          <p:nvPr>
            <p:extLst>
              <p:ext uri="{D42A27DB-BD31-4B8C-83A1-F6EECF244321}">
                <p14:modId xmlns:p14="http://schemas.microsoft.com/office/powerpoint/2010/main" val="1720514054"/>
              </p:ext>
            </p:extLst>
          </p:nvPr>
        </p:nvGraphicFramePr>
        <p:xfrm>
          <a:off x="3636170" y="1199564"/>
          <a:ext cx="5156250" cy="3525563"/>
        </p:xfrm>
        <a:graphic>
          <a:graphicData uri="http://schemas.openxmlformats.org/drawingml/2006/table">
            <a:tbl>
              <a:tblPr firstRow="1" firstCol="1" bandRow="1">
                <a:tableStyleId>{5C22544A-7EE6-4342-B048-85BDC9FD1C3A}</a:tableStyleId>
              </a:tblPr>
              <a:tblGrid>
                <a:gridCol w="1248662">
                  <a:extLst>
                    <a:ext uri="{9D8B030D-6E8A-4147-A177-3AD203B41FA5}">
                      <a16:colId xmlns:a16="http://schemas.microsoft.com/office/drawing/2014/main" val="1878844320"/>
                    </a:ext>
                  </a:extLst>
                </a:gridCol>
                <a:gridCol w="3907588">
                  <a:extLst>
                    <a:ext uri="{9D8B030D-6E8A-4147-A177-3AD203B41FA5}">
                      <a16:colId xmlns:a16="http://schemas.microsoft.com/office/drawing/2014/main" val="2631106326"/>
                    </a:ext>
                  </a:extLst>
                </a:gridCol>
              </a:tblGrid>
              <a:tr h="300048">
                <a:tc>
                  <a:txBody>
                    <a:bodyPr/>
                    <a:lstStyle/>
                    <a:p>
                      <a:pPr algn="l">
                        <a:lnSpc>
                          <a:spcPct val="100000"/>
                        </a:lnSpc>
                      </a:pPr>
                      <a:r>
                        <a:rPr lang="fi-FI" sz="700" b="1" dirty="0">
                          <a:solidFill>
                            <a:schemeClr val="bg1"/>
                          </a:solidFill>
                          <a:effectLst/>
                          <a:latin typeface="+mj-lt"/>
                        </a:rPr>
                        <a:t>6G Bridge</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GB" sz="700" b="0" dirty="0">
                          <a:solidFill>
                            <a:schemeClr val="bg1"/>
                          </a:solidFill>
                          <a:effectLst/>
                          <a:latin typeface="+mj-lt"/>
                        </a:rPr>
                        <a:t>Program aims to make Finland the global leader in providing new value with 5G Advanced and 6G technologies for sustainable industries and societies.</a:t>
                      </a:r>
                      <a:endParaRPr lang="fi-FI" sz="700" b="0"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8478026"/>
                  </a:ext>
                </a:extLst>
              </a:tr>
              <a:tr h="300048">
                <a:tc>
                  <a:txBody>
                    <a:bodyPr/>
                    <a:lstStyle/>
                    <a:p>
                      <a:pPr algn="l">
                        <a:lnSpc>
                          <a:spcPct val="100000"/>
                        </a:lnSpc>
                      </a:pPr>
                      <a:r>
                        <a:rPr lang="fi-FI" sz="700" b="1" dirty="0">
                          <a:solidFill>
                            <a:schemeClr val="bg1"/>
                          </a:solidFill>
                          <a:effectLst/>
                          <a:latin typeface="+mj-lt"/>
                        </a:rPr>
                        <a:t>Data </a:t>
                      </a:r>
                      <a:r>
                        <a:rPr lang="fi-FI" sz="700" b="1" dirty="0" err="1">
                          <a:solidFill>
                            <a:schemeClr val="bg1"/>
                          </a:solidFill>
                          <a:effectLst/>
                          <a:latin typeface="+mj-lt"/>
                        </a:rPr>
                        <a:t>Economy</a:t>
                      </a:r>
                      <a:endParaRPr lang="fi-FI" sz="700" b="1"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GB" sz="700" b="0" dirty="0">
                          <a:solidFill>
                            <a:schemeClr val="bg1"/>
                          </a:solidFill>
                          <a:effectLst/>
                          <a:latin typeface="+mj-lt"/>
                        </a:rPr>
                        <a:t>The goal is to encourage Finnish companies to develop international business based on the utilization and sharing of data.</a:t>
                      </a:r>
                      <a:endParaRPr lang="fi-FI" sz="700" b="0"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3866942"/>
                  </a:ext>
                </a:extLst>
              </a:tr>
              <a:tr h="400065">
                <a:tc>
                  <a:txBody>
                    <a:bodyPr/>
                    <a:lstStyle/>
                    <a:p>
                      <a:pPr algn="l">
                        <a:lnSpc>
                          <a:spcPct val="100000"/>
                        </a:lnSpc>
                      </a:pPr>
                      <a:r>
                        <a:rPr lang="fi-FI" sz="700" b="1" dirty="0" err="1">
                          <a:solidFill>
                            <a:schemeClr val="bg1"/>
                          </a:solidFill>
                          <a:effectLst/>
                          <a:latin typeface="+mj-lt"/>
                        </a:rPr>
                        <a:t>Decarbonized</a:t>
                      </a:r>
                      <a:r>
                        <a:rPr lang="fi-FI" sz="700" b="1" dirty="0">
                          <a:solidFill>
                            <a:schemeClr val="bg1"/>
                          </a:solidFill>
                          <a:effectLst/>
                          <a:latin typeface="+mj-lt"/>
                        </a:rPr>
                        <a:t> </a:t>
                      </a:r>
                      <a:r>
                        <a:rPr lang="fi-FI" sz="700" b="1" dirty="0" err="1">
                          <a:solidFill>
                            <a:schemeClr val="bg1"/>
                          </a:solidFill>
                          <a:effectLst/>
                          <a:latin typeface="+mj-lt"/>
                        </a:rPr>
                        <a:t>Maritime</a:t>
                      </a:r>
                      <a:r>
                        <a:rPr lang="fi-FI" sz="700" b="1" dirty="0">
                          <a:solidFill>
                            <a:schemeClr val="bg1"/>
                          </a:solidFill>
                          <a:effectLst/>
                          <a:latin typeface="+mj-lt"/>
                        </a:rPr>
                        <a:t> and </a:t>
                      </a:r>
                      <a:r>
                        <a:rPr lang="fi-FI" sz="700" b="1" dirty="0" err="1">
                          <a:solidFill>
                            <a:schemeClr val="bg1"/>
                          </a:solidFill>
                          <a:effectLst/>
                          <a:latin typeface="+mj-lt"/>
                        </a:rPr>
                        <a:t>Ports</a:t>
                      </a:r>
                      <a:endParaRPr lang="fi-FI" sz="700" b="1"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GB" sz="700" b="0" dirty="0">
                          <a:solidFill>
                            <a:schemeClr val="bg1"/>
                          </a:solidFill>
                          <a:effectLst/>
                          <a:latin typeface="+mj-lt"/>
                        </a:rPr>
                        <a:t>Aim is to help to position Finland towards selected leading international maritime and ports actors as the most attractive source of solutions and the long-term partner for sustainability and digitalization.</a:t>
                      </a:r>
                      <a:endParaRPr lang="fi-FI" sz="700" b="0"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6631135"/>
                  </a:ext>
                </a:extLst>
              </a:tr>
              <a:tr h="400065">
                <a:tc>
                  <a:txBody>
                    <a:bodyPr/>
                    <a:lstStyle/>
                    <a:p>
                      <a:pPr algn="l">
                        <a:lnSpc>
                          <a:spcPct val="100000"/>
                        </a:lnSpc>
                      </a:pPr>
                      <a:r>
                        <a:rPr lang="fi-FI" sz="700" b="1" dirty="0" err="1">
                          <a:solidFill>
                            <a:schemeClr val="bg1"/>
                          </a:solidFill>
                          <a:effectLst/>
                          <a:latin typeface="+mj-lt"/>
                        </a:rPr>
                        <a:t>Flexible</a:t>
                      </a:r>
                      <a:r>
                        <a:rPr lang="fi-FI" sz="700" b="1" dirty="0">
                          <a:solidFill>
                            <a:schemeClr val="bg1"/>
                          </a:solidFill>
                          <a:effectLst/>
                          <a:latin typeface="+mj-lt"/>
                        </a:rPr>
                        <a:t> Energy Systems</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GB" sz="700" b="0" dirty="0">
                          <a:solidFill>
                            <a:schemeClr val="bg1"/>
                          </a:solidFill>
                          <a:effectLst/>
                          <a:latin typeface="+mj-lt"/>
                        </a:rPr>
                        <a:t>The program facilitates future looking innovations and promotes Finnish solutions increasing flexibility of the energy system, with the aim to significantly strengthen the export industry and increase exports globally.</a:t>
                      </a:r>
                      <a:endParaRPr lang="fi-FI" sz="700" b="0"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3570778"/>
                  </a:ext>
                </a:extLst>
              </a:tr>
              <a:tr h="320996">
                <a:tc>
                  <a:txBody>
                    <a:bodyPr/>
                    <a:lstStyle/>
                    <a:p>
                      <a:pPr algn="l">
                        <a:lnSpc>
                          <a:spcPct val="100000"/>
                        </a:lnSpc>
                      </a:pPr>
                      <a:r>
                        <a:rPr lang="fi-FI" sz="700" b="1" dirty="0">
                          <a:solidFill>
                            <a:schemeClr val="bg1"/>
                          </a:solidFill>
                          <a:effectLst/>
                          <a:latin typeface="+mj-lt"/>
                        </a:rPr>
                        <a:t>Health 360 Finland</a:t>
                      </a:r>
                      <a:endParaRPr lang="fi-FI" sz="700" b="1" dirty="0">
                        <a:solidFill>
                          <a:schemeClr val="bg1"/>
                        </a:solidFill>
                        <a:effectLst/>
                        <a:latin typeface="+mj-lt"/>
                        <a:ea typeface="Verdana" panose="020B0604030504040204" pitchFamily="34" charset="0"/>
                        <a:cs typeface="Times New Roman" panose="02020603050405020304" pitchFamily="18" charset="0"/>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GB" sz="700" b="0" dirty="0">
                          <a:solidFill>
                            <a:schemeClr val="bg1"/>
                          </a:solidFill>
                          <a:effectLst/>
                          <a:latin typeface="+mj-lt"/>
                          <a:ea typeface="Verdana" panose="020B0604030504040204" pitchFamily="34" charset="0"/>
                          <a:cs typeface="Times New Roman" panose="02020603050405020304" pitchFamily="18" charset="0"/>
                        </a:rPr>
                        <a:t>The aim is to support Finnish companies in developing and commercializing internationally competitive solutions to address global challenges in the health sector.</a:t>
                      </a:r>
                      <a:endParaRPr lang="fi-FI" sz="700" b="0" dirty="0">
                        <a:solidFill>
                          <a:schemeClr val="bg1"/>
                        </a:solidFill>
                        <a:effectLst/>
                        <a:latin typeface="+mj-lt"/>
                        <a:ea typeface="Verdana" panose="020B0604030504040204" pitchFamily="34" charset="0"/>
                        <a:cs typeface="Times New Roman" panose="02020603050405020304" pitchFamily="18" charset="0"/>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2251916"/>
                  </a:ext>
                </a:extLst>
              </a:tr>
              <a:tr h="320996">
                <a:tc>
                  <a:txBody>
                    <a:bodyPr/>
                    <a:lstStyle/>
                    <a:p>
                      <a:pPr algn="l">
                        <a:lnSpc>
                          <a:spcPct val="100000"/>
                        </a:lnSpc>
                      </a:pPr>
                      <a:r>
                        <a:rPr lang="fi-FI" sz="700" b="1" dirty="0" err="1">
                          <a:solidFill>
                            <a:schemeClr val="bg1"/>
                          </a:solidFill>
                          <a:effectLst/>
                          <a:latin typeface="+mj-lt"/>
                        </a:rPr>
                        <a:t>Quantum</a:t>
                      </a:r>
                      <a:r>
                        <a:rPr lang="fi-FI" sz="700" b="1" dirty="0">
                          <a:solidFill>
                            <a:schemeClr val="bg1"/>
                          </a:solidFill>
                          <a:effectLst/>
                          <a:latin typeface="+mj-lt"/>
                        </a:rPr>
                        <a:t> Computing</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GB" sz="700" b="0" dirty="0">
                          <a:solidFill>
                            <a:schemeClr val="bg1"/>
                          </a:solidFill>
                          <a:effectLst/>
                          <a:latin typeface="+mj-lt"/>
                        </a:rPr>
                        <a:t>The goal is to develop a globally attractive ecosystem in Finland to solve significant business problems for both Finnish and foreign customers with quantum computing.</a:t>
                      </a:r>
                      <a:endParaRPr lang="fi-FI" sz="700" b="0"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550825"/>
                  </a:ext>
                </a:extLst>
              </a:tr>
              <a:tr h="227291">
                <a:tc>
                  <a:txBody>
                    <a:bodyPr/>
                    <a:lstStyle/>
                    <a:p>
                      <a:pPr algn="l">
                        <a:lnSpc>
                          <a:spcPct val="100000"/>
                        </a:lnSpc>
                      </a:pPr>
                      <a:r>
                        <a:rPr lang="fi-FI" sz="700" b="1" dirty="0">
                          <a:solidFill>
                            <a:schemeClr val="bg1"/>
                          </a:solidFill>
                          <a:effectLst/>
                          <a:latin typeface="+mj-lt"/>
                        </a:rPr>
                        <a:t>The Chips </a:t>
                      </a:r>
                      <a:r>
                        <a:rPr lang="fi-FI" sz="700" b="1" dirty="0" err="1">
                          <a:solidFill>
                            <a:schemeClr val="bg1"/>
                          </a:solidFill>
                          <a:effectLst/>
                          <a:latin typeface="+mj-lt"/>
                        </a:rPr>
                        <a:t>Campaign</a:t>
                      </a:r>
                      <a:endParaRPr lang="fi-FI" sz="700" b="1"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GB" sz="700" b="0" dirty="0">
                          <a:solidFill>
                            <a:schemeClr val="bg1"/>
                          </a:solidFill>
                          <a:effectLst/>
                          <a:latin typeface="+mj-lt"/>
                        </a:rPr>
                        <a:t>The objective is to support Finnish microelectronics, photonics and quantum sector to seize the emerging business opportunities in Europe and select global markets.</a:t>
                      </a:r>
                      <a:endParaRPr lang="fi-FI" sz="700" b="0"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5592528"/>
                  </a:ext>
                </a:extLst>
              </a:tr>
              <a:tr h="320996">
                <a:tc>
                  <a:txBody>
                    <a:bodyPr/>
                    <a:lstStyle/>
                    <a:p>
                      <a:pPr algn="l">
                        <a:lnSpc>
                          <a:spcPct val="100000"/>
                        </a:lnSpc>
                      </a:pPr>
                      <a:r>
                        <a:rPr lang="fi-FI" sz="700" b="1" dirty="0" err="1">
                          <a:solidFill>
                            <a:schemeClr val="bg1"/>
                          </a:solidFill>
                          <a:effectLst/>
                          <a:latin typeface="+mj-lt"/>
                        </a:rPr>
                        <a:t>Decarbonized</a:t>
                      </a:r>
                      <a:r>
                        <a:rPr lang="fi-FI" sz="700" b="1" dirty="0">
                          <a:solidFill>
                            <a:schemeClr val="bg1"/>
                          </a:solidFill>
                          <a:effectLst/>
                          <a:latin typeface="+mj-lt"/>
                        </a:rPr>
                        <a:t> </a:t>
                      </a:r>
                      <a:r>
                        <a:rPr lang="fi-FI" sz="700" b="1" dirty="0" err="1">
                          <a:solidFill>
                            <a:schemeClr val="bg1"/>
                          </a:solidFill>
                          <a:effectLst/>
                          <a:latin typeface="+mj-lt"/>
                        </a:rPr>
                        <a:t>Cities</a:t>
                      </a:r>
                      <a:r>
                        <a:rPr lang="fi-FI" sz="700" b="1" dirty="0">
                          <a:solidFill>
                            <a:schemeClr val="bg1"/>
                          </a:solidFill>
                          <a:effectLst/>
                          <a:latin typeface="+mj-lt"/>
                        </a:rPr>
                        <a:t> Finland</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GB" sz="700" b="0" dirty="0">
                          <a:solidFill>
                            <a:schemeClr val="bg1"/>
                          </a:solidFill>
                          <a:effectLst/>
                          <a:latin typeface="+mj-lt"/>
                        </a:rPr>
                        <a:t>The program will increase and strengthen the multisectoral supply and expertise that cities need to manage their CO2 emissions and energy transition today and tomorrow.</a:t>
                      </a:r>
                      <a:endParaRPr lang="fi-FI" sz="700" b="0"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1419473"/>
                  </a:ext>
                </a:extLst>
              </a:tr>
              <a:tr h="320996">
                <a:tc>
                  <a:txBody>
                    <a:bodyPr/>
                    <a:lstStyle/>
                    <a:p>
                      <a:pPr algn="l">
                        <a:lnSpc>
                          <a:spcPct val="100000"/>
                        </a:lnSpc>
                      </a:pPr>
                      <a:r>
                        <a:rPr lang="fi-FI" sz="700" b="1" dirty="0">
                          <a:solidFill>
                            <a:schemeClr val="bg1"/>
                          </a:solidFill>
                          <a:effectLst/>
                          <a:latin typeface="+mj-lt"/>
                        </a:rPr>
                        <a:t>Digital </a:t>
                      </a:r>
                      <a:r>
                        <a:rPr lang="fi-FI" sz="700" b="1" dirty="0" err="1">
                          <a:solidFill>
                            <a:schemeClr val="bg1"/>
                          </a:solidFill>
                          <a:effectLst/>
                          <a:latin typeface="+mj-lt"/>
                        </a:rPr>
                        <a:t>Resilience</a:t>
                      </a:r>
                      <a:endParaRPr lang="fi-FI" sz="700" b="1"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GB" sz="700" b="0" dirty="0">
                          <a:solidFill>
                            <a:schemeClr val="bg1"/>
                          </a:solidFill>
                          <a:effectLst/>
                          <a:latin typeface="+mj-lt"/>
                        </a:rPr>
                        <a:t>The program encourages Finnish companies and research organizations to create digital pioneering solutions to increase the resilience and security of societies.</a:t>
                      </a:r>
                      <a:endParaRPr lang="fi-FI" sz="700" b="0"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7620503"/>
                  </a:ext>
                </a:extLst>
              </a:tr>
              <a:tr h="213997">
                <a:tc>
                  <a:txBody>
                    <a:bodyPr/>
                    <a:lstStyle/>
                    <a:p>
                      <a:pPr algn="l">
                        <a:lnSpc>
                          <a:spcPct val="100000"/>
                        </a:lnSpc>
                      </a:pPr>
                      <a:r>
                        <a:rPr lang="fi-FI" sz="700" b="1" dirty="0">
                          <a:solidFill>
                            <a:schemeClr val="bg1"/>
                          </a:solidFill>
                          <a:effectLst/>
                          <a:latin typeface="+mj-lt"/>
                        </a:rPr>
                        <a:t>Generatiivinen tekoäly</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GB" sz="700" b="0" dirty="0">
                          <a:solidFill>
                            <a:schemeClr val="bg1"/>
                          </a:solidFill>
                          <a:effectLst/>
                          <a:latin typeface="+mj-lt"/>
                        </a:rPr>
                        <a:t>Aim is to bring new global competitive edge for Finnish companies with generative artificial intelligence.</a:t>
                      </a:r>
                      <a:endParaRPr lang="fi-FI" sz="700" b="0"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0835444"/>
                  </a:ext>
                </a:extLst>
              </a:tr>
              <a:tr h="400065">
                <a:tc>
                  <a:txBody>
                    <a:bodyPr/>
                    <a:lstStyle/>
                    <a:p>
                      <a:pPr algn="l">
                        <a:lnSpc>
                          <a:spcPct val="100000"/>
                        </a:lnSpc>
                      </a:pPr>
                      <a:r>
                        <a:rPr lang="en-US" sz="700" b="1" dirty="0">
                          <a:solidFill>
                            <a:schemeClr val="bg1"/>
                          </a:solidFill>
                          <a:effectLst/>
                          <a:latin typeface="+mj-lt"/>
                        </a:rPr>
                        <a:t>Hydrogen &amp; batteries – dual helix of decarbonization</a:t>
                      </a:r>
                      <a:endParaRPr lang="fi-FI" sz="700" b="1"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GB" sz="700" b="0" dirty="0">
                          <a:solidFill>
                            <a:schemeClr val="bg1"/>
                          </a:solidFill>
                          <a:effectLst/>
                          <a:latin typeface="+mj-lt"/>
                        </a:rPr>
                        <a:t>Program promotes the creation, development and international growth of value chains, technologies, solutions and services for the Finnish hydrogen and battery industry.</a:t>
                      </a:r>
                      <a:endParaRPr lang="fi-FI" sz="700" b="0"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8656256"/>
                  </a:ext>
                </a:extLst>
              </a:tr>
            </a:tbl>
          </a:graphicData>
        </a:graphic>
      </p:graphicFrame>
      <p:sp>
        <p:nvSpPr>
          <p:cNvPr id="6" name="Alatunnisteen paikkamerkki 4">
            <a:extLst>
              <a:ext uri="{FF2B5EF4-FFF2-40B4-BE49-F238E27FC236}">
                <a16:creationId xmlns:a16="http://schemas.microsoft.com/office/drawing/2014/main" id="{9F8A2C49-DF2F-8EDA-DB74-1AE3B47B2949}"/>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sp>
        <p:nvSpPr>
          <p:cNvPr id="4" name="Päivämäärän paikkamerkki 3">
            <a:extLst>
              <a:ext uri="{FF2B5EF4-FFF2-40B4-BE49-F238E27FC236}">
                <a16:creationId xmlns:a16="http://schemas.microsoft.com/office/drawing/2014/main" id="{61FEB7E2-A6F0-D8A8-F5CA-B759BC78239B}"/>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244768417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8454020" cy="3525565"/>
          </a:xfrm>
          <a:prstGeom prst="rect">
            <a:avLst/>
          </a:prstGeom>
          <a:solidFill>
            <a:schemeClr val="accent2"/>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14</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err="1"/>
              <a:t>Summary</a:t>
            </a:r>
            <a:r>
              <a:rPr lang="fi-FI" sz="2400" dirty="0"/>
              <a:t> of market </a:t>
            </a:r>
            <a:r>
              <a:rPr lang="fi-FI" sz="2400" dirty="0" err="1"/>
              <a:t>opportunities</a:t>
            </a:r>
            <a:endParaRPr lang="fi-FI" sz="2400" dirty="0"/>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2" y="290513"/>
            <a:ext cx="4385425" cy="250837"/>
          </a:xfrm>
          <a:prstGeom prst="rect">
            <a:avLst/>
          </a:prstGeom>
          <a:solidFill>
            <a:schemeClr val="accent2"/>
          </a:solidFill>
        </p:spPr>
        <p:txBody>
          <a:bodyPr>
            <a:noAutofit/>
          </a:bodyPr>
          <a:lstStyle/>
          <a:p>
            <a:pPr marL="288000"/>
            <a:r>
              <a:rPr lang="fi-FI" dirty="0">
                <a:solidFill>
                  <a:schemeClr val="bg1"/>
                </a:solidFill>
              </a:rPr>
              <a:t>Market </a:t>
            </a:r>
            <a:r>
              <a:rPr lang="fi-FI" dirty="0" err="1">
                <a:solidFill>
                  <a:schemeClr val="bg1"/>
                </a:solidFill>
              </a:rPr>
              <a:t>opportunities</a:t>
            </a:r>
            <a:r>
              <a:rPr lang="fi-FI" dirty="0">
                <a:solidFill>
                  <a:schemeClr val="bg1"/>
                </a:solidFill>
              </a:rPr>
              <a:t> for SKOL </a:t>
            </a:r>
            <a:r>
              <a:rPr lang="fi-FI" dirty="0" err="1">
                <a:solidFill>
                  <a:schemeClr val="bg1"/>
                </a:solidFill>
              </a:rPr>
              <a:t>companies</a:t>
            </a:r>
            <a:endParaRPr lang="fi-FI" dirty="0">
              <a:solidFill>
                <a:schemeClr val="bg1"/>
              </a:solidFill>
            </a:endParaRPr>
          </a:p>
        </p:txBody>
      </p:sp>
      <p:sp>
        <p:nvSpPr>
          <p:cNvPr id="11" name="TextBox 10">
            <a:extLst>
              <a:ext uri="{FF2B5EF4-FFF2-40B4-BE49-F238E27FC236}">
                <a16:creationId xmlns:a16="http://schemas.microsoft.com/office/drawing/2014/main" id="{86F0B53E-3462-216A-1FEB-0842AEA66D0A}"/>
              </a:ext>
            </a:extLst>
          </p:cNvPr>
          <p:cNvSpPr txBox="1"/>
          <p:nvPr/>
        </p:nvSpPr>
        <p:spPr>
          <a:xfrm>
            <a:off x="1027273" y="1252187"/>
            <a:ext cx="7765147" cy="3424014"/>
          </a:xfrm>
          <a:prstGeom prst="rect">
            <a:avLst/>
          </a:prstGeom>
          <a:noFill/>
        </p:spPr>
        <p:txBody>
          <a:bodyPr wrap="square" lIns="72000" rIns="72000">
            <a:spAutoFit/>
          </a:bodyPr>
          <a:lstStyle/>
          <a:p>
            <a:pPr>
              <a:spcAft>
                <a:spcPts val="1500"/>
              </a:spcAft>
            </a:pPr>
            <a:r>
              <a:rPr lang="en-GB" sz="800" dirty="0">
                <a:solidFill>
                  <a:schemeClr val="bg1"/>
                </a:solidFill>
                <a:latin typeface="+mj-lt"/>
              </a:rPr>
              <a:t>Transnational and national-level regulatory reforms and legislation are increasing the demand for expertise in areas such as sustainability, environmental matters, and legal affairs.</a:t>
            </a:r>
          </a:p>
          <a:p>
            <a:pPr>
              <a:spcAft>
                <a:spcPts val="1500"/>
              </a:spcAft>
            </a:pPr>
            <a:r>
              <a:rPr lang="en-GB" sz="800" dirty="0">
                <a:solidFill>
                  <a:schemeClr val="bg1"/>
                </a:solidFill>
                <a:latin typeface="+mj-lt"/>
              </a:rPr>
              <a:t>There is a demand for diverse expertise in the green transition and energy transformation (e.g., sustainability, sustainable solutions, renewable energies, new technologies) starting from initial planning to technical design, land use, construction and upkeep.</a:t>
            </a:r>
          </a:p>
          <a:p>
            <a:pPr>
              <a:spcAft>
                <a:spcPts val="1500"/>
              </a:spcAft>
            </a:pPr>
            <a:r>
              <a:rPr lang="en-GB" sz="800" dirty="0">
                <a:solidFill>
                  <a:schemeClr val="bg1"/>
                </a:solidFill>
                <a:latin typeface="+mj-lt"/>
              </a:rPr>
              <a:t>Finland is developing a lot of renewable energy, but it also needs consumption for the produced energy.</a:t>
            </a:r>
          </a:p>
          <a:p>
            <a:pPr>
              <a:spcAft>
                <a:spcPts val="1500"/>
              </a:spcAft>
            </a:pPr>
            <a:r>
              <a:rPr lang="en-GB" sz="800" dirty="0">
                <a:solidFill>
                  <a:schemeClr val="bg1"/>
                </a:solidFill>
                <a:latin typeface="+mj-lt"/>
              </a:rPr>
              <a:t>Development and market prospects for expertise related to carbon capture and utilization.</a:t>
            </a:r>
          </a:p>
          <a:p>
            <a:pPr>
              <a:spcAft>
                <a:spcPts val="1500"/>
              </a:spcAft>
            </a:pPr>
            <a:r>
              <a:rPr lang="en-GB" sz="800" dirty="0">
                <a:solidFill>
                  <a:schemeClr val="bg1"/>
                </a:solidFill>
                <a:latin typeface="+mj-lt"/>
              </a:rPr>
              <a:t>Projects related to security of supply, safety, and the defence industry hold potential.</a:t>
            </a:r>
          </a:p>
          <a:p>
            <a:pPr>
              <a:spcAft>
                <a:spcPts val="1500"/>
              </a:spcAft>
            </a:pPr>
            <a:r>
              <a:rPr lang="en-GB" sz="800" dirty="0">
                <a:solidFill>
                  <a:schemeClr val="bg1"/>
                </a:solidFill>
                <a:latin typeface="+mj-lt"/>
              </a:rPr>
              <a:t>Finland's potential in data </a:t>
            </a:r>
            <a:r>
              <a:rPr lang="en-GB" sz="800" dirty="0" err="1">
                <a:solidFill>
                  <a:schemeClr val="bg1"/>
                </a:solidFill>
                <a:latin typeface="+mj-lt"/>
              </a:rPr>
              <a:t>center</a:t>
            </a:r>
            <a:r>
              <a:rPr lang="en-GB" sz="800" dirty="0">
                <a:solidFill>
                  <a:schemeClr val="bg1"/>
                </a:solidFill>
                <a:latin typeface="+mj-lt"/>
              </a:rPr>
              <a:t> projects and the export of data </a:t>
            </a:r>
            <a:r>
              <a:rPr lang="en-GB" sz="800" dirty="0" err="1">
                <a:solidFill>
                  <a:schemeClr val="bg1"/>
                </a:solidFill>
                <a:latin typeface="+mj-lt"/>
              </a:rPr>
              <a:t>center</a:t>
            </a:r>
            <a:r>
              <a:rPr lang="en-GB" sz="800" dirty="0">
                <a:solidFill>
                  <a:schemeClr val="bg1"/>
                </a:solidFill>
                <a:latin typeface="+mj-lt"/>
              </a:rPr>
              <a:t> expertise gained from these projects.</a:t>
            </a:r>
          </a:p>
          <a:p>
            <a:pPr>
              <a:spcAft>
                <a:spcPts val="1500"/>
              </a:spcAft>
            </a:pPr>
            <a:r>
              <a:rPr lang="en-GB" sz="800" dirty="0">
                <a:solidFill>
                  <a:schemeClr val="bg1"/>
                </a:solidFill>
                <a:latin typeface="+mj-lt"/>
              </a:rPr>
              <a:t>More active marketing and export of Finnish consulting expertise to the world, also by utilizing Business Finland export programs.</a:t>
            </a:r>
          </a:p>
          <a:p>
            <a:pPr>
              <a:spcAft>
                <a:spcPts val="1500"/>
              </a:spcAft>
            </a:pPr>
            <a:r>
              <a:rPr lang="en-GB" sz="800" dirty="0">
                <a:solidFill>
                  <a:schemeClr val="bg1"/>
                </a:solidFill>
                <a:latin typeface="+mj-lt"/>
              </a:rPr>
              <a:t>With the improvement in the economic situation, the implementation of experiments aimed at attracting and using foreign labour with a low barrier to entry, such as hiring international students for summer jobs or internships.</a:t>
            </a:r>
          </a:p>
          <a:p>
            <a:pPr>
              <a:spcAft>
                <a:spcPts val="1500"/>
              </a:spcAft>
            </a:pPr>
            <a:r>
              <a:rPr lang="en-GB" sz="800" dirty="0">
                <a:solidFill>
                  <a:schemeClr val="bg1"/>
                </a:solidFill>
                <a:latin typeface="+mj-lt"/>
              </a:rPr>
              <a:t>Leveraging the </a:t>
            </a:r>
            <a:r>
              <a:rPr lang="en-GB" sz="800" dirty="0">
                <a:solidFill>
                  <a:schemeClr val="bg1"/>
                </a:solidFill>
                <a:latin typeface="+mj-lt"/>
                <a:hlinkClick r:id="rId2"/>
              </a:rPr>
              <a:t>Work in Finland Talent Manager Network </a:t>
            </a:r>
            <a:r>
              <a:rPr lang="en-GB" sz="800" dirty="0">
                <a:solidFill>
                  <a:schemeClr val="bg1"/>
                </a:solidFill>
                <a:latin typeface="+mj-lt"/>
              </a:rPr>
              <a:t>in the recruitment of foreign labour.</a:t>
            </a:r>
          </a:p>
          <a:p>
            <a:pPr>
              <a:spcAft>
                <a:spcPts val="1500"/>
              </a:spcAft>
            </a:pPr>
            <a:r>
              <a:rPr lang="en-GB" sz="800" dirty="0">
                <a:solidFill>
                  <a:schemeClr val="bg1"/>
                </a:solidFill>
                <a:latin typeface="+mj-lt"/>
              </a:rPr>
              <a:t>Experiments aiming to utilize artificial intelligence, potentially in collaboration with customer needs.</a:t>
            </a:r>
            <a:endParaRPr lang="fi-FI" sz="800" dirty="0">
              <a:solidFill>
                <a:schemeClr val="bg1"/>
              </a:solidFill>
              <a:latin typeface="+mj-lt"/>
            </a:endParaRPr>
          </a:p>
        </p:txBody>
      </p:sp>
      <p:pic>
        <p:nvPicPr>
          <p:cNvPr id="12" name="Graphic 11" descr="Renewable Energy with solid fill">
            <a:extLst>
              <a:ext uri="{FF2B5EF4-FFF2-40B4-BE49-F238E27FC236}">
                <a16:creationId xmlns:a16="http://schemas.microsoft.com/office/drawing/2014/main" id="{BDD9EFFA-106E-3A72-AB46-BC3E31AC77D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4350" y="1643843"/>
            <a:ext cx="360000" cy="360000"/>
          </a:xfrm>
          <a:prstGeom prst="rect">
            <a:avLst/>
          </a:prstGeom>
        </p:spPr>
      </p:pic>
      <p:pic>
        <p:nvPicPr>
          <p:cNvPr id="21" name="Graphic 20" descr="Shield with solid fill">
            <a:extLst>
              <a:ext uri="{FF2B5EF4-FFF2-40B4-BE49-F238E27FC236}">
                <a16:creationId xmlns:a16="http://schemas.microsoft.com/office/drawing/2014/main" id="{25BE60A3-8408-E4BB-3A83-867AA0F6243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2682" y="2663063"/>
            <a:ext cx="360000" cy="360000"/>
          </a:xfrm>
          <a:prstGeom prst="rect">
            <a:avLst/>
          </a:prstGeom>
        </p:spPr>
      </p:pic>
      <p:pic>
        <p:nvPicPr>
          <p:cNvPr id="25" name="Graphic 24" descr="Group of men with solid fill">
            <a:extLst>
              <a:ext uri="{FF2B5EF4-FFF2-40B4-BE49-F238E27FC236}">
                <a16:creationId xmlns:a16="http://schemas.microsoft.com/office/drawing/2014/main" id="{80CB3943-7929-9017-8250-77163784C56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556" y="3649999"/>
            <a:ext cx="360000" cy="360000"/>
          </a:xfrm>
          <a:prstGeom prst="rect">
            <a:avLst/>
          </a:prstGeom>
        </p:spPr>
      </p:pic>
      <p:pic>
        <p:nvPicPr>
          <p:cNvPr id="28" name="Graphic 27" descr="Cloud with solid fill">
            <a:extLst>
              <a:ext uri="{FF2B5EF4-FFF2-40B4-BE49-F238E27FC236}">
                <a16:creationId xmlns:a16="http://schemas.microsoft.com/office/drawing/2014/main" id="{47EB121D-3828-FFAC-ECDA-15D7E4850C8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2556" y="2975345"/>
            <a:ext cx="360000" cy="360000"/>
          </a:xfrm>
          <a:prstGeom prst="rect">
            <a:avLst/>
          </a:prstGeom>
        </p:spPr>
      </p:pic>
      <p:pic>
        <p:nvPicPr>
          <p:cNvPr id="32" name="Graphic 31" descr="Question Mark with solid fill">
            <a:extLst>
              <a:ext uri="{FF2B5EF4-FFF2-40B4-BE49-F238E27FC236}">
                <a16:creationId xmlns:a16="http://schemas.microsoft.com/office/drawing/2014/main" id="{264350E0-EA0B-846C-E61A-75C738059603}"/>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02682" y="2032419"/>
            <a:ext cx="360000" cy="360000"/>
          </a:xfrm>
          <a:prstGeom prst="rect">
            <a:avLst/>
          </a:prstGeom>
        </p:spPr>
      </p:pic>
      <p:pic>
        <p:nvPicPr>
          <p:cNvPr id="34" name="Graphic 33" descr="Puzzle with solid fill">
            <a:extLst>
              <a:ext uri="{FF2B5EF4-FFF2-40B4-BE49-F238E27FC236}">
                <a16:creationId xmlns:a16="http://schemas.microsoft.com/office/drawing/2014/main" id="{07B73524-7F55-BCC4-1FD8-E1397FE7B92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86816" y="4032039"/>
            <a:ext cx="360000" cy="360000"/>
          </a:xfrm>
          <a:prstGeom prst="rect">
            <a:avLst/>
          </a:prstGeom>
        </p:spPr>
      </p:pic>
      <p:pic>
        <p:nvPicPr>
          <p:cNvPr id="36" name="Graphic 35" descr="Scales of justice with solid fill">
            <a:extLst>
              <a:ext uri="{FF2B5EF4-FFF2-40B4-BE49-F238E27FC236}">
                <a16:creationId xmlns:a16="http://schemas.microsoft.com/office/drawing/2014/main" id="{7C410CDB-F851-0D7D-7F75-64BB03E46085}"/>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04350" y="1229275"/>
            <a:ext cx="360000" cy="360000"/>
          </a:xfrm>
          <a:prstGeom prst="rect">
            <a:avLst/>
          </a:prstGeom>
        </p:spPr>
      </p:pic>
      <p:pic>
        <p:nvPicPr>
          <p:cNvPr id="39" name="Graphic 38" descr="Share with solid fill">
            <a:extLst>
              <a:ext uri="{FF2B5EF4-FFF2-40B4-BE49-F238E27FC236}">
                <a16:creationId xmlns:a16="http://schemas.microsoft.com/office/drawing/2014/main" id="{28DD271C-B3BB-8118-2CC7-82E90E0FB316}"/>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608404" y="3282855"/>
            <a:ext cx="360000" cy="360000"/>
          </a:xfrm>
          <a:prstGeom prst="rect">
            <a:avLst/>
          </a:prstGeom>
        </p:spPr>
      </p:pic>
      <p:pic>
        <p:nvPicPr>
          <p:cNvPr id="41" name="Graphic 40" descr="Continuous Improvement with solid fill">
            <a:extLst>
              <a:ext uri="{FF2B5EF4-FFF2-40B4-BE49-F238E27FC236}">
                <a16:creationId xmlns:a16="http://schemas.microsoft.com/office/drawing/2014/main" id="{FF7885F1-47DB-EA8D-1912-7E7EF0146532}"/>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01014" y="2363120"/>
            <a:ext cx="360000" cy="360000"/>
          </a:xfrm>
          <a:prstGeom prst="rect">
            <a:avLst/>
          </a:prstGeom>
        </p:spPr>
      </p:pic>
      <p:pic>
        <p:nvPicPr>
          <p:cNvPr id="43" name="Graphic 42" descr="Processor with solid fill">
            <a:extLst>
              <a:ext uri="{FF2B5EF4-FFF2-40B4-BE49-F238E27FC236}">
                <a16:creationId xmlns:a16="http://schemas.microsoft.com/office/drawing/2014/main" id="{9A47AA6E-D3F6-11BD-0D57-590A898821DD}"/>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581065" y="4363755"/>
            <a:ext cx="360000" cy="360000"/>
          </a:xfrm>
          <a:prstGeom prst="rect">
            <a:avLst/>
          </a:prstGeom>
        </p:spPr>
      </p:pic>
      <p:sp>
        <p:nvSpPr>
          <p:cNvPr id="6" name="Alatunnisteen paikkamerkki 4">
            <a:extLst>
              <a:ext uri="{FF2B5EF4-FFF2-40B4-BE49-F238E27FC236}">
                <a16:creationId xmlns:a16="http://schemas.microsoft.com/office/drawing/2014/main" id="{A3AD8A95-AC0D-8545-29E2-F3694B282DBD}"/>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sp>
        <p:nvSpPr>
          <p:cNvPr id="4" name="Päivämäärän paikkamerkki 3">
            <a:extLst>
              <a:ext uri="{FF2B5EF4-FFF2-40B4-BE49-F238E27FC236}">
                <a16:creationId xmlns:a16="http://schemas.microsoft.com/office/drawing/2014/main" id="{97FD9BE5-5713-16D6-B2DF-8B26442B951F}"/>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415167413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463182B9-4643-3D59-AFDB-E78A4E496120}"/>
              </a:ext>
            </a:extLst>
          </p:cNvPr>
          <p:cNvSpPr/>
          <p:nvPr/>
        </p:nvSpPr>
        <p:spPr bwMode="auto">
          <a:xfrm>
            <a:off x="351579" y="1837350"/>
            <a:ext cx="8792421" cy="2721600"/>
          </a:xfrm>
          <a:prstGeom prst="rect">
            <a:avLst/>
          </a:prstGeom>
          <a:solidFill>
            <a:srgbClr val="0ACFCF"/>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2</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1936800" cy="250837"/>
          </a:xfrm>
          <a:solidFill>
            <a:srgbClr val="0ACFCF"/>
          </a:solidFill>
        </p:spPr>
        <p:txBody>
          <a:bodyPr>
            <a:noAutofit/>
          </a:bodyPr>
          <a:lstStyle/>
          <a:p>
            <a:pPr marL="288000"/>
            <a:r>
              <a:rPr lang="fi-FI" dirty="0" err="1">
                <a:solidFill>
                  <a:schemeClr val="bg1"/>
                </a:solidFill>
              </a:rPr>
              <a:t>Economic</a:t>
            </a:r>
            <a:r>
              <a:rPr lang="fi-FI" dirty="0">
                <a:solidFill>
                  <a:schemeClr val="bg1"/>
                </a:solidFill>
              </a:rPr>
              <a:t> </a:t>
            </a:r>
            <a:r>
              <a:rPr lang="fi-FI" dirty="0" err="1">
                <a:solidFill>
                  <a:schemeClr val="bg1"/>
                </a:solidFill>
              </a:rPr>
              <a:t>indicators</a:t>
            </a:r>
            <a:endParaRPr lang="fi-FI" dirty="0">
              <a:solidFill>
                <a:schemeClr val="bg1"/>
              </a:solidFill>
            </a:endParaRPr>
          </a:p>
        </p:txBody>
      </p:sp>
      <p:sp>
        <p:nvSpPr>
          <p:cNvPr id="8" name="Content Placeholder 7">
            <a:extLst>
              <a:ext uri="{FF2B5EF4-FFF2-40B4-BE49-F238E27FC236}">
                <a16:creationId xmlns:a16="http://schemas.microsoft.com/office/drawing/2014/main" id="{74A10508-4726-11E0-EE8A-048130E33896}"/>
              </a:ext>
            </a:extLst>
          </p:cNvPr>
          <p:cNvSpPr>
            <a:spLocks noGrp="1"/>
          </p:cNvSpPr>
          <p:nvPr>
            <p:ph idx="19"/>
          </p:nvPr>
        </p:nvSpPr>
        <p:spPr>
          <a:xfrm>
            <a:off x="424800" y="1923750"/>
            <a:ext cx="2851200" cy="1771200"/>
          </a:xfrm>
        </p:spPr>
        <p:txBody>
          <a:bodyPr>
            <a:noAutofit/>
          </a:bodyPr>
          <a:lstStyle/>
          <a:p>
            <a:pPr marL="171450" indent="-171450">
              <a:lnSpc>
                <a:spcPct val="100000"/>
              </a:lnSpc>
              <a:buSzPct val="100000"/>
              <a:buFont typeface="Wingdings" panose="05000000000000000000" pitchFamily="2" charset="2"/>
              <a:buChar char="§"/>
            </a:pPr>
            <a:r>
              <a:rPr lang="en-GB" sz="1000" b="1" dirty="0"/>
              <a:t>Forecasts indicate that Finland's economy will turn from recession to growth in the year 2025.</a:t>
            </a:r>
          </a:p>
          <a:p>
            <a:pPr marL="171450" indent="-171450">
              <a:lnSpc>
                <a:spcPct val="100000"/>
              </a:lnSpc>
              <a:buSzPct val="100000"/>
              <a:buFont typeface="Wingdings" panose="05000000000000000000" pitchFamily="2" charset="2"/>
              <a:buChar char="§"/>
            </a:pPr>
            <a:r>
              <a:rPr lang="en-GB" sz="1000" b="1" dirty="0"/>
              <a:t>However, there is significant variation in estimates depending on the source.</a:t>
            </a:r>
          </a:p>
          <a:p>
            <a:pPr marL="171450" indent="-171450">
              <a:lnSpc>
                <a:spcPct val="100000"/>
              </a:lnSpc>
              <a:buSzPct val="100000"/>
              <a:buFont typeface="Wingdings" panose="05000000000000000000" pitchFamily="2" charset="2"/>
              <a:buChar char="§"/>
            </a:pPr>
            <a:r>
              <a:rPr lang="en-GB" sz="1000" b="1" dirty="0"/>
              <a:t>Differences in the forecasts for 2025 range between 0.9 – 2.7 percentage points depending on the indicator. </a:t>
            </a:r>
            <a:endParaRPr lang="fi-FI" sz="1000" b="1" dirty="0"/>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564241" cy="367183"/>
          </a:xfrm>
        </p:spPr>
        <p:txBody>
          <a:bodyPr>
            <a:noAutofit/>
          </a:bodyPr>
          <a:lstStyle/>
          <a:p>
            <a:pPr marL="0"/>
            <a:r>
              <a:rPr lang="en-GB" sz="2400" dirty="0"/>
              <a:t>Finland's economy is expected to develop in a positive direction</a:t>
            </a:r>
            <a:endParaRPr lang="fi-FI" sz="2400" dirty="0"/>
          </a:p>
        </p:txBody>
      </p:sp>
      <p:sp>
        <p:nvSpPr>
          <p:cNvPr id="6" name="Rectangle 5">
            <a:extLst>
              <a:ext uri="{FF2B5EF4-FFF2-40B4-BE49-F238E27FC236}">
                <a16:creationId xmlns:a16="http://schemas.microsoft.com/office/drawing/2014/main" id="{CF4E2CC1-9DEF-8186-EC66-97C241843D5B}"/>
              </a:ext>
            </a:extLst>
          </p:cNvPr>
          <p:cNvSpPr/>
          <p:nvPr/>
        </p:nvSpPr>
        <p:spPr bwMode="auto">
          <a:xfrm>
            <a:off x="3463520" y="1648055"/>
            <a:ext cx="1645720" cy="3079991"/>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6" name="TextBox 15">
            <a:extLst>
              <a:ext uri="{FF2B5EF4-FFF2-40B4-BE49-F238E27FC236}">
                <a16:creationId xmlns:a16="http://schemas.microsoft.com/office/drawing/2014/main" id="{D84090F2-88BC-8B9A-A403-1B57A1BEE8D4}"/>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Source</a:t>
            </a: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 Suomen Pankki, Teknologiateollisuus, Euroopan Komissio, IMF, Tilastokeskus</a:t>
            </a:r>
          </a:p>
        </p:txBody>
      </p:sp>
      <p:sp>
        <p:nvSpPr>
          <p:cNvPr id="10" name="Rectangle 9">
            <a:extLst>
              <a:ext uri="{FF2B5EF4-FFF2-40B4-BE49-F238E27FC236}">
                <a16:creationId xmlns:a16="http://schemas.microsoft.com/office/drawing/2014/main" id="{67B6E42B-4F49-CA03-D5CD-A53753DC4D88}"/>
              </a:ext>
            </a:extLst>
          </p:cNvPr>
          <p:cNvSpPr/>
          <p:nvPr/>
        </p:nvSpPr>
        <p:spPr bwMode="auto">
          <a:xfrm>
            <a:off x="5305110" y="1648055"/>
            <a:ext cx="1645720" cy="3079991"/>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7" name="Rectangle 16">
            <a:extLst>
              <a:ext uri="{FF2B5EF4-FFF2-40B4-BE49-F238E27FC236}">
                <a16:creationId xmlns:a16="http://schemas.microsoft.com/office/drawing/2014/main" id="{51DE7AEA-E5A4-3B46-A581-9371C56CB39D}"/>
              </a:ext>
            </a:extLst>
          </p:cNvPr>
          <p:cNvSpPr/>
          <p:nvPr/>
        </p:nvSpPr>
        <p:spPr bwMode="auto">
          <a:xfrm>
            <a:off x="7146701" y="1648055"/>
            <a:ext cx="1645720" cy="3079991"/>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31" name="Text Placeholder 6">
            <a:extLst>
              <a:ext uri="{FF2B5EF4-FFF2-40B4-BE49-F238E27FC236}">
                <a16:creationId xmlns:a16="http://schemas.microsoft.com/office/drawing/2014/main" id="{6DD89CC2-D2A0-A5C1-E23D-BC13F9DA6C3E}"/>
              </a:ext>
            </a:extLst>
          </p:cNvPr>
          <p:cNvSpPr txBox="1">
            <a:spLocks/>
          </p:cNvSpPr>
          <p:nvPr/>
        </p:nvSpPr>
        <p:spPr>
          <a:xfrm>
            <a:off x="495560" y="4014899"/>
            <a:ext cx="2959692" cy="470426"/>
          </a:xfrm>
          <a:prstGeom prst="rect">
            <a:avLst/>
          </a:prstGeom>
        </p:spPr>
        <p:txBody>
          <a:bodyPr vert="horz" lIns="91440" tIns="45720" rIns="91440" bIns="45720" rtlCol="0">
            <a:noAutofit/>
          </a:bodyPr>
          <a:lstStyle>
            <a:lvl1pPr marL="0" indent="0" algn="l" defTabSz="806052" rtl="0" eaLnBrk="1" latinLnBrk="0" hangingPunct="1">
              <a:lnSpc>
                <a:spcPct val="100000"/>
              </a:lnSpc>
              <a:spcBef>
                <a:spcPts val="0"/>
              </a:spcBef>
              <a:spcAft>
                <a:spcPts val="0"/>
              </a:spcAft>
              <a:buClrTx/>
              <a:buSzPct val="125000"/>
              <a:buFontTx/>
              <a:buNone/>
              <a:defRPr sz="700" kern="1200" spc="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r" defTabSz="806052" rtl="0" eaLnBrk="1" fontAlgn="auto" latinLnBrk="0" hangingPunct="1">
              <a:lnSpc>
                <a:spcPct val="100000"/>
              </a:lnSpc>
              <a:spcBef>
                <a:spcPts val="0"/>
              </a:spcBef>
              <a:spcAft>
                <a:spcPts val="0"/>
              </a:spcAft>
              <a:buClrTx/>
              <a:buSzPct val="125000"/>
              <a:buFontTx/>
              <a:buNone/>
              <a:tabLst/>
              <a:defRPr/>
            </a:pPr>
            <a:r>
              <a:rPr kumimoji="0" lang="en-GB" sz="600" b="0" i="0" u="none" strike="noStrike" kern="1200" cap="none" spc="0" normalizeH="0" baseline="0" noProof="0" dirty="0">
                <a:ln>
                  <a:noFill/>
                </a:ln>
                <a:solidFill>
                  <a:srgbClr val="29282E">
                    <a:lumMod val="75000"/>
                    <a:lumOff val="25000"/>
                  </a:srgbClr>
                </a:solidFill>
                <a:effectLst/>
                <a:uLnTx/>
                <a:uFillTx/>
                <a:latin typeface="Verdana" panose="020B0604030504040204" pitchFamily="34" charset="0"/>
                <a:ea typeface="Verdana" panose="020B0604030504040204" pitchFamily="34" charset="0"/>
              </a:rPr>
              <a:t>The graphs show the average calculated from the economic forecasts of ten different sources for the development of Finland's economy and employment. The forecasts have been compiled for the period from January 1, 2024, to June 30, 2024, from estimates by international and Finnish banks as well as statistical authorities and research institutions.</a:t>
            </a:r>
          </a:p>
        </p:txBody>
      </p:sp>
      <p:graphicFrame>
        <p:nvGraphicFramePr>
          <p:cNvPr id="19" name="Chart 18">
            <a:extLst>
              <a:ext uri="{FF2B5EF4-FFF2-40B4-BE49-F238E27FC236}">
                <a16:creationId xmlns:a16="http://schemas.microsoft.com/office/drawing/2014/main" id="{4F790125-C604-975E-E5A0-1369EDC799DE}"/>
              </a:ext>
            </a:extLst>
          </p:cNvPr>
          <p:cNvGraphicFramePr>
            <a:graphicFrameLocks/>
          </p:cNvGraphicFramePr>
          <p:nvPr>
            <p:extLst>
              <p:ext uri="{D42A27DB-BD31-4B8C-83A1-F6EECF244321}">
                <p14:modId xmlns:p14="http://schemas.microsoft.com/office/powerpoint/2010/main" val="2992975561"/>
              </p:ext>
            </p:extLst>
          </p:nvPr>
        </p:nvGraphicFramePr>
        <p:xfrm>
          <a:off x="3461570" y="1708785"/>
          <a:ext cx="1638000" cy="154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Chart 21">
            <a:extLst>
              <a:ext uri="{FF2B5EF4-FFF2-40B4-BE49-F238E27FC236}">
                <a16:creationId xmlns:a16="http://schemas.microsoft.com/office/drawing/2014/main" id="{B8551CF9-D46F-6E49-EA60-E395C4A62D1B}"/>
              </a:ext>
            </a:extLst>
          </p:cNvPr>
          <p:cNvGraphicFramePr>
            <a:graphicFrameLocks/>
          </p:cNvGraphicFramePr>
          <p:nvPr>
            <p:extLst>
              <p:ext uri="{D42A27DB-BD31-4B8C-83A1-F6EECF244321}">
                <p14:modId xmlns:p14="http://schemas.microsoft.com/office/powerpoint/2010/main" val="2929110265"/>
              </p:ext>
            </p:extLst>
          </p:nvPr>
        </p:nvGraphicFramePr>
        <p:xfrm>
          <a:off x="5312828" y="1708785"/>
          <a:ext cx="1638000" cy="154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F438CE6C-B4CA-DBDF-CD91-F28C8E0C8F6B}"/>
              </a:ext>
            </a:extLst>
          </p:cNvPr>
          <p:cNvGraphicFramePr>
            <a:graphicFrameLocks/>
          </p:cNvGraphicFramePr>
          <p:nvPr>
            <p:extLst>
              <p:ext uri="{D42A27DB-BD31-4B8C-83A1-F6EECF244321}">
                <p14:modId xmlns:p14="http://schemas.microsoft.com/office/powerpoint/2010/main" val="1594140648"/>
              </p:ext>
            </p:extLst>
          </p:nvPr>
        </p:nvGraphicFramePr>
        <p:xfrm>
          <a:off x="3458411" y="3187246"/>
          <a:ext cx="1638000" cy="1540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25">
            <a:extLst>
              <a:ext uri="{FF2B5EF4-FFF2-40B4-BE49-F238E27FC236}">
                <a16:creationId xmlns:a16="http://schemas.microsoft.com/office/drawing/2014/main" id="{1A81296E-1BC5-91F3-3791-C9FFD3675F80}"/>
              </a:ext>
            </a:extLst>
          </p:cNvPr>
          <p:cNvGraphicFramePr>
            <a:graphicFrameLocks/>
          </p:cNvGraphicFramePr>
          <p:nvPr>
            <p:extLst>
              <p:ext uri="{D42A27DB-BD31-4B8C-83A1-F6EECF244321}">
                <p14:modId xmlns:p14="http://schemas.microsoft.com/office/powerpoint/2010/main" val="2477010345"/>
              </p:ext>
            </p:extLst>
          </p:nvPr>
        </p:nvGraphicFramePr>
        <p:xfrm>
          <a:off x="5291651" y="3187246"/>
          <a:ext cx="1638000" cy="1540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7" name="Chart 26">
            <a:extLst>
              <a:ext uri="{FF2B5EF4-FFF2-40B4-BE49-F238E27FC236}">
                <a16:creationId xmlns:a16="http://schemas.microsoft.com/office/drawing/2014/main" id="{F85FF5F5-F77B-B7CE-025C-3EEC9E248C32}"/>
              </a:ext>
            </a:extLst>
          </p:cNvPr>
          <p:cNvGraphicFramePr>
            <a:graphicFrameLocks/>
          </p:cNvGraphicFramePr>
          <p:nvPr>
            <p:extLst>
              <p:ext uri="{D42A27DB-BD31-4B8C-83A1-F6EECF244321}">
                <p14:modId xmlns:p14="http://schemas.microsoft.com/office/powerpoint/2010/main" val="2286218732"/>
              </p:ext>
            </p:extLst>
          </p:nvPr>
        </p:nvGraphicFramePr>
        <p:xfrm>
          <a:off x="7144743" y="1708785"/>
          <a:ext cx="1638000" cy="1540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0" name="Chart 49">
            <a:extLst>
              <a:ext uri="{FF2B5EF4-FFF2-40B4-BE49-F238E27FC236}">
                <a16:creationId xmlns:a16="http://schemas.microsoft.com/office/drawing/2014/main" id="{7223140F-3F13-30E7-D6EB-BE47530D5A68}"/>
              </a:ext>
            </a:extLst>
          </p:cNvPr>
          <p:cNvGraphicFramePr>
            <a:graphicFrameLocks/>
          </p:cNvGraphicFramePr>
          <p:nvPr>
            <p:extLst>
              <p:ext uri="{D42A27DB-BD31-4B8C-83A1-F6EECF244321}">
                <p14:modId xmlns:p14="http://schemas.microsoft.com/office/powerpoint/2010/main" val="925832184"/>
              </p:ext>
            </p:extLst>
          </p:nvPr>
        </p:nvGraphicFramePr>
        <p:xfrm>
          <a:off x="7153156" y="3187927"/>
          <a:ext cx="1638000" cy="1540800"/>
        </p:xfrm>
        <a:graphic>
          <a:graphicData uri="http://schemas.openxmlformats.org/drawingml/2006/chart">
            <c:chart xmlns:c="http://schemas.openxmlformats.org/drawingml/2006/chart" xmlns:r="http://schemas.openxmlformats.org/officeDocument/2006/relationships" r:id="rId7"/>
          </a:graphicData>
        </a:graphic>
      </p:graphicFrame>
      <p:grpSp>
        <p:nvGrpSpPr>
          <p:cNvPr id="32" name="Group 31">
            <a:extLst>
              <a:ext uri="{FF2B5EF4-FFF2-40B4-BE49-F238E27FC236}">
                <a16:creationId xmlns:a16="http://schemas.microsoft.com/office/drawing/2014/main" id="{AD1C5190-C8CE-978C-965C-DA1651F7C813}"/>
              </a:ext>
            </a:extLst>
          </p:cNvPr>
          <p:cNvGrpSpPr/>
          <p:nvPr/>
        </p:nvGrpSpPr>
        <p:grpSpPr>
          <a:xfrm>
            <a:off x="8313878" y="3528715"/>
            <a:ext cx="324000" cy="324000"/>
            <a:chOff x="8326633" y="977039"/>
            <a:chExt cx="432000" cy="432000"/>
          </a:xfrm>
        </p:grpSpPr>
        <p:sp>
          <p:nvSpPr>
            <p:cNvPr id="33" name="Oval 32">
              <a:extLst>
                <a:ext uri="{FF2B5EF4-FFF2-40B4-BE49-F238E27FC236}">
                  <a16:creationId xmlns:a16="http://schemas.microsoft.com/office/drawing/2014/main" id="{A706CD4F-5918-F3C3-28E1-9B0C089E217E}"/>
                </a:ext>
              </a:extLst>
            </p:cNvPr>
            <p:cNvSpPr/>
            <p:nvPr/>
          </p:nvSpPr>
          <p:spPr bwMode="auto">
            <a:xfrm>
              <a:off x="8326633" y="977039"/>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34" name="Graphic 33" descr="Downstairs with solid fill">
              <a:extLst>
                <a:ext uri="{FF2B5EF4-FFF2-40B4-BE49-F238E27FC236}">
                  <a16:creationId xmlns:a16="http://schemas.microsoft.com/office/drawing/2014/main" id="{F3F9E843-5908-8619-8220-0904BFF6D401}"/>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398633" y="1049039"/>
              <a:ext cx="288000" cy="288000"/>
            </a:xfrm>
            <a:prstGeom prst="rect">
              <a:avLst/>
            </a:prstGeom>
          </p:spPr>
        </p:pic>
      </p:grpSp>
      <p:grpSp>
        <p:nvGrpSpPr>
          <p:cNvPr id="35" name="Group 34">
            <a:extLst>
              <a:ext uri="{FF2B5EF4-FFF2-40B4-BE49-F238E27FC236}">
                <a16:creationId xmlns:a16="http://schemas.microsoft.com/office/drawing/2014/main" id="{C44AD99A-14A5-9382-EA96-BB521A56F915}"/>
              </a:ext>
            </a:extLst>
          </p:cNvPr>
          <p:cNvGrpSpPr/>
          <p:nvPr/>
        </p:nvGrpSpPr>
        <p:grpSpPr>
          <a:xfrm>
            <a:off x="8310628" y="2188639"/>
            <a:ext cx="324000" cy="324000"/>
            <a:chOff x="8476358" y="1723173"/>
            <a:chExt cx="432000" cy="432000"/>
          </a:xfrm>
        </p:grpSpPr>
        <p:sp>
          <p:nvSpPr>
            <p:cNvPr id="36" name="Oval 35">
              <a:extLst>
                <a:ext uri="{FF2B5EF4-FFF2-40B4-BE49-F238E27FC236}">
                  <a16:creationId xmlns:a16="http://schemas.microsoft.com/office/drawing/2014/main" id="{4FA3F06C-03B9-D2AB-2B58-CF8AEFBA5F84}"/>
                </a:ext>
              </a:extLst>
            </p:cNvPr>
            <p:cNvSpPr/>
            <p:nvPr/>
          </p:nvSpPr>
          <p:spPr bwMode="auto">
            <a:xfrm>
              <a:off x="8476358" y="1723173"/>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37" name="Graphic 36" descr="Upstairs with solid fill">
              <a:extLst>
                <a:ext uri="{FF2B5EF4-FFF2-40B4-BE49-F238E27FC236}">
                  <a16:creationId xmlns:a16="http://schemas.microsoft.com/office/drawing/2014/main" id="{AEFD5C7C-A30E-02A8-F050-04603AB71DE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42633" y="1795173"/>
              <a:ext cx="288000" cy="288000"/>
            </a:xfrm>
            <a:prstGeom prst="rect">
              <a:avLst/>
            </a:prstGeom>
          </p:spPr>
        </p:pic>
      </p:grpSp>
      <p:grpSp>
        <p:nvGrpSpPr>
          <p:cNvPr id="38" name="Group 37">
            <a:extLst>
              <a:ext uri="{FF2B5EF4-FFF2-40B4-BE49-F238E27FC236}">
                <a16:creationId xmlns:a16="http://schemas.microsoft.com/office/drawing/2014/main" id="{B6B13177-2805-3324-A019-EBE410EB2906}"/>
              </a:ext>
            </a:extLst>
          </p:cNvPr>
          <p:cNvGrpSpPr/>
          <p:nvPr/>
        </p:nvGrpSpPr>
        <p:grpSpPr>
          <a:xfrm>
            <a:off x="6497730" y="1923750"/>
            <a:ext cx="324000" cy="324000"/>
            <a:chOff x="8476358" y="1723173"/>
            <a:chExt cx="432000" cy="432000"/>
          </a:xfrm>
        </p:grpSpPr>
        <p:sp>
          <p:nvSpPr>
            <p:cNvPr id="39" name="Oval 38">
              <a:extLst>
                <a:ext uri="{FF2B5EF4-FFF2-40B4-BE49-F238E27FC236}">
                  <a16:creationId xmlns:a16="http://schemas.microsoft.com/office/drawing/2014/main" id="{922DB475-0141-8BFA-E265-94F9A7DFB3B2}"/>
                </a:ext>
              </a:extLst>
            </p:cNvPr>
            <p:cNvSpPr/>
            <p:nvPr/>
          </p:nvSpPr>
          <p:spPr bwMode="auto">
            <a:xfrm>
              <a:off x="8476358" y="1723173"/>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40" name="Graphic 39" descr="Upstairs with solid fill">
              <a:extLst>
                <a:ext uri="{FF2B5EF4-FFF2-40B4-BE49-F238E27FC236}">
                  <a16:creationId xmlns:a16="http://schemas.microsoft.com/office/drawing/2014/main" id="{1E581A1D-B4FE-7843-80B0-C5B2229AA96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42633" y="1795173"/>
              <a:ext cx="288000" cy="288000"/>
            </a:xfrm>
            <a:prstGeom prst="rect">
              <a:avLst/>
            </a:prstGeom>
          </p:spPr>
        </p:pic>
      </p:grpSp>
      <p:grpSp>
        <p:nvGrpSpPr>
          <p:cNvPr id="41" name="Group 40">
            <a:extLst>
              <a:ext uri="{FF2B5EF4-FFF2-40B4-BE49-F238E27FC236}">
                <a16:creationId xmlns:a16="http://schemas.microsoft.com/office/drawing/2014/main" id="{B16F5F7A-81A3-3186-A21A-17F3FABA0A5C}"/>
              </a:ext>
            </a:extLst>
          </p:cNvPr>
          <p:cNvGrpSpPr/>
          <p:nvPr/>
        </p:nvGrpSpPr>
        <p:grpSpPr>
          <a:xfrm>
            <a:off x="4617214" y="1923750"/>
            <a:ext cx="324000" cy="324000"/>
            <a:chOff x="8476358" y="1723173"/>
            <a:chExt cx="432000" cy="432000"/>
          </a:xfrm>
        </p:grpSpPr>
        <p:sp>
          <p:nvSpPr>
            <p:cNvPr id="42" name="Oval 41">
              <a:extLst>
                <a:ext uri="{FF2B5EF4-FFF2-40B4-BE49-F238E27FC236}">
                  <a16:creationId xmlns:a16="http://schemas.microsoft.com/office/drawing/2014/main" id="{E0C80373-281A-89A1-C619-A5924CAB9B84}"/>
                </a:ext>
              </a:extLst>
            </p:cNvPr>
            <p:cNvSpPr/>
            <p:nvPr/>
          </p:nvSpPr>
          <p:spPr bwMode="auto">
            <a:xfrm>
              <a:off x="8476358" y="1723173"/>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43" name="Graphic 42" descr="Upstairs with solid fill">
              <a:extLst>
                <a:ext uri="{FF2B5EF4-FFF2-40B4-BE49-F238E27FC236}">
                  <a16:creationId xmlns:a16="http://schemas.microsoft.com/office/drawing/2014/main" id="{4F662CCC-066C-3BBE-D328-8FB53B01D02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42633" y="1795173"/>
              <a:ext cx="288000" cy="288000"/>
            </a:xfrm>
            <a:prstGeom prst="rect">
              <a:avLst/>
            </a:prstGeom>
          </p:spPr>
        </p:pic>
      </p:grpSp>
      <p:grpSp>
        <p:nvGrpSpPr>
          <p:cNvPr id="44" name="Group 43">
            <a:extLst>
              <a:ext uri="{FF2B5EF4-FFF2-40B4-BE49-F238E27FC236}">
                <a16:creationId xmlns:a16="http://schemas.microsoft.com/office/drawing/2014/main" id="{3C3AFA13-0FC6-C19D-16B9-59056E7EABFB}"/>
              </a:ext>
            </a:extLst>
          </p:cNvPr>
          <p:cNvGrpSpPr/>
          <p:nvPr/>
        </p:nvGrpSpPr>
        <p:grpSpPr>
          <a:xfrm>
            <a:off x="4565410" y="4068326"/>
            <a:ext cx="324000" cy="324000"/>
            <a:chOff x="8476358" y="1723173"/>
            <a:chExt cx="432000" cy="432000"/>
          </a:xfrm>
        </p:grpSpPr>
        <p:sp>
          <p:nvSpPr>
            <p:cNvPr id="45" name="Oval 44">
              <a:extLst>
                <a:ext uri="{FF2B5EF4-FFF2-40B4-BE49-F238E27FC236}">
                  <a16:creationId xmlns:a16="http://schemas.microsoft.com/office/drawing/2014/main" id="{CA59A85E-4124-315F-C0F0-2BB1DB8FFE63}"/>
                </a:ext>
              </a:extLst>
            </p:cNvPr>
            <p:cNvSpPr/>
            <p:nvPr/>
          </p:nvSpPr>
          <p:spPr bwMode="auto">
            <a:xfrm>
              <a:off x="8476358" y="1723173"/>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46" name="Graphic 45" descr="Upstairs with solid fill">
              <a:extLst>
                <a:ext uri="{FF2B5EF4-FFF2-40B4-BE49-F238E27FC236}">
                  <a16:creationId xmlns:a16="http://schemas.microsoft.com/office/drawing/2014/main" id="{76D53DEF-3C07-CD0F-CDEE-FCA9277E125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42633" y="1795173"/>
              <a:ext cx="288000" cy="288000"/>
            </a:xfrm>
            <a:prstGeom prst="rect">
              <a:avLst/>
            </a:prstGeom>
          </p:spPr>
        </p:pic>
      </p:grpSp>
      <p:grpSp>
        <p:nvGrpSpPr>
          <p:cNvPr id="47" name="Group 46">
            <a:extLst>
              <a:ext uri="{FF2B5EF4-FFF2-40B4-BE49-F238E27FC236}">
                <a16:creationId xmlns:a16="http://schemas.microsoft.com/office/drawing/2014/main" id="{5312E8DD-4781-55B0-B75E-562E1D1ED3A6}"/>
              </a:ext>
            </a:extLst>
          </p:cNvPr>
          <p:cNvGrpSpPr/>
          <p:nvPr/>
        </p:nvGrpSpPr>
        <p:grpSpPr>
          <a:xfrm>
            <a:off x="6398711" y="3538535"/>
            <a:ext cx="324000" cy="324000"/>
            <a:chOff x="8476358" y="1723173"/>
            <a:chExt cx="432000" cy="432000"/>
          </a:xfrm>
        </p:grpSpPr>
        <p:sp>
          <p:nvSpPr>
            <p:cNvPr id="48" name="Oval 47">
              <a:extLst>
                <a:ext uri="{FF2B5EF4-FFF2-40B4-BE49-F238E27FC236}">
                  <a16:creationId xmlns:a16="http://schemas.microsoft.com/office/drawing/2014/main" id="{30DBCFEA-97D3-1E19-59F9-157FF4AF8540}"/>
                </a:ext>
              </a:extLst>
            </p:cNvPr>
            <p:cNvSpPr/>
            <p:nvPr/>
          </p:nvSpPr>
          <p:spPr bwMode="auto">
            <a:xfrm>
              <a:off x="8476358" y="1723173"/>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49" name="Graphic 48" descr="Upstairs with solid fill">
              <a:extLst>
                <a:ext uri="{FF2B5EF4-FFF2-40B4-BE49-F238E27FC236}">
                  <a16:creationId xmlns:a16="http://schemas.microsoft.com/office/drawing/2014/main" id="{25E1726B-312D-8FC3-E377-F65EBFAFBF1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42633" y="1795173"/>
              <a:ext cx="288000" cy="288000"/>
            </a:xfrm>
            <a:prstGeom prst="rect">
              <a:avLst/>
            </a:prstGeom>
          </p:spPr>
        </p:pic>
      </p:grpSp>
      <p:sp>
        <p:nvSpPr>
          <p:cNvPr id="11" name="Alatunnisteen paikkamerkki 4">
            <a:extLst>
              <a:ext uri="{FF2B5EF4-FFF2-40B4-BE49-F238E27FC236}">
                <a16:creationId xmlns:a16="http://schemas.microsoft.com/office/drawing/2014/main" id="{97903C07-8316-119E-B624-FB29E1AB5D90}"/>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sp>
        <p:nvSpPr>
          <p:cNvPr id="4" name="Päivämäärän paikkamerkki 3">
            <a:extLst>
              <a:ext uri="{FF2B5EF4-FFF2-40B4-BE49-F238E27FC236}">
                <a16:creationId xmlns:a16="http://schemas.microsoft.com/office/drawing/2014/main" id="{CDBC9CE2-B36D-C24E-F27A-431A6FFF7C20}"/>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346473998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fld id="{6FCB6B90-8271-4E8F-82C1-E646FBB48A2E}" type="slidenum">
              <a:rPr lang="fi-FI" smtClean="0"/>
              <a:pPr/>
              <a:t>3</a:t>
            </a:fld>
            <a:endParaRPr lang="fi-FI"/>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1936800" cy="250837"/>
          </a:xfrm>
          <a:solidFill>
            <a:srgbClr val="0ACFCF"/>
          </a:solidFill>
        </p:spPr>
        <p:txBody>
          <a:bodyPr>
            <a:noAutofit/>
          </a:bodyPr>
          <a:lstStyle/>
          <a:p>
            <a:pPr marL="288000"/>
            <a:r>
              <a:rPr lang="fi-FI" dirty="0" err="1">
                <a:solidFill>
                  <a:schemeClr val="bg1"/>
                </a:solidFill>
              </a:rPr>
              <a:t>Economic</a:t>
            </a:r>
            <a:r>
              <a:rPr lang="fi-FI" dirty="0">
                <a:solidFill>
                  <a:schemeClr val="bg1"/>
                </a:solidFill>
              </a:rPr>
              <a:t> </a:t>
            </a:r>
            <a:r>
              <a:rPr lang="fi-FI" dirty="0" err="1">
                <a:solidFill>
                  <a:schemeClr val="bg1"/>
                </a:solidFill>
              </a:rPr>
              <a:t>indicators</a:t>
            </a:r>
            <a:endParaRPr lang="fi-FI" dirty="0">
              <a:solidFill>
                <a:schemeClr val="bg1"/>
              </a:solidFill>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564241" cy="367183"/>
          </a:xfrm>
        </p:spPr>
        <p:txBody>
          <a:bodyPr>
            <a:noAutofit/>
          </a:bodyPr>
          <a:lstStyle/>
          <a:p>
            <a:pPr marL="0"/>
            <a:r>
              <a:rPr lang="fi-FI" sz="2400" dirty="0"/>
              <a:t>Business </a:t>
            </a:r>
            <a:r>
              <a:rPr lang="fi-FI" sz="2400" dirty="0" err="1"/>
              <a:t>tendency</a:t>
            </a:r>
            <a:r>
              <a:rPr lang="fi-FI" sz="2400" dirty="0"/>
              <a:t> </a:t>
            </a:r>
            <a:r>
              <a:rPr lang="fi-FI" sz="2400" dirty="0" err="1"/>
              <a:t>survey</a:t>
            </a:r>
            <a:endParaRPr lang="fi-FI" sz="2400" dirty="0"/>
          </a:p>
        </p:txBody>
      </p:sp>
      <p:sp>
        <p:nvSpPr>
          <p:cNvPr id="16" name="TextBox 15">
            <a:extLst>
              <a:ext uri="{FF2B5EF4-FFF2-40B4-BE49-F238E27FC236}">
                <a16:creationId xmlns:a16="http://schemas.microsoft.com/office/drawing/2014/main" id="{D84090F2-88BC-8B9A-A403-1B57A1BEE8D4}"/>
              </a:ext>
            </a:extLst>
          </p:cNvPr>
          <p:cNvSpPr txBox="1"/>
          <p:nvPr/>
        </p:nvSpPr>
        <p:spPr>
          <a:xfrm>
            <a:off x="338400" y="4907756"/>
            <a:ext cx="8454021" cy="180425"/>
          </a:xfrm>
          <a:prstGeom prst="rect">
            <a:avLst/>
          </a:prstGeom>
          <a:noFill/>
        </p:spPr>
        <p:txBody>
          <a:bodyPr wrap="square" lIns="36000" tIns="36000" rIns="36000" bIns="36000" rtlCol="0">
            <a:spAutoFit/>
          </a:bodyPr>
          <a:lstStyle/>
          <a:p>
            <a:pPr algn="ctr"/>
            <a:r>
              <a:rPr lang="fi-FI" sz="700" spc="-40" dirty="0" err="1">
                <a:solidFill>
                  <a:schemeClr val="tx1">
                    <a:lumMod val="75000"/>
                    <a:lumOff val="25000"/>
                  </a:schemeClr>
                </a:solidFill>
              </a:rPr>
              <a:t>Source</a:t>
            </a:r>
            <a:r>
              <a:rPr lang="fi-FI" sz="700" spc="-40" dirty="0">
                <a:solidFill>
                  <a:schemeClr val="tx1">
                    <a:lumMod val="75000"/>
                    <a:lumOff val="25000"/>
                  </a:schemeClr>
                </a:solidFill>
              </a:rPr>
              <a:t>: Tilastokeskus, EK</a:t>
            </a:r>
          </a:p>
        </p:txBody>
      </p:sp>
      <p:sp>
        <p:nvSpPr>
          <p:cNvPr id="11" name="Rectangle 10">
            <a:extLst>
              <a:ext uri="{FF2B5EF4-FFF2-40B4-BE49-F238E27FC236}">
                <a16:creationId xmlns:a16="http://schemas.microsoft.com/office/drawing/2014/main" id="{36C93923-D450-BB10-F067-9F030ADAA3FF}"/>
              </a:ext>
            </a:extLst>
          </p:cNvPr>
          <p:cNvSpPr/>
          <p:nvPr/>
        </p:nvSpPr>
        <p:spPr bwMode="auto">
          <a:xfrm>
            <a:off x="338401" y="1169582"/>
            <a:ext cx="8454020" cy="2972449"/>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algn="ctr"/>
            <a:endParaRPr lang="fi-FI"/>
          </a:p>
        </p:txBody>
      </p:sp>
      <p:sp>
        <p:nvSpPr>
          <p:cNvPr id="6" name="Rectangle 5">
            <a:extLst>
              <a:ext uri="{FF2B5EF4-FFF2-40B4-BE49-F238E27FC236}">
                <a16:creationId xmlns:a16="http://schemas.microsoft.com/office/drawing/2014/main" id="{106BEC6E-B1D1-A5F2-450D-C10F7052BD6F}"/>
              </a:ext>
            </a:extLst>
          </p:cNvPr>
          <p:cNvSpPr/>
          <p:nvPr/>
        </p:nvSpPr>
        <p:spPr bwMode="auto">
          <a:xfrm>
            <a:off x="338400" y="4213890"/>
            <a:ext cx="8454021" cy="514155"/>
          </a:xfrm>
          <a:prstGeom prst="rect">
            <a:avLst/>
          </a:prstGeom>
          <a:solidFill>
            <a:srgbClr val="0ACFCF"/>
          </a:solidFill>
          <a:ln>
            <a:noFill/>
          </a:ln>
        </p:spPr>
        <p:txBody>
          <a:bodyPr vert="horz" wrap="square" lIns="91440" tIns="45720" rIns="91440" bIns="45720" numCol="1" rtlCol="0" anchor="ctr" anchorCtr="0" compatLnSpc="1">
            <a:prstTxWarp prst="textNoShape">
              <a:avLst/>
            </a:prstTxWarp>
          </a:bodyPr>
          <a:lstStyle/>
          <a:p>
            <a:pPr marL="540000" indent="-576000"/>
            <a:r>
              <a:rPr lang="fi-FI" sz="800" b="1" spc="-40" dirty="0" err="1"/>
              <a:t>Opinion</a:t>
            </a:r>
            <a:r>
              <a:rPr lang="fi-FI" sz="800" b="1" spc="-40" dirty="0"/>
              <a:t>:  </a:t>
            </a:r>
            <a:r>
              <a:rPr lang="en-GB" sz="800" spc="-40" dirty="0"/>
              <a:t>The expectant state of the world affects the confidence of the business sector, which is reflected in the planning industry in the coming years as a potential decrease in new construction and uncertainty in major investments. Changing legislation and official processes also contribute to the slow implementation of major investments in Finland. According to the views of business enterprises, the challenge in production in recent years has especially been the weakness of demand, but at the same time, the availability of labour has improved.</a:t>
            </a:r>
            <a:endParaRPr lang="fi-FI" sz="800" spc="-40" dirty="0"/>
          </a:p>
        </p:txBody>
      </p:sp>
      <p:sp>
        <p:nvSpPr>
          <p:cNvPr id="7" name="Alatunnisteen paikkamerkki 4">
            <a:extLst>
              <a:ext uri="{FF2B5EF4-FFF2-40B4-BE49-F238E27FC236}">
                <a16:creationId xmlns:a16="http://schemas.microsoft.com/office/drawing/2014/main" id="{6206F9BE-8C40-F0CE-1846-5E90CE5F5429}"/>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graphicFrame>
        <p:nvGraphicFramePr>
          <p:cNvPr id="4" name="Chart 3">
            <a:extLst>
              <a:ext uri="{FF2B5EF4-FFF2-40B4-BE49-F238E27FC236}">
                <a16:creationId xmlns:a16="http://schemas.microsoft.com/office/drawing/2014/main" id="{8CD77983-152D-C4C8-DE2C-1BA1E0FB4897}"/>
              </a:ext>
            </a:extLst>
          </p:cNvPr>
          <p:cNvGraphicFramePr/>
          <p:nvPr>
            <p:extLst>
              <p:ext uri="{D42A27DB-BD31-4B8C-83A1-F6EECF244321}">
                <p14:modId xmlns:p14="http://schemas.microsoft.com/office/powerpoint/2010/main" val="1574571080"/>
              </p:ext>
            </p:extLst>
          </p:nvPr>
        </p:nvGraphicFramePr>
        <p:xfrm>
          <a:off x="4572000" y="1168221"/>
          <a:ext cx="4220420" cy="29608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0FB10643-A469-4C16-B7D3-391FA2D1E28B}"/>
              </a:ext>
            </a:extLst>
          </p:cNvPr>
          <p:cNvGraphicFramePr/>
          <p:nvPr>
            <p:extLst>
              <p:ext uri="{D42A27DB-BD31-4B8C-83A1-F6EECF244321}">
                <p14:modId xmlns:p14="http://schemas.microsoft.com/office/powerpoint/2010/main" val="1148262195"/>
              </p:ext>
            </p:extLst>
          </p:nvPr>
        </p:nvGraphicFramePr>
        <p:xfrm>
          <a:off x="351579" y="1168221"/>
          <a:ext cx="4220420" cy="2960868"/>
        </p:xfrm>
        <a:graphic>
          <a:graphicData uri="http://schemas.openxmlformats.org/drawingml/2006/chart">
            <c:chart xmlns:c="http://schemas.openxmlformats.org/drawingml/2006/chart" xmlns:r="http://schemas.openxmlformats.org/officeDocument/2006/relationships" r:id="rId3"/>
          </a:graphicData>
        </a:graphic>
      </p:graphicFrame>
      <p:sp>
        <p:nvSpPr>
          <p:cNvPr id="8" name="Päivämäärän paikkamerkki 3">
            <a:extLst>
              <a:ext uri="{FF2B5EF4-FFF2-40B4-BE49-F238E27FC236}">
                <a16:creationId xmlns:a16="http://schemas.microsoft.com/office/drawing/2014/main" id="{DBADB0FD-88DE-A928-0E91-EB7E25B51878}"/>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405117479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6A49D038-9698-48EC-A1FF-88A20CF7269C}"/>
              </a:ext>
            </a:extLst>
          </p:cNvPr>
          <p:cNvGrpSpPr/>
          <p:nvPr/>
        </p:nvGrpSpPr>
        <p:grpSpPr>
          <a:xfrm>
            <a:off x="338400" y="1202481"/>
            <a:ext cx="8495640" cy="3525565"/>
            <a:chOff x="2293620" y="1202481"/>
            <a:chExt cx="6540420" cy="3525565"/>
          </a:xfrm>
        </p:grpSpPr>
        <p:sp>
          <p:nvSpPr>
            <p:cNvPr id="14" name="Rectangle 13">
              <a:extLst>
                <a:ext uri="{FF2B5EF4-FFF2-40B4-BE49-F238E27FC236}">
                  <a16:creationId xmlns:a16="http://schemas.microsoft.com/office/drawing/2014/main" id="{E6385F3F-0D60-C039-5F42-8059442A6C23}"/>
                </a:ext>
              </a:extLst>
            </p:cNvPr>
            <p:cNvSpPr/>
            <p:nvPr/>
          </p:nvSpPr>
          <p:spPr bwMode="auto">
            <a:xfrm>
              <a:off x="6797312" y="1202481"/>
              <a:ext cx="2036728" cy="3525565"/>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5" name="Rectangle 14">
              <a:extLst>
                <a:ext uri="{FF2B5EF4-FFF2-40B4-BE49-F238E27FC236}">
                  <a16:creationId xmlns:a16="http://schemas.microsoft.com/office/drawing/2014/main" id="{A9EA4BE2-164E-2B29-C80D-EE3C438B0549}"/>
                </a:ext>
              </a:extLst>
            </p:cNvPr>
            <p:cNvSpPr/>
            <p:nvPr/>
          </p:nvSpPr>
          <p:spPr bwMode="auto">
            <a:xfrm>
              <a:off x="4545466" y="1202481"/>
              <a:ext cx="2036728" cy="3525565"/>
            </a:xfrm>
            <a:prstGeom prst="rect">
              <a:avLst/>
            </a:prstGeom>
            <a:solidFill>
              <a:schemeClr val="accent5"/>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2293620" y="1202481"/>
              <a:ext cx="2036728" cy="3525565"/>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gr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4</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564241" cy="367183"/>
          </a:xfrm>
        </p:spPr>
        <p:txBody>
          <a:bodyPr>
            <a:noAutofit/>
          </a:bodyPr>
          <a:lstStyle/>
          <a:p>
            <a:pPr marL="0"/>
            <a:r>
              <a:rPr lang="fi-FI" sz="2400" dirty="0"/>
              <a:t>Construction </a:t>
            </a:r>
            <a:r>
              <a:rPr lang="fi-FI" sz="2400" dirty="0" err="1"/>
              <a:t>overview</a:t>
            </a:r>
            <a:endParaRPr lang="fi-FI" sz="2400" dirty="0"/>
          </a:p>
        </p:txBody>
      </p:sp>
      <p:sp>
        <p:nvSpPr>
          <p:cNvPr id="16" name="TextBox 15">
            <a:extLst>
              <a:ext uri="{FF2B5EF4-FFF2-40B4-BE49-F238E27FC236}">
                <a16:creationId xmlns:a16="http://schemas.microsoft.com/office/drawing/2014/main" id="{D84090F2-88BC-8B9A-A403-1B57A1BEE8D4}"/>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Source</a:t>
            </a: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 EK, MANK, RT, VM</a:t>
            </a:r>
          </a:p>
        </p:txBody>
      </p:sp>
      <p:sp>
        <p:nvSpPr>
          <p:cNvPr id="7" name="Text Placeholder 4">
            <a:extLst>
              <a:ext uri="{FF2B5EF4-FFF2-40B4-BE49-F238E27FC236}">
                <a16:creationId xmlns:a16="http://schemas.microsoft.com/office/drawing/2014/main" id="{76FDEB8C-2E41-F065-8112-4D2C092CE446}"/>
              </a:ext>
            </a:extLst>
          </p:cNvPr>
          <p:cNvSpPr txBox="1">
            <a:spLocks/>
          </p:cNvSpPr>
          <p:nvPr/>
        </p:nvSpPr>
        <p:spPr>
          <a:xfrm>
            <a:off x="3709838" y="290513"/>
            <a:ext cx="1898962" cy="250837"/>
          </a:xfrm>
          <a:prstGeom prst="rect">
            <a:avLst/>
          </a:prstGeom>
          <a:solidFill>
            <a:schemeClr val="accent5">
              <a:lumMod val="60000"/>
              <a:lumOff val="40000"/>
            </a:schemeClr>
          </a:solidFill>
        </p:spPr>
        <p:txBody>
          <a:bodyPr vert="horz" lIns="91440" tIns="45720" rIns="91440" bIns="45720" rtlCol="0" anchor="t">
            <a:noAutofit/>
          </a:bodyPr>
          <a:lstStyle>
            <a:lvl1pPr marL="25200" indent="0" algn="l" defTabSz="806052" rtl="0" eaLnBrk="1" latinLnBrk="0" hangingPunct="1">
              <a:lnSpc>
                <a:spcPct val="100000"/>
              </a:lnSpc>
              <a:spcBef>
                <a:spcPts val="0"/>
              </a:spcBef>
              <a:spcAft>
                <a:spcPts val="0"/>
              </a:spcAft>
              <a:buClrTx/>
              <a:buSzPct val="125000"/>
              <a:buFontTx/>
              <a:buNone/>
              <a:defRPr sz="1000" b="0" kern="1200" spc="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14865" indent="0" algn="l" defTabSz="806052" rtl="0" eaLnBrk="1" latinLnBrk="0" hangingPunct="1">
              <a:lnSpc>
                <a:spcPts val="1800"/>
              </a:lnSpc>
              <a:spcBef>
                <a:spcPts val="200"/>
              </a:spcBef>
              <a:spcAft>
                <a:spcPts val="200"/>
              </a:spcAft>
              <a:buClrTx/>
              <a:buSzPct val="125000"/>
              <a:buFontTx/>
              <a:buNone/>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629724"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944589"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267851" indent="0" algn="l" defTabSz="806052" rtl="0" eaLnBrk="1" latinLnBrk="0" hangingPunct="1">
              <a:lnSpc>
                <a:spcPts val="2000"/>
              </a:lnSpc>
              <a:spcBef>
                <a:spcPts val="400"/>
              </a:spcBef>
              <a:spcAft>
                <a:spcPts val="300"/>
              </a:spcAft>
              <a:buClrTx/>
              <a:buSzPct val="125000"/>
              <a:buFontTx/>
              <a:buNone/>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288000" marR="0" lvl="0" indent="0" algn="l" defTabSz="806052" rtl="0" eaLnBrk="1" fontAlgn="auto" latinLnBrk="0" hangingPunct="1">
              <a:lnSpc>
                <a:spcPct val="100000"/>
              </a:lnSpc>
              <a:spcBef>
                <a:spcPts val="0"/>
              </a:spcBef>
              <a:spcAft>
                <a:spcPts val="0"/>
              </a:spcAft>
              <a:buClrTx/>
              <a:buSzPct val="125000"/>
              <a:buFontTx/>
              <a:buNone/>
              <a:tabLst/>
              <a:defRPr/>
            </a:pPr>
            <a:r>
              <a:rPr kumimoji="0" lang="fi-FI" sz="1000" b="1" i="0" u="none" strike="noStrike" kern="1200" cap="none" spc="0" normalizeH="0" baseline="0" noProof="0" dirty="0">
                <a:ln>
                  <a:noFill/>
                </a:ln>
                <a:solidFill>
                  <a:srgbClr val="29282E"/>
                </a:solidFill>
                <a:effectLst/>
                <a:uLnTx/>
                <a:uFillTx/>
                <a:latin typeface="Verdana" panose="020B0604030504040204" pitchFamily="34" charset="0"/>
                <a:ea typeface="Verdana" panose="020B0604030504040204" pitchFamily="34" charset="0"/>
              </a:rPr>
              <a:t>Construction</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3967200" cy="250837"/>
          </a:xfrm>
          <a:prstGeom prst="homePlate">
            <a:avLst/>
          </a:prstGeom>
          <a:solidFill>
            <a:schemeClr val="accent5"/>
          </a:solidFill>
        </p:spPr>
        <p:txBody>
          <a:bodyPr>
            <a:noAutofit/>
          </a:bodyPr>
          <a:lstStyle/>
          <a:p>
            <a:pPr marL="288000"/>
            <a:r>
              <a:rPr lang="fi-FI" dirty="0">
                <a:solidFill>
                  <a:schemeClr val="bg1"/>
                </a:solidFill>
              </a:rPr>
              <a:t>Industry </a:t>
            </a:r>
            <a:r>
              <a:rPr lang="fi-FI" dirty="0" err="1">
                <a:solidFill>
                  <a:schemeClr val="bg1"/>
                </a:solidFill>
              </a:rPr>
              <a:t>trends</a:t>
            </a:r>
            <a:r>
              <a:rPr lang="fi-FI" dirty="0">
                <a:solidFill>
                  <a:schemeClr val="bg1"/>
                </a:solidFill>
              </a:rPr>
              <a:t> and </a:t>
            </a:r>
            <a:r>
              <a:rPr lang="fi-FI" dirty="0" err="1">
                <a:solidFill>
                  <a:schemeClr val="bg1"/>
                </a:solidFill>
              </a:rPr>
              <a:t>investments</a:t>
            </a:r>
            <a:r>
              <a:rPr lang="fi-FI" dirty="0">
                <a:solidFill>
                  <a:schemeClr val="bg1"/>
                </a:solidFill>
              </a:rPr>
              <a:t> in Finland</a:t>
            </a: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3263421" y="1213610"/>
            <a:ext cx="2708753" cy="1771200"/>
          </a:xfrm>
        </p:spPr>
        <p:txBody>
          <a:bodyPr>
            <a:noAutofit/>
          </a:bodyPr>
          <a:lstStyle/>
          <a:p>
            <a:pPr marL="0" indent="0">
              <a:lnSpc>
                <a:spcPct val="100000"/>
              </a:lnSpc>
              <a:buSzPct val="100000"/>
              <a:buNone/>
            </a:pPr>
            <a:r>
              <a:rPr lang="fi-FI" sz="1000" b="1" spc="-40" dirty="0">
                <a:solidFill>
                  <a:schemeClr val="bg1"/>
                </a:solidFill>
              </a:rPr>
              <a:t>Industry </a:t>
            </a:r>
            <a:r>
              <a:rPr lang="fi-FI" sz="1000" b="1" spc="-40" dirty="0" err="1">
                <a:solidFill>
                  <a:schemeClr val="bg1"/>
                </a:solidFill>
              </a:rPr>
              <a:t>trends</a:t>
            </a:r>
            <a:endParaRPr lang="fi-FI" sz="1000" b="1" spc="-40" dirty="0">
              <a:solidFill>
                <a:schemeClr val="bg1"/>
              </a:solidFill>
            </a:endParaRPr>
          </a:p>
          <a:p>
            <a:pPr marL="171450" indent="-171450">
              <a:lnSpc>
                <a:spcPct val="100000"/>
              </a:lnSpc>
              <a:buSzPct val="100000"/>
              <a:buFont typeface="Wingdings" panose="05000000000000000000" pitchFamily="2" charset="2"/>
              <a:buChar char="§"/>
            </a:pPr>
            <a:r>
              <a:rPr lang="en-GB" sz="800" dirty="0">
                <a:solidFill>
                  <a:schemeClr val="bg1"/>
                </a:solidFill>
              </a:rPr>
              <a:t>Particularly in residential construction, recent years have been very difficult. Confidence indicators (Statistics Finland, EK) give hope for better prospects for the end of the year.</a:t>
            </a:r>
          </a:p>
          <a:p>
            <a:pPr marL="171450" indent="-171450">
              <a:lnSpc>
                <a:spcPct val="100000"/>
              </a:lnSpc>
              <a:buSzPct val="100000"/>
              <a:buFont typeface="Wingdings" panose="05000000000000000000" pitchFamily="2" charset="2"/>
              <a:buChar char="§"/>
            </a:pPr>
            <a:r>
              <a:rPr lang="en-GB" sz="800" dirty="0">
                <a:solidFill>
                  <a:schemeClr val="bg1"/>
                </a:solidFill>
              </a:rPr>
              <a:t>The large number of unsold new homes is slowing the recovery of new home construction.</a:t>
            </a:r>
          </a:p>
          <a:p>
            <a:pPr marL="171450" indent="-171450">
              <a:lnSpc>
                <a:spcPct val="100000"/>
              </a:lnSpc>
              <a:buSzPct val="100000"/>
              <a:buFont typeface="Wingdings" panose="05000000000000000000" pitchFamily="2" charset="2"/>
              <a:buChar char="§"/>
            </a:pPr>
            <a:r>
              <a:rPr lang="en-GB" sz="800" dirty="0">
                <a:solidFill>
                  <a:schemeClr val="bg1"/>
                </a:solidFill>
              </a:rPr>
              <a:t>Commercial and office building construction, as well as industrial and warehouse construction, have been less sensitive to economic fluctuations than residential construction, but the general market situation also punishes these industries. Public sector savings pressures present challenges to the volume of public construction.</a:t>
            </a:r>
          </a:p>
          <a:p>
            <a:pPr marL="171450" indent="-171450">
              <a:lnSpc>
                <a:spcPct val="100000"/>
              </a:lnSpc>
              <a:buSzPct val="100000"/>
              <a:buFont typeface="Wingdings" panose="05000000000000000000" pitchFamily="2" charset="2"/>
              <a:buChar char="§"/>
            </a:pPr>
            <a:r>
              <a:rPr lang="en-GB" sz="800" dirty="0">
                <a:solidFill>
                  <a:schemeClr val="bg1"/>
                </a:solidFill>
              </a:rPr>
              <a:t>In commercial property construction, the quality and location of the premises are emphasized, and the forms of work are still seeking their place. </a:t>
            </a:r>
          </a:p>
          <a:p>
            <a:pPr marL="171450" indent="-171450">
              <a:lnSpc>
                <a:spcPct val="100000"/>
              </a:lnSpc>
              <a:buSzPct val="100000"/>
              <a:buFont typeface="Wingdings" panose="05000000000000000000" pitchFamily="2" charset="2"/>
              <a:buChar char="§"/>
            </a:pPr>
            <a:r>
              <a:rPr lang="en-GB" sz="800" dirty="0">
                <a:solidFill>
                  <a:schemeClr val="bg1"/>
                </a:solidFill>
              </a:rPr>
              <a:t>The gloom in construction is also reflected in the decline in demand in the construction products industry.</a:t>
            </a:r>
          </a:p>
          <a:p>
            <a:pPr marL="171450" indent="-171450">
              <a:lnSpc>
                <a:spcPct val="100000"/>
              </a:lnSpc>
              <a:buSzPct val="100000"/>
              <a:buFont typeface="Wingdings" panose="05000000000000000000" pitchFamily="2" charset="2"/>
              <a:buChar char="§"/>
            </a:pPr>
            <a:r>
              <a:rPr lang="en-GB" sz="800" dirty="0">
                <a:solidFill>
                  <a:schemeClr val="bg1"/>
                </a:solidFill>
              </a:rPr>
              <a:t>Concerning building permits granted, there has been some levelling off in 2024 compared to previous years.</a:t>
            </a:r>
            <a:endParaRPr lang="fi-FI" sz="800" dirty="0">
              <a:solidFill>
                <a:schemeClr val="bg1"/>
              </a:solidFill>
            </a:endParaRPr>
          </a:p>
        </p:txBody>
      </p:sp>
      <p:sp>
        <p:nvSpPr>
          <p:cNvPr id="27" name="Content Placeholder 7">
            <a:extLst>
              <a:ext uri="{FF2B5EF4-FFF2-40B4-BE49-F238E27FC236}">
                <a16:creationId xmlns:a16="http://schemas.microsoft.com/office/drawing/2014/main" id="{4190599F-9657-7BD8-D803-DDA75278ED4A}"/>
              </a:ext>
            </a:extLst>
          </p:cNvPr>
          <p:cNvSpPr txBox="1">
            <a:spLocks/>
          </p:cNvSpPr>
          <p:nvPr/>
        </p:nvSpPr>
        <p:spPr>
          <a:xfrm>
            <a:off x="6197122" y="1213610"/>
            <a:ext cx="2522078" cy="1771200"/>
          </a:xfrm>
          <a:prstGeom prst="rect">
            <a:avLst/>
          </a:prstGeom>
        </p:spPr>
        <p:txBody>
          <a:bodyPr vert="horz" lIns="91440" tIns="45720" rIns="91440" bIns="45720" rtlCol="0">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l"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kumimoji="0" lang="fi-FI" sz="1000" b="1" i="0" u="none" strike="noStrike" kern="1200" cap="none" spc="-40" normalizeH="0" baseline="0" noProof="0" dirty="0" err="1">
                <a:ln>
                  <a:noFill/>
                </a:ln>
                <a:solidFill>
                  <a:srgbClr val="FFFFFF"/>
                </a:solidFill>
                <a:effectLst/>
                <a:uLnTx/>
                <a:uFillTx/>
                <a:latin typeface="Verdana" panose="020B0604030504040204" pitchFamily="34" charset="0"/>
                <a:ea typeface="Verdana" panose="020B0604030504040204" pitchFamily="34" charset="0"/>
              </a:rPr>
              <a:t>Demand</a:t>
            </a:r>
            <a:r>
              <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rPr>
              <a:t> </a:t>
            </a:r>
            <a:r>
              <a:rPr kumimoji="0" lang="fi-FI" sz="1000" b="1" i="0" u="none" strike="noStrike" kern="1200" cap="none" spc="-40" normalizeH="0" baseline="0" noProof="0" dirty="0" err="1">
                <a:ln>
                  <a:noFill/>
                </a:ln>
                <a:solidFill>
                  <a:srgbClr val="FFFFFF"/>
                </a:solidFill>
                <a:effectLst/>
                <a:uLnTx/>
                <a:uFillTx/>
                <a:latin typeface="Verdana" panose="020B0604030504040204" pitchFamily="34" charset="0"/>
                <a:ea typeface="Verdana" panose="020B0604030504040204" pitchFamily="34" charset="0"/>
              </a:rPr>
              <a:t>drivers</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The anticipation of declining interest rates and slowing inflation is expected to bolster the economic situation of investors, households, and housing corporations, which will aid in revitalizing the housing market and demand for commercial and renovation construction.</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Renovation construction may be supported as demand shifts to older, more affordable properties instead of more expensive new construction.</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Construction related to security of supply, safety, and defence.</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Could emissions reduction become a detractor for new construction in the future if the costs of emissions are higher than the costs of not building?</a:t>
            </a:r>
            <a:endPar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6" name="Alatunnisteen paikkamerkki 4">
            <a:extLst>
              <a:ext uri="{FF2B5EF4-FFF2-40B4-BE49-F238E27FC236}">
                <a16:creationId xmlns:a16="http://schemas.microsoft.com/office/drawing/2014/main" id="{CAC686EF-0182-0E5E-EF1C-72BCEF2BB10A}"/>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graphicFrame>
        <p:nvGraphicFramePr>
          <p:cNvPr id="4" name="Chart 3">
            <a:extLst>
              <a:ext uri="{FF2B5EF4-FFF2-40B4-BE49-F238E27FC236}">
                <a16:creationId xmlns:a16="http://schemas.microsoft.com/office/drawing/2014/main" id="{0154C4F6-DC19-420F-958F-FEB39D86454D}"/>
              </a:ext>
            </a:extLst>
          </p:cNvPr>
          <p:cNvGraphicFramePr>
            <a:graphicFrameLocks/>
          </p:cNvGraphicFramePr>
          <p:nvPr>
            <p:extLst>
              <p:ext uri="{D42A27DB-BD31-4B8C-83A1-F6EECF244321}">
                <p14:modId xmlns:p14="http://schemas.microsoft.com/office/powerpoint/2010/main" val="3508340214"/>
              </p:ext>
            </p:extLst>
          </p:nvPr>
        </p:nvGraphicFramePr>
        <p:xfrm>
          <a:off x="338400" y="1201121"/>
          <a:ext cx="2645595" cy="3525566"/>
        </p:xfrm>
        <a:graphic>
          <a:graphicData uri="http://schemas.openxmlformats.org/drawingml/2006/chart">
            <c:chart xmlns:c="http://schemas.openxmlformats.org/drawingml/2006/chart" xmlns:r="http://schemas.openxmlformats.org/officeDocument/2006/relationships" r:id="rId2"/>
          </a:graphicData>
        </a:graphic>
      </p:graphicFrame>
      <p:sp>
        <p:nvSpPr>
          <p:cNvPr id="8" name="Päivämäärän paikkamerkki 3">
            <a:extLst>
              <a:ext uri="{FF2B5EF4-FFF2-40B4-BE49-F238E27FC236}">
                <a16:creationId xmlns:a16="http://schemas.microsoft.com/office/drawing/2014/main" id="{AD5506E3-FB9F-CF4D-7766-655145414DB0}"/>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407181251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6A49D038-9698-48EC-A1FF-88A20CF7269C}"/>
              </a:ext>
            </a:extLst>
          </p:cNvPr>
          <p:cNvGrpSpPr/>
          <p:nvPr/>
        </p:nvGrpSpPr>
        <p:grpSpPr>
          <a:xfrm>
            <a:off x="338400" y="1202481"/>
            <a:ext cx="8495640" cy="3525565"/>
            <a:chOff x="2293620" y="1202481"/>
            <a:chExt cx="6540420" cy="3525565"/>
          </a:xfrm>
        </p:grpSpPr>
        <p:sp>
          <p:nvSpPr>
            <p:cNvPr id="14" name="Rectangle 13">
              <a:extLst>
                <a:ext uri="{FF2B5EF4-FFF2-40B4-BE49-F238E27FC236}">
                  <a16:creationId xmlns:a16="http://schemas.microsoft.com/office/drawing/2014/main" id="{E6385F3F-0D60-C039-5F42-8059442A6C23}"/>
                </a:ext>
              </a:extLst>
            </p:cNvPr>
            <p:cNvSpPr/>
            <p:nvPr/>
          </p:nvSpPr>
          <p:spPr bwMode="auto">
            <a:xfrm>
              <a:off x="6797312" y="1202481"/>
              <a:ext cx="2036728" cy="3525565"/>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5" name="Rectangle 14">
              <a:extLst>
                <a:ext uri="{FF2B5EF4-FFF2-40B4-BE49-F238E27FC236}">
                  <a16:creationId xmlns:a16="http://schemas.microsoft.com/office/drawing/2014/main" id="{A9EA4BE2-164E-2B29-C80D-EE3C438B0549}"/>
                </a:ext>
              </a:extLst>
            </p:cNvPr>
            <p:cNvSpPr/>
            <p:nvPr/>
          </p:nvSpPr>
          <p:spPr bwMode="auto">
            <a:xfrm>
              <a:off x="4545466" y="1202481"/>
              <a:ext cx="2036728" cy="3525565"/>
            </a:xfrm>
            <a:prstGeom prst="rect">
              <a:avLst/>
            </a:prstGeom>
            <a:solidFill>
              <a:schemeClr val="accent5"/>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2293620" y="1202481"/>
              <a:ext cx="2036728" cy="3525565"/>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gr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5</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564241" cy="367183"/>
          </a:xfrm>
        </p:spPr>
        <p:txBody>
          <a:bodyPr>
            <a:noAutofit/>
          </a:bodyPr>
          <a:lstStyle/>
          <a:p>
            <a:pPr marL="0"/>
            <a:r>
              <a:rPr lang="fi-FI" sz="2400" dirty="0" err="1"/>
              <a:t>Infrastructure</a:t>
            </a:r>
            <a:r>
              <a:rPr lang="fi-FI" sz="2400" dirty="0"/>
              <a:t> </a:t>
            </a:r>
            <a:r>
              <a:rPr lang="fi-FI" sz="2400" dirty="0" err="1"/>
              <a:t>overview</a:t>
            </a:r>
            <a:endParaRPr lang="fi-FI" sz="2400" dirty="0"/>
          </a:p>
        </p:txBody>
      </p:sp>
      <p:sp>
        <p:nvSpPr>
          <p:cNvPr id="16" name="TextBox 15">
            <a:extLst>
              <a:ext uri="{FF2B5EF4-FFF2-40B4-BE49-F238E27FC236}">
                <a16:creationId xmlns:a16="http://schemas.microsoft.com/office/drawing/2014/main" id="{D84090F2-88BC-8B9A-A403-1B57A1BEE8D4}"/>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Source</a:t>
            </a: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 MANK, RT, SKOL, Tilastokeskus, Väylävirasto</a:t>
            </a:r>
          </a:p>
        </p:txBody>
      </p:sp>
      <p:sp>
        <p:nvSpPr>
          <p:cNvPr id="7" name="Text Placeholder 4">
            <a:extLst>
              <a:ext uri="{FF2B5EF4-FFF2-40B4-BE49-F238E27FC236}">
                <a16:creationId xmlns:a16="http://schemas.microsoft.com/office/drawing/2014/main" id="{76FDEB8C-2E41-F065-8112-4D2C092CE446}"/>
              </a:ext>
            </a:extLst>
          </p:cNvPr>
          <p:cNvSpPr txBox="1">
            <a:spLocks/>
          </p:cNvSpPr>
          <p:nvPr/>
        </p:nvSpPr>
        <p:spPr>
          <a:xfrm>
            <a:off x="3709838" y="290513"/>
            <a:ext cx="1898962" cy="250837"/>
          </a:xfrm>
          <a:prstGeom prst="rect">
            <a:avLst/>
          </a:prstGeom>
          <a:solidFill>
            <a:schemeClr val="accent5">
              <a:lumMod val="40000"/>
              <a:lumOff val="60000"/>
            </a:schemeClr>
          </a:solidFill>
        </p:spPr>
        <p:txBody>
          <a:bodyPr vert="horz" lIns="91440" tIns="45720" rIns="91440" bIns="45720" rtlCol="0" anchor="t">
            <a:noAutofit/>
          </a:bodyPr>
          <a:lstStyle>
            <a:lvl1pPr marL="25200" indent="0" algn="l" defTabSz="806052" rtl="0" eaLnBrk="1" latinLnBrk="0" hangingPunct="1">
              <a:lnSpc>
                <a:spcPct val="100000"/>
              </a:lnSpc>
              <a:spcBef>
                <a:spcPts val="0"/>
              </a:spcBef>
              <a:spcAft>
                <a:spcPts val="0"/>
              </a:spcAft>
              <a:buClrTx/>
              <a:buSzPct val="125000"/>
              <a:buFontTx/>
              <a:buNone/>
              <a:defRPr sz="1000" b="0" kern="1200" spc="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14865" indent="0" algn="l" defTabSz="806052" rtl="0" eaLnBrk="1" latinLnBrk="0" hangingPunct="1">
              <a:lnSpc>
                <a:spcPts val="1800"/>
              </a:lnSpc>
              <a:spcBef>
                <a:spcPts val="200"/>
              </a:spcBef>
              <a:spcAft>
                <a:spcPts val="200"/>
              </a:spcAft>
              <a:buClrTx/>
              <a:buSzPct val="125000"/>
              <a:buFontTx/>
              <a:buNone/>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629724"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944589"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267851" indent="0" algn="l" defTabSz="806052" rtl="0" eaLnBrk="1" latinLnBrk="0" hangingPunct="1">
              <a:lnSpc>
                <a:spcPts val="2000"/>
              </a:lnSpc>
              <a:spcBef>
                <a:spcPts val="400"/>
              </a:spcBef>
              <a:spcAft>
                <a:spcPts val="300"/>
              </a:spcAft>
              <a:buClrTx/>
              <a:buSzPct val="125000"/>
              <a:buFontTx/>
              <a:buNone/>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288000" marR="0" lvl="0" indent="0" algn="l" defTabSz="806052" rtl="0" eaLnBrk="1" fontAlgn="auto" latinLnBrk="0" hangingPunct="1">
              <a:lnSpc>
                <a:spcPct val="100000"/>
              </a:lnSpc>
              <a:spcBef>
                <a:spcPts val="0"/>
              </a:spcBef>
              <a:spcAft>
                <a:spcPts val="0"/>
              </a:spcAft>
              <a:buClrTx/>
              <a:buSzPct val="125000"/>
              <a:buFontTx/>
              <a:buNone/>
              <a:tabLst/>
              <a:defRPr/>
            </a:pPr>
            <a:r>
              <a:rPr kumimoji="0" lang="fi-FI" sz="1000" b="1" i="0" u="none" strike="noStrike" kern="1200" cap="none" spc="0" normalizeH="0" baseline="0" noProof="0" dirty="0" err="1">
                <a:ln>
                  <a:noFill/>
                </a:ln>
                <a:solidFill>
                  <a:srgbClr val="29282E"/>
                </a:solidFill>
                <a:effectLst/>
                <a:uLnTx/>
                <a:uFillTx/>
                <a:latin typeface="Verdana" panose="020B0604030504040204" pitchFamily="34" charset="0"/>
                <a:ea typeface="Verdana" panose="020B0604030504040204" pitchFamily="34" charset="0"/>
              </a:rPr>
              <a:t>Infrastructure</a:t>
            </a:r>
            <a:endParaRPr kumimoji="0" lang="fi-FI" sz="1000" b="1" i="0" u="none" strike="noStrike" kern="1200" cap="none" spc="0" normalizeH="0" baseline="0" noProof="0" dirty="0">
              <a:ln>
                <a:noFill/>
              </a:ln>
              <a:solidFill>
                <a:srgbClr val="29282E"/>
              </a:solidFill>
              <a:effectLst/>
              <a:uLnTx/>
              <a:uFillTx/>
              <a:latin typeface="Verdana" panose="020B0604030504040204" pitchFamily="34" charset="0"/>
              <a:ea typeface="Verdana" panose="020B0604030504040204" pitchFamily="34" charset="0"/>
            </a:endParaRP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3967200" cy="250837"/>
          </a:xfrm>
          <a:prstGeom prst="homePlate">
            <a:avLst/>
          </a:prstGeom>
          <a:solidFill>
            <a:schemeClr val="accent5"/>
          </a:solidFill>
        </p:spPr>
        <p:txBody>
          <a:bodyPr>
            <a:noAutofit/>
          </a:bodyPr>
          <a:lstStyle/>
          <a:p>
            <a:pPr marL="288000"/>
            <a:r>
              <a:rPr lang="fi-FI" dirty="0">
                <a:solidFill>
                  <a:schemeClr val="bg1"/>
                </a:solidFill>
              </a:rPr>
              <a:t>Industry </a:t>
            </a:r>
            <a:r>
              <a:rPr lang="fi-FI" dirty="0" err="1">
                <a:solidFill>
                  <a:schemeClr val="bg1"/>
                </a:solidFill>
              </a:rPr>
              <a:t>trends</a:t>
            </a:r>
            <a:r>
              <a:rPr lang="fi-FI" dirty="0">
                <a:solidFill>
                  <a:schemeClr val="bg1"/>
                </a:solidFill>
              </a:rPr>
              <a:t> and </a:t>
            </a:r>
            <a:r>
              <a:rPr lang="fi-FI" dirty="0" err="1">
                <a:solidFill>
                  <a:schemeClr val="bg1"/>
                </a:solidFill>
              </a:rPr>
              <a:t>investments</a:t>
            </a:r>
            <a:r>
              <a:rPr lang="fi-FI" dirty="0">
                <a:solidFill>
                  <a:schemeClr val="bg1"/>
                </a:solidFill>
              </a:rPr>
              <a:t> in Finland</a:t>
            </a: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3263422" y="1199564"/>
            <a:ext cx="2645596" cy="1771200"/>
          </a:xfrm>
        </p:spPr>
        <p:txBody>
          <a:bodyPr>
            <a:noAutofit/>
          </a:bodyPr>
          <a:lstStyle/>
          <a:p>
            <a:pPr marL="0" indent="0">
              <a:lnSpc>
                <a:spcPct val="100000"/>
              </a:lnSpc>
              <a:buSzPct val="100000"/>
              <a:buNone/>
            </a:pPr>
            <a:r>
              <a:rPr lang="fi-FI" sz="1000" b="1" spc="-40" dirty="0">
                <a:solidFill>
                  <a:schemeClr val="bg1"/>
                </a:solidFill>
              </a:rPr>
              <a:t>Industry </a:t>
            </a:r>
            <a:r>
              <a:rPr lang="fi-FI" sz="1000" b="1" spc="-40" dirty="0" err="1">
                <a:solidFill>
                  <a:schemeClr val="bg1"/>
                </a:solidFill>
              </a:rPr>
              <a:t>trends</a:t>
            </a:r>
            <a:endParaRPr lang="fi-FI" sz="1000" b="1" spc="-40" dirty="0">
              <a:solidFill>
                <a:schemeClr val="bg1"/>
              </a:solidFill>
            </a:endParaRPr>
          </a:p>
          <a:p>
            <a:pPr marL="171450" indent="-171450">
              <a:lnSpc>
                <a:spcPct val="100000"/>
              </a:lnSpc>
              <a:buSzPct val="100000"/>
              <a:buFont typeface="Wingdings" panose="05000000000000000000" pitchFamily="2" charset="2"/>
              <a:buChar char="§"/>
            </a:pPr>
            <a:r>
              <a:rPr lang="en-GB" sz="800" dirty="0">
                <a:solidFill>
                  <a:schemeClr val="bg1"/>
                </a:solidFill>
              </a:rPr>
              <a:t>MANK estimates that infrastructure construction will shrink by 2-3% in 2024 but will turn to 3% growth in 2025.</a:t>
            </a:r>
          </a:p>
          <a:p>
            <a:pPr marL="171450" indent="-171450">
              <a:lnSpc>
                <a:spcPct val="100000"/>
              </a:lnSpc>
              <a:buSzPct val="100000"/>
              <a:buFont typeface="Wingdings" panose="05000000000000000000" pitchFamily="2" charset="2"/>
              <a:buChar char="§"/>
            </a:pPr>
            <a:r>
              <a:rPr lang="en-GB" sz="800" dirty="0">
                <a:solidFill>
                  <a:schemeClr val="bg1"/>
                </a:solidFill>
              </a:rPr>
              <a:t>According to SKOL's August economic report, the order backlog for domestic infrastructure planning decreased from the previous quarter (-2.6%) but new orders remained at the same level (+0.1%). Compared to a year ago, the order backlog decreased by 6.2% but there were 1.1% more new orders. </a:t>
            </a:r>
          </a:p>
          <a:p>
            <a:pPr marL="171450" indent="-171450">
              <a:lnSpc>
                <a:spcPct val="100000"/>
              </a:lnSpc>
              <a:buSzPct val="100000"/>
              <a:buFont typeface="Wingdings" panose="05000000000000000000" pitchFamily="2" charset="2"/>
              <a:buChar char="§"/>
            </a:pPr>
            <a:r>
              <a:rPr lang="en-GB" sz="800" dirty="0">
                <a:solidFill>
                  <a:schemeClr val="bg1"/>
                </a:solidFill>
              </a:rPr>
              <a:t>The weak cycle in residential construction also affects infrastructure builders related to residential building projects. </a:t>
            </a:r>
          </a:p>
          <a:p>
            <a:pPr marL="171450" indent="-171450">
              <a:lnSpc>
                <a:spcPct val="100000"/>
              </a:lnSpc>
              <a:buSzPct val="100000"/>
              <a:buFont typeface="Wingdings" panose="05000000000000000000" pitchFamily="2" charset="2"/>
              <a:buChar char="§"/>
            </a:pPr>
            <a:r>
              <a:rPr lang="en-GB" sz="800" dirty="0">
                <a:solidFill>
                  <a:schemeClr val="bg1"/>
                </a:solidFill>
              </a:rPr>
              <a:t>The rise in civil engineering works costs has stabilized.</a:t>
            </a:r>
            <a:endParaRPr lang="fi-FI" sz="800" dirty="0">
              <a:solidFill>
                <a:schemeClr val="bg1"/>
              </a:solidFill>
            </a:endParaRPr>
          </a:p>
        </p:txBody>
      </p:sp>
      <p:sp>
        <p:nvSpPr>
          <p:cNvPr id="27" name="Content Placeholder 7">
            <a:extLst>
              <a:ext uri="{FF2B5EF4-FFF2-40B4-BE49-F238E27FC236}">
                <a16:creationId xmlns:a16="http://schemas.microsoft.com/office/drawing/2014/main" id="{4190599F-9657-7BD8-D803-DDA75278ED4A}"/>
              </a:ext>
            </a:extLst>
          </p:cNvPr>
          <p:cNvSpPr txBox="1">
            <a:spLocks/>
          </p:cNvSpPr>
          <p:nvPr/>
        </p:nvSpPr>
        <p:spPr>
          <a:xfrm>
            <a:off x="6197122" y="1213610"/>
            <a:ext cx="2636918" cy="1771200"/>
          </a:xfrm>
          <a:prstGeom prst="rect">
            <a:avLst/>
          </a:prstGeom>
        </p:spPr>
        <p:txBody>
          <a:bodyPr vert="horz" lIns="91440" tIns="45720" rIns="91440" bIns="45720" rtlCol="0">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l"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err="1">
                <a:solidFill>
                  <a:srgbClr val="FFFFFF"/>
                </a:solidFill>
              </a:rPr>
              <a:t>Demand</a:t>
            </a:r>
            <a:r>
              <a:rPr lang="fi-FI" sz="1000" b="1" spc="-40" dirty="0">
                <a:solidFill>
                  <a:srgbClr val="FFFFFF"/>
                </a:solidFill>
              </a:rPr>
              <a:t> </a:t>
            </a:r>
            <a:r>
              <a:rPr lang="fi-FI" sz="1000" b="1" spc="-40" dirty="0" err="1">
                <a:solidFill>
                  <a:srgbClr val="FFFFFF"/>
                </a:solidFill>
              </a:rPr>
              <a:t>drivers</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Large railway and tramway investments support demand. </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Additional funding of 250 million euros is allocated for the repair backlog of routes in 2024, with a proposal of 200 million euros for 2025. </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Green transition investments require a lot of projects related to infrastructure and energy transmission. </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The growth of electric transportation demands the implementation of charging infrastructure, and in the mining sector, for example, the exploration of battery materials. </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The development of security, safety, and defence (such as NATO) requires investments in infrastructure.</a:t>
            </a:r>
            <a:endPar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8" name="Alatunnisteen paikkamerkki 4">
            <a:extLst>
              <a:ext uri="{FF2B5EF4-FFF2-40B4-BE49-F238E27FC236}">
                <a16:creationId xmlns:a16="http://schemas.microsoft.com/office/drawing/2014/main" id="{A8948D69-FCDE-DDD6-F577-47A5C22AAB73}"/>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graphicFrame>
        <p:nvGraphicFramePr>
          <p:cNvPr id="11" name="Chart 10">
            <a:extLst>
              <a:ext uri="{FF2B5EF4-FFF2-40B4-BE49-F238E27FC236}">
                <a16:creationId xmlns:a16="http://schemas.microsoft.com/office/drawing/2014/main" id="{49A2439E-CB2A-4D52-900E-85B38F3C2F6A}"/>
              </a:ext>
            </a:extLst>
          </p:cNvPr>
          <p:cNvGraphicFramePr>
            <a:graphicFrameLocks/>
          </p:cNvGraphicFramePr>
          <p:nvPr>
            <p:extLst>
              <p:ext uri="{D42A27DB-BD31-4B8C-83A1-F6EECF244321}">
                <p14:modId xmlns:p14="http://schemas.microsoft.com/office/powerpoint/2010/main" val="1913961541"/>
              </p:ext>
            </p:extLst>
          </p:nvPr>
        </p:nvGraphicFramePr>
        <p:xfrm>
          <a:off x="338400" y="1212248"/>
          <a:ext cx="2645596" cy="3500780"/>
        </p:xfrm>
        <a:graphic>
          <a:graphicData uri="http://schemas.openxmlformats.org/drawingml/2006/chart">
            <c:chart xmlns:c="http://schemas.openxmlformats.org/drawingml/2006/chart" xmlns:r="http://schemas.openxmlformats.org/officeDocument/2006/relationships" r:id="rId2"/>
          </a:graphicData>
        </a:graphic>
      </p:graphicFrame>
      <p:sp>
        <p:nvSpPr>
          <p:cNvPr id="4" name="Päivämäärän paikkamerkki 3">
            <a:extLst>
              <a:ext uri="{FF2B5EF4-FFF2-40B4-BE49-F238E27FC236}">
                <a16:creationId xmlns:a16="http://schemas.microsoft.com/office/drawing/2014/main" id="{9A60885F-E1B3-491B-8582-EF36530829B6}"/>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3815777360"/>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6A49D038-9698-48EC-A1FF-88A20CF7269C}"/>
              </a:ext>
            </a:extLst>
          </p:cNvPr>
          <p:cNvGrpSpPr/>
          <p:nvPr/>
        </p:nvGrpSpPr>
        <p:grpSpPr>
          <a:xfrm>
            <a:off x="338400" y="1202481"/>
            <a:ext cx="8495640" cy="3525565"/>
            <a:chOff x="2293620" y="1202481"/>
            <a:chExt cx="6540420" cy="3525565"/>
          </a:xfrm>
        </p:grpSpPr>
        <p:sp>
          <p:nvSpPr>
            <p:cNvPr id="14" name="Rectangle 13">
              <a:extLst>
                <a:ext uri="{FF2B5EF4-FFF2-40B4-BE49-F238E27FC236}">
                  <a16:creationId xmlns:a16="http://schemas.microsoft.com/office/drawing/2014/main" id="{E6385F3F-0D60-C039-5F42-8059442A6C23}"/>
                </a:ext>
              </a:extLst>
            </p:cNvPr>
            <p:cNvSpPr/>
            <p:nvPr/>
          </p:nvSpPr>
          <p:spPr bwMode="auto">
            <a:xfrm>
              <a:off x="6797312" y="1202481"/>
              <a:ext cx="2036728" cy="3525565"/>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5" name="Rectangle 14">
              <a:extLst>
                <a:ext uri="{FF2B5EF4-FFF2-40B4-BE49-F238E27FC236}">
                  <a16:creationId xmlns:a16="http://schemas.microsoft.com/office/drawing/2014/main" id="{A9EA4BE2-164E-2B29-C80D-EE3C438B0549}"/>
                </a:ext>
              </a:extLst>
            </p:cNvPr>
            <p:cNvSpPr/>
            <p:nvPr/>
          </p:nvSpPr>
          <p:spPr bwMode="auto">
            <a:xfrm>
              <a:off x="4545466" y="1202481"/>
              <a:ext cx="2036728" cy="3525565"/>
            </a:xfrm>
            <a:prstGeom prst="rect">
              <a:avLst/>
            </a:prstGeom>
            <a:solidFill>
              <a:schemeClr val="accent5"/>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2293620" y="1202481"/>
              <a:ext cx="2036728" cy="3525565"/>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gr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6</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564241" cy="367183"/>
          </a:xfrm>
        </p:spPr>
        <p:txBody>
          <a:bodyPr>
            <a:noAutofit/>
          </a:bodyPr>
          <a:lstStyle/>
          <a:p>
            <a:pPr marL="0"/>
            <a:r>
              <a:rPr lang="fi-FI" sz="2400" dirty="0"/>
              <a:t>Industry </a:t>
            </a:r>
            <a:r>
              <a:rPr lang="fi-FI" sz="2400" dirty="0" err="1"/>
              <a:t>overview</a:t>
            </a:r>
            <a:endParaRPr lang="fi-FI" sz="2400" dirty="0"/>
          </a:p>
        </p:txBody>
      </p:sp>
      <p:sp>
        <p:nvSpPr>
          <p:cNvPr id="16" name="TextBox 15">
            <a:extLst>
              <a:ext uri="{FF2B5EF4-FFF2-40B4-BE49-F238E27FC236}">
                <a16:creationId xmlns:a16="http://schemas.microsoft.com/office/drawing/2014/main" id="{D84090F2-88BC-8B9A-A403-1B57A1BEE8D4}"/>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lang="fi-FI" sz="700" spc="-40" dirty="0" err="1">
                <a:solidFill>
                  <a:srgbClr val="29282E">
                    <a:lumMod val="75000"/>
                    <a:lumOff val="25000"/>
                  </a:srgbClr>
                </a:solidFill>
                <a:latin typeface="Verdana"/>
              </a:rPr>
              <a:t>Source</a:t>
            </a: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 EK, Teknologiateollisuus</a:t>
            </a:r>
          </a:p>
        </p:txBody>
      </p:sp>
      <p:sp>
        <p:nvSpPr>
          <p:cNvPr id="7" name="Text Placeholder 4">
            <a:extLst>
              <a:ext uri="{FF2B5EF4-FFF2-40B4-BE49-F238E27FC236}">
                <a16:creationId xmlns:a16="http://schemas.microsoft.com/office/drawing/2014/main" id="{76FDEB8C-2E41-F065-8112-4D2C092CE446}"/>
              </a:ext>
            </a:extLst>
          </p:cNvPr>
          <p:cNvSpPr txBox="1">
            <a:spLocks/>
          </p:cNvSpPr>
          <p:nvPr/>
        </p:nvSpPr>
        <p:spPr>
          <a:xfrm>
            <a:off x="3709838" y="290513"/>
            <a:ext cx="1898962" cy="250837"/>
          </a:xfrm>
          <a:prstGeom prst="rect">
            <a:avLst/>
          </a:prstGeom>
          <a:solidFill>
            <a:schemeClr val="accent5">
              <a:lumMod val="20000"/>
              <a:lumOff val="80000"/>
            </a:schemeClr>
          </a:solidFill>
        </p:spPr>
        <p:txBody>
          <a:bodyPr vert="horz" lIns="91440" tIns="45720" rIns="91440" bIns="45720" rtlCol="0" anchor="t">
            <a:noAutofit/>
          </a:bodyPr>
          <a:lstStyle>
            <a:lvl1pPr marL="25200" indent="0" algn="l" defTabSz="806052" rtl="0" eaLnBrk="1" latinLnBrk="0" hangingPunct="1">
              <a:lnSpc>
                <a:spcPct val="100000"/>
              </a:lnSpc>
              <a:spcBef>
                <a:spcPts val="0"/>
              </a:spcBef>
              <a:spcAft>
                <a:spcPts val="0"/>
              </a:spcAft>
              <a:buClrTx/>
              <a:buSzPct val="125000"/>
              <a:buFontTx/>
              <a:buNone/>
              <a:defRPr sz="1000" b="0" kern="1200" spc="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14865" indent="0" algn="l" defTabSz="806052" rtl="0" eaLnBrk="1" latinLnBrk="0" hangingPunct="1">
              <a:lnSpc>
                <a:spcPts val="1800"/>
              </a:lnSpc>
              <a:spcBef>
                <a:spcPts val="200"/>
              </a:spcBef>
              <a:spcAft>
                <a:spcPts val="200"/>
              </a:spcAft>
              <a:buClrTx/>
              <a:buSzPct val="125000"/>
              <a:buFontTx/>
              <a:buNone/>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629724"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944589"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267851" indent="0" algn="l" defTabSz="806052" rtl="0" eaLnBrk="1" latinLnBrk="0" hangingPunct="1">
              <a:lnSpc>
                <a:spcPts val="2000"/>
              </a:lnSpc>
              <a:spcBef>
                <a:spcPts val="400"/>
              </a:spcBef>
              <a:spcAft>
                <a:spcPts val="300"/>
              </a:spcAft>
              <a:buClrTx/>
              <a:buSzPct val="125000"/>
              <a:buFontTx/>
              <a:buNone/>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288000" marR="0" lvl="0" indent="0" algn="l" defTabSz="806052" rtl="0" eaLnBrk="1" fontAlgn="auto" latinLnBrk="0" hangingPunct="1">
              <a:lnSpc>
                <a:spcPct val="100000"/>
              </a:lnSpc>
              <a:spcBef>
                <a:spcPts val="0"/>
              </a:spcBef>
              <a:spcAft>
                <a:spcPts val="0"/>
              </a:spcAft>
              <a:buClrTx/>
              <a:buSzPct val="125000"/>
              <a:buFontTx/>
              <a:buNone/>
              <a:tabLst/>
              <a:defRPr/>
            </a:pPr>
            <a:r>
              <a:rPr lang="fi-FI" b="1" dirty="0">
                <a:solidFill>
                  <a:srgbClr val="29282E"/>
                </a:solidFill>
              </a:rPr>
              <a:t>Industry</a:t>
            </a:r>
            <a:endParaRPr kumimoji="0" lang="fi-FI" sz="1000" b="1" i="0" u="none" strike="noStrike" kern="1200" cap="none" spc="0" normalizeH="0" baseline="0" noProof="0" dirty="0">
              <a:ln>
                <a:noFill/>
              </a:ln>
              <a:solidFill>
                <a:srgbClr val="29282E"/>
              </a:solidFill>
              <a:effectLst/>
              <a:uLnTx/>
              <a:uFillTx/>
              <a:latin typeface="Verdana" panose="020B0604030504040204" pitchFamily="34" charset="0"/>
              <a:ea typeface="Verdana" panose="020B0604030504040204" pitchFamily="34" charset="0"/>
            </a:endParaRP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3967200" cy="250837"/>
          </a:xfrm>
          <a:prstGeom prst="homePlate">
            <a:avLst/>
          </a:prstGeom>
          <a:solidFill>
            <a:schemeClr val="accent5"/>
          </a:solidFill>
        </p:spPr>
        <p:txBody>
          <a:bodyPr>
            <a:noAutofit/>
          </a:bodyPr>
          <a:lstStyle/>
          <a:p>
            <a:pPr marL="288000"/>
            <a:r>
              <a:rPr lang="fi-FI" dirty="0">
                <a:solidFill>
                  <a:schemeClr val="bg1"/>
                </a:solidFill>
              </a:rPr>
              <a:t>Industry </a:t>
            </a:r>
            <a:r>
              <a:rPr lang="fi-FI" dirty="0" err="1">
                <a:solidFill>
                  <a:schemeClr val="bg1"/>
                </a:solidFill>
              </a:rPr>
              <a:t>trends</a:t>
            </a:r>
            <a:r>
              <a:rPr lang="fi-FI" dirty="0">
                <a:solidFill>
                  <a:schemeClr val="bg1"/>
                </a:solidFill>
              </a:rPr>
              <a:t> and </a:t>
            </a:r>
            <a:r>
              <a:rPr lang="fi-FI" dirty="0" err="1">
                <a:solidFill>
                  <a:schemeClr val="bg1"/>
                </a:solidFill>
              </a:rPr>
              <a:t>investments</a:t>
            </a:r>
            <a:r>
              <a:rPr lang="fi-FI" dirty="0">
                <a:solidFill>
                  <a:schemeClr val="bg1"/>
                </a:solidFill>
              </a:rPr>
              <a:t> in Finland</a:t>
            </a: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3263422" y="1199564"/>
            <a:ext cx="2561378" cy="1771200"/>
          </a:xfrm>
        </p:spPr>
        <p:txBody>
          <a:bodyPr>
            <a:noAutofit/>
          </a:bodyPr>
          <a:lstStyle/>
          <a:p>
            <a:pPr marL="0" indent="0">
              <a:lnSpc>
                <a:spcPct val="100000"/>
              </a:lnSpc>
              <a:buSzPct val="100000"/>
              <a:buNone/>
            </a:pPr>
            <a:r>
              <a:rPr lang="fi-FI" sz="1000" b="1" spc="-40" dirty="0">
                <a:solidFill>
                  <a:schemeClr val="bg1"/>
                </a:solidFill>
              </a:rPr>
              <a:t>Industry </a:t>
            </a:r>
            <a:r>
              <a:rPr lang="fi-FI" sz="1000" b="1" spc="-40" dirty="0" err="1">
                <a:solidFill>
                  <a:schemeClr val="bg1"/>
                </a:solidFill>
              </a:rPr>
              <a:t>trends</a:t>
            </a:r>
            <a:endParaRPr lang="fi-FI" sz="1000" b="1" spc="-40" dirty="0">
              <a:solidFill>
                <a:schemeClr val="bg1"/>
              </a:solidFill>
            </a:endParaRPr>
          </a:p>
          <a:p>
            <a:pPr marL="171450" indent="-171450">
              <a:lnSpc>
                <a:spcPct val="100000"/>
              </a:lnSpc>
              <a:buSzPct val="100000"/>
              <a:buFont typeface="Wingdings" panose="05000000000000000000" pitchFamily="2" charset="2"/>
              <a:buChar char="§"/>
            </a:pPr>
            <a:r>
              <a:rPr lang="en-GB" sz="800" dirty="0">
                <a:solidFill>
                  <a:schemeClr val="bg1"/>
                </a:solidFill>
              </a:rPr>
              <a:t>According to the economic outlook from EK economic barometer, the industrial sector is expected to slowly recover during the fall and the next year is forecasted to be better than this one. The confidence indicator from Statistics Finland also shows cautious growth towards the end of the year. </a:t>
            </a:r>
          </a:p>
          <a:p>
            <a:pPr marL="171450" indent="-171450">
              <a:lnSpc>
                <a:spcPct val="100000"/>
              </a:lnSpc>
              <a:buSzPct val="100000"/>
              <a:buFont typeface="Wingdings" panose="05000000000000000000" pitchFamily="2" charset="2"/>
              <a:buChar char="§"/>
            </a:pPr>
            <a:r>
              <a:rPr lang="en-GB" sz="800" dirty="0">
                <a:solidFill>
                  <a:schemeClr val="bg1"/>
                </a:solidFill>
              </a:rPr>
              <a:t>The sharp rise in interest rates has been a hindrance to investments, but in 2024 the rates have been on a downward trend, which might release pent-up investment needs. </a:t>
            </a:r>
          </a:p>
          <a:p>
            <a:pPr marL="171450" indent="-171450">
              <a:lnSpc>
                <a:spcPct val="100000"/>
              </a:lnSpc>
              <a:buSzPct val="100000"/>
              <a:buFont typeface="Wingdings" panose="05000000000000000000" pitchFamily="2" charset="2"/>
              <a:buChar char="§"/>
            </a:pPr>
            <a:r>
              <a:rPr lang="en-GB" sz="800" dirty="0">
                <a:solidFill>
                  <a:schemeClr val="bg1"/>
                </a:solidFill>
              </a:rPr>
              <a:t>There is uncertainty in the realization and timelines of industrial projects. </a:t>
            </a:r>
          </a:p>
          <a:p>
            <a:pPr marL="171450" indent="-171450">
              <a:lnSpc>
                <a:spcPct val="100000"/>
              </a:lnSpc>
              <a:buSzPct val="100000"/>
              <a:buFont typeface="Wingdings" panose="05000000000000000000" pitchFamily="2" charset="2"/>
              <a:buChar char="§"/>
            </a:pPr>
            <a:r>
              <a:rPr lang="en-GB" sz="800" dirty="0">
                <a:solidFill>
                  <a:schemeClr val="bg1"/>
                </a:solidFill>
              </a:rPr>
              <a:t>There is a slight improvement in the industrial order book, but orders are still below the normal level.</a:t>
            </a:r>
            <a:endParaRPr lang="fi-FI" sz="800" dirty="0">
              <a:solidFill>
                <a:schemeClr val="bg1"/>
              </a:solidFill>
            </a:endParaRPr>
          </a:p>
        </p:txBody>
      </p:sp>
      <p:sp>
        <p:nvSpPr>
          <p:cNvPr id="27" name="Content Placeholder 7">
            <a:extLst>
              <a:ext uri="{FF2B5EF4-FFF2-40B4-BE49-F238E27FC236}">
                <a16:creationId xmlns:a16="http://schemas.microsoft.com/office/drawing/2014/main" id="{4190599F-9657-7BD8-D803-DDA75278ED4A}"/>
              </a:ext>
            </a:extLst>
          </p:cNvPr>
          <p:cNvSpPr txBox="1">
            <a:spLocks/>
          </p:cNvSpPr>
          <p:nvPr/>
        </p:nvSpPr>
        <p:spPr>
          <a:xfrm>
            <a:off x="6197122" y="1213610"/>
            <a:ext cx="2636918" cy="1771200"/>
          </a:xfrm>
          <a:prstGeom prst="rect">
            <a:avLst/>
          </a:prstGeom>
        </p:spPr>
        <p:txBody>
          <a:bodyPr vert="horz" lIns="91440" tIns="45720" rIns="91440" bIns="45720" rtlCol="0">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l"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kumimoji="0" lang="fi-FI" sz="1000" b="1" i="0" u="none" strike="noStrike" kern="1200" cap="none" spc="-40" normalizeH="0" baseline="0" noProof="0" dirty="0" err="1">
                <a:ln>
                  <a:noFill/>
                </a:ln>
                <a:solidFill>
                  <a:srgbClr val="FFFFFF"/>
                </a:solidFill>
                <a:effectLst/>
                <a:uLnTx/>
                <a:uFillTx/>
                <a:latin typeface="Verdana" panose="020B0604030504040204" pitchFamily="34" charset="0"/>
                <a:ea typeface="Verdana" panose="020B0604030504040204" pitchFamily="34" charset="0"/>
              </a:rPr>
              <a:t>Demand</a:t>
            </a:r>
            <a:r>
              <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rPr>
              <a:t> </a:t>
            </a:r>
            <a:r>
              <a:rPr kumimoji="0" lang="fi-FI" sz="1000" b="1" i="0" u="none" strike="noStrike" kern="1200" cap="none" spc="-40" normalizeH="0" baseline="0" noProof="0" dirty="0" err="1">
                <a:ln>
                  <a:noFill/>
                </a:ln>
                <a:solidFill>
                  <a:srgbClr val="FFFFFF"/>
                </a:solidFill>
                <a:effectLst/>
                <a:uLnTx/>
                <a:uFillTx/>
                <a:latin typeface="Verdana" panose="020B0604030504040204" pitchFamily="34" charset="0"/>
                <a:ea typeface="Verdana" panose="020B0604030504040204" pitchFamily="34" charset="0"/>
              </a:rPr>
              <a:t>drivers</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The government is preparing a tax incentive for large investments related to the green transition. </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The government program initiative 'one-stop shop services' aims to improve the smoothness and predictability of investment licensing. </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There are numerous green investment plans, particularly in energy production, but it would be critical to attract corresponding investments that utilize energy (e.g., hydrogen, battery, data </a:t>
            </a:r>
            <a:r>
              <a:rPr kumimoji="0" lang="en-GB" sz="800" b="0" i="0" u="none" strike="noStrike" kern="1200" cap="none" spc="-35" normalizeH="0" baseline="0" noProof="0" dirty="0" err="1">
                <a:ln>
                  <a:noFill/>
                </a:ln>
                <a:solidFill>
                  <a:srgbClr val="FFFFFF"/>
                </a:solidFill>
                <a:effectLst/>
                <a:uLnTx/>
                <a:uFillTx/>
                <a:latin typeface="Verdana" panose="020B0604030504040204" pitchFamily="34" charset="0"/>
                <a:ea typeface="Verdana" panose="020B0604030504040204" pitchFamily="34" charset="0"/>
              </a:rPr>
              <a:t>center</a:t>
            </a: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 and other production facilities) to Finland. </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en-GB"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Projects related to supply security, safety, and defence industry.</a:t>
            </a:r>
            <a:endPar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graphicFrame>
        <p:nvGraphicFramePr>
          <p:cNvPr id="13" name="Chart 12">
            <a:extLst>
              <a:ext uri="{FF2B5EF4-FFF2-40B4-BE49-F238E27FC236}">
                <a16:creationId xmlns:a16="http://schemas.microsoft.com/office/drawing/2014/main" id="{DBED24A0-DD96-E104-6749-DD046077149D}"/>
              </a:ext>
            </a:extLst>
          </p:cNvPr>
          <p:cNvGraphicFramePr>
            <a:graphicFrameLocks/>
          </p:cNvGraphicFramePr>
          <p:nvPr>
            <p:extLst>
              <p:ext uri="{D42A27DB-BD31-4B8C-83A1-F6EECF244321}">
                <p14:modId xmlns:p14="http://schemas.microsoft.com/office/powerpoint/2010/main" val="2989219400"/>
              </p:ext>
            </p:extLst>
          </p:nvPr>
        </p:nvGraphicFramePr>
        <p:xfrm>
          <a:off x="338399" y="3054284"/>
          <a:ext cx="2645597" cy="1671429"/>
        </p:xfrm>
        <a:graphic>
          <a:graphicData uri="http://schemas.openxmlformats.org/drawingml/2006/chart">
            <c:chart xmlns:c="http://schemas.openxmlformats.org/drawingml/2006/chart" xmlns:r="http://schemas.openxmlformats.org/officeDocument/2006/relationships" r:id="rId2"/>
          </a:graphicData>
        </a:graphic>
      </p:graphicFrame>
      <p:sp>
        <p:nvSpPr>
          <p:cNvPr id="6" name="Alatunnisteen paikkamerkki 4">
            <a:extLst>
              <a:ext uri="{FF2B5EF4-FFF2-40B4-BE49-F238E27FC236}">
                <a16:creationId xmlns:a16="http://schemas.microsoft.com/office/drawing/2014/main" id="{6DE7A307-934F-6225-753A-4FA17B5B51B0}"/>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graphicFrame>
        <p:nvGraphicFramePr>
          <p:cNvPr id="10" name="Chart 9">
            <a:extLst>
              <a:ext uri="{FF2B5EF4-FFF2-40B4-BE49-F238E27FC236}">
                <a16:creationId xmlns:a16="http://schemas.microsoft.com/office/drawing/2014/main" id="{D1DAD1F4-57EC-4FE5-924B-966DBEEBA7AB}"/>
              </a:ext>
            </a:extLst>
          </p:cNvPr>
          <p:cNvGraphicFramePr>
            <a:graphicFrameLocks/>
          </p:cNvGraphicFramePr>
          <p:nvPr>
            <p:extLst>
              <p:ext uri="{D42A27DB-BD31-4B8C-83A1-F6EECF244321}">
                <p14:modId xmlns:p14="http://schemas.microsoft.com/office/powerpoint/2010/main" val="3500349349"/>
              </p:ext>
            </p:extLst>
          </p:nvPr>
        </p:nvGraphicFramePr>
        <p:xfrm>
          <a:off x="338398" y="1213609"/>
          <a:ext cx="2645596" cy="1825655"/>
        </p:xfrm>
        <a:graphic>
          <a:graphicData uri="http://schemas.openxmlformats.org/drawingml/2006/chart">
            <c:chart xmlns:c="http://schemas.openxmlformats.org/drawingml/2006/chart" xmlns:r="http://schemas.openxmlformats.org/officeDocument/2006/relationships" r:id="rId3"/>
          </a:graphicData>
        </a:graphic>
      </p:graphicFrame>
      <p:sp>
        <p:nvSpPr>
          <p:cNvPr id="4" name="Päivämäärän paikkamerkki 3">
            <a:extLst>
              <a:ext uri="{FF2B5EF4-FFF2-40B4-BE49-F238E27FC236}">
                <a16:creationId xmlns:a16="http://schemas.microsoft.com/office/drawing/2014/main" id="{993A0DA8-C21C-437B-C6F2-54C31410C0C2}"/>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2899377281"/>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114FFFB-D4C7-8B5B-00FB-608CC2FB43D7}"/>
              </a:ext>
            </a:extLst>
          </p:cNvPr>
          <p:cNvSpPr/>
          <p:nvPr/>
        </p:nvSpPr>
        <p:spPr bwMode="auto">
          <a:xfrm>
            <a:off x="4610588" y="1118980"/>
            <a:ext cx="2052000" cy="3600000"/>
          </a:xfrm>
          <a:prstGeom prst="rect">
            <a:avLst/>
          </a:prstGeom>
          <a:solidFill>
            <a:schemeClr val="bg2"/>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7</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667577" cy="367183"/>
          </a:xfrm>
        </p:spPr>
        <p:txBody>
          <a:bodyPr>
            <a:noAutofit/>
          </a:bodyPr>
          <a:lstStyle/>
          <a:p>
            <a:pPr marL="0"/>
            <a:r>
              <a:rPr lang="fi-FI" sz="1600" dirty="0" err="1"/>
              <a:t>Overview</a:t>
            </a:r>
            <a:r>
              <a:rPr lang="fi-FI" sz="1600" dirty="0"/>
              <a:t> of design and </a:t>
            </a:r>
            <a:r>
              <a:rPr lang="fi-FI" sz="1600" dirty="0" err="1"/>
              <a:t>consulting</a:t>
            </a:r>
            <a:r>
              <a:rPr lang="fi-FI" sz="1600" dirty="0"/>
              <a:t> </a:t>
            </a:r>
            <a:r>
              <a:rPr lang="fi-FI" sz="1600" dirty="0" err="1"/>
              <a:t>industry</a:t>
            </a:r>
            <a:r>
              <a:rPr lang="fi-FI" sz="1600" dirty="0"/>
              <a:t> in </a:t>
            </a:r>
            <a:r>
              <a:rPr lang="fi-FI" sz="1600" dirty="0" err="1"/>
              <a:t>the</a:t>
            </a:r>
            <a:r>
              <a:rPr lang="fi-FI" sz="1600" dirty="0"/>
              <a:t> Nordic </a:t>
            </a:r>
            <a:r>
              <a:rPr lang="fi-FI" sz="1600" dirty="0" err="1"/>
              <a:t>Countries</a:t>
            </a:r>
            <a:endParaRPr lang="fi-FI" sz="1600" dirty="0"/>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3448800" cy="250837"/>
          </a:xfrm>
          <a:prstGeom prst="rect">
            <a:avLst/>
          </a:prstGeom>
          <a:solidFill>
            <a:schemeClr val="bg2"/>
          </a:solidFill>
        </p:spPr>
        <p:txBody>
          <a:bodyPr>
            <a:noAutofit/>
          </a:bodyPr>
          <a:lstStyle/>
          <a:p>
            <a:pPr marL="288000"/>
            <a:r>
              <a:rPr lang="fi-FI" dirty="0">
                <a:solidFill>
                  <a:schemeClr val="bg1"/>
                </a:solidFill>
              </a:rPr>
              <a:t>Market </a:t>
            </a:r>
            <a:r>
              <a:rPr lang="fi-FI" dirty="0" err="1">
                <a:solidFill>
                  <a:schemeClr val="bg1"/>
                </a:solidFill>
              </a:rPr>
              <a:t>development</a:t>
            </a:r>
            <a:r>
              <a:rPr lang="fi-FI" dirty="0">
                <a:solidFill>
                  <a:schemeClr val="bg1"/>
                </a:solidFill>
              </a:rPr>
              <a:t> in </a:t>
            </a:r>
            <a:r>
              <a:rPr lang="fi-FI" dirty="0" err="1">
                <a:solidFill>
                  <a:schemeClr val="bg1"/>
                </a:solidFill>
              </a:rPr>
              <a:t>the</a:t>
            </a:r>
            <a:r>
              <a:rPr lang="fi-FI" dirty="0">
                <a:solidFill>
                  <a:schemeClr val="bg1"/>
                </a:solidFill>
              </a:rPr>
              <a:t> Nordic </a:t>
            </a:r>
            <a:r>
              <a:rPr lang="fi-FI" dirty="0" err="1">
                <a:solidFill>
                  <a:schemeClr val="bg1"/>
                </a:solidFill>
              </a:rPr>
              <a:t>countries</a:t>
            </a:r>
            <a:endParaRPr lang="fi-FI" dirty="0">
              <a:solidFill>
                <a:schemeClr val="bg1"/>
              </a:solidFill>
            </a:endParaRP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4613655" y="1116063"/>
            <a:ext cx="2048933" cy="332602"/>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err="1">
                <a:solidFill>
                  <a:srgbClr val="FFFFFF"/>
                </a:solidFill>
              </a:rPr>
              <a:t>Iceland</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21" name="Rectangle 20">
            <a:extLst>
              <a:ext uri="{FF2B5EF4-FFF2-40B4-BE49-F238E27FC236}">
                <a16:creationId xmlns:a16="http://schemas.microsoft.com/office/drawing/2014/main" id="{5087A138-FBB0-0DF1-10F7-D1A3D7E2E6E9}"/>
              </a:ext>
            </a:extLst>
          </p:cNvPr>
          <p:cNvSpPr/>
          <p:nvPr/>
        </p:nvSpPr>
        <p:spPr bwMode="auto">
          <a:xfrm>
            <a:off x="6737353" y="1128994"/>
            <a:ext cx="2055068" cy="3587068"/>
          </a:xfrm>
          <a:prstGeom prst="rect">
            <a:avLst/>
          </a:prstGeom>
          <a:solidFill>
            <a:schemeClr val="bg2"/>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22" name="Content Placeholder 7">
            <a:extLst>
              <a:ext uri="{FF2B5EF4-FFF2-40B4-BE49-F238E27FC236}">
                <a16:creationId xmlns:a16="http://schemas.microsoft.com/office/drawing/2014/main" id="{D1DE17D3-CB32-A32D-8364-084549CE53B7}"/>
              </a:ext>
            </a:extLst>
          </p:cNvPr>
          <p:cNvSpPr txBox="1">
            <a:spLocks/>
          </p:cNvSpPr>
          <p:nvPr/>
        </p:nvSpPr>
        <p:spPr>
          <a:xfrm>
            <a:off x="6743488" y="1113145"/>
            <a:ext cx="2048933" cy="332602"/>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kumimoji="0" lang="fi-FI" sz="1000" b="1" i="0" u="none" strike="noStrike" kern="1200" cap="none" spc="-40" normalizeH="0" baseline="0" noProof="0" dirty="0" err="1">
                <a:ln>
                  <a:noFill/>
                </a:ln>
                <a:solidFill>
                  <a:srgbClr val="FFFFFF"/>
                </a:solidFill>
                <a:effectLst/>
                <a:uLnTx/>
                <a:uFillTx/>
                <a:latin typeface="Verdana" panose="020B0604030504040204" pitchFamily="34" charset="0"/>
                <a:ea typeface="Verdana" panose="020B0604030504040204" pitchFamily="34" charset="0"/>
              </a:rPr>
              <a:t>Norway</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31" name="TextBox 30">
            <a:extLst>
              <a:ext uri="{FF2B5EF4-FFF2-40B4-BE49-F238E27FC236}">
                <a16:creationId xmlns:a16="http://schemas.microsoft.com/office/drawing/2014/main" id="{35B8EDE2-EBF6-149E-B3B2-A74F5EC54968}"/>
              </a:ext>
            </a:extLst>
          </p:cNvPr>
          <p:cNvSpPr txBox="1"/>
          <p:nvPr/>
        </p:nvSpPr>
        <p:spPr>
          <a:xfrm>
            <a:off x="4616472" y="1454500"/>
            <a:ext cx="2040231" cy="2404111"/>
          </a:xfrm>
          <a:prstGeom prst="rect">
            <a:avLst/>
          </a:prstGeom>
          <a:noFill/>
        </p:spPr>
        <p:txBody>
          <a:bodyPr wrap="square" lIns="36000" tIns="36000" rIns="36000" bIns="36000">
            <a:spAutoFit/>
          </a:bodyPr>
          <a:lstStyle/>
          <a:p>
            <a:pPr marL="144000" lvl="0" indent="-144000">
              <a:spcAft>
                <a:spcPts val="300"/>
              </a:spcAft>
              <a:buFont typeface="Arial" panose="020B0604020202020204" pitchFamily="34" charset="0"/>
              <a:buChar char="•"/>
            </a:pPr>
            <a:r>
              <a:rPr lang="en-GB" sz="800" dirty="0">
                <a:solidFill>
                  <a:schemeClr val="bg1"/>
                </a:solidFill>
              </a:rPr>
              <a:t>The economy has grown significantly over the past 10 years, however, growth in GDP is now expected to temporarily slow down.</a:t>
            </a:r>
          </a:p>
          <a:p>
            <a:pPr marL="144000" lvl="0" indent="-144000">
              <a:spcAft>
                <a:spcPts val="300"/>
              </a:spcAft>
              <a:buFont typeface="Arial" panose="020B0604020202020204" pitchFamily="34" charset="0"/>
              <a:buChar char="•"/>
            </a:pPr>
            <a:r>
              <a:rPr lang="en-GB" sz="800" dirty="0">
                <a:solidFill>
                  <a:schemeClr val="bg1"/>
                </a:solidFill>
              </a:rPr>
              <a:t>In the construction industry, a slowdown is noticeable following several years of high growth rates.</a:t>
            </a:r>
          </a:p>
          <a:p>
            <a:pPr marL="144000" lvl="0" indent="-144000">
              <a:spcAft>
                <a:spcPts val="300"/>
              </a:spcAft>
              <a:buFont typeface="Arial" panose="020B0604020202020204" pitchFamily="34" charset="0"/>
              <a:buChar char="•"/>
            </a:pPr>
            <a:r>
              <a:rPr lang="en-GB" sz="800" dirty="0">
                <a:solidFill>
                  <a:schemeClr val="bg1"/>
                </a:solidFill>
              </a:rPr>
              <a:t>Construction is supported by a government-signed agreement to add 35,000 homes over the next ten years to meet housing demand. </a:t>
            </a:r>
          </a:p>
          <a:p>
            <a:pPr marL="144000" lvl="0" indent="-144000">
              <a:spcAft>
                <a:spcPts val="300"/>
              </a:spcAft>
              <a:buFont typeface="Arial" panose="020B0604020202020204" pitchFamily="34" charset="0"/>
              <a:buChar char="•"/>
            </a:pPr>
            <a:r>
              <a:rPr lang="en-GB" sz="800" dirty="0">
                <a:solidFill>
                  <a:schemeClr val="bg1"/>
                </a:solidFill>
              </a:rPr>
              <a:t>New transportation projects (traffic arrangements, road infrastructure) are expected to generate demand in the design and consulting industry. </a:t>
            </a:r>
            <a:endParaRPr lang="fi-FI" sz="800" dirty="0">
              <a:solidFill>
                <a:schemeClr val="bg1"/>
              </a:solidFill>
            </a:endParaRPr>
          </a:p>
        </p:txBody>
      </p:sp>
      <p:sp>
        <p:nvSpPr>
          <p:cNvPr id="33" name="TextBox 32">
            <a:extLst>
              <a:ext uri="{FF2B5EF4-FFF2-40B4-BE49-F238E27FC236}">
                <a16:creationId xmlns:a16="http://schemas.microsoft.com/office/drawing/2014/main" id="{19E137EE-D266-CF5E-702A-4355477749DD}"/>
              </a:ext>
            </a:extLst>
          </p:cNvPr>
          <p:cNvSpPr txBox="1"/>
          <p:nvPr/>
        </p:nvSpPr>
        <p:spPr>
          <a:xfrm>
            <a:off x="6743238" y="1454500"/>
            <a:ext cx="2049183" cy="3142774"/>
          </a:xfrm>
          <a:prstGeom prst="rect">
            <a:avLst/>
          </a:prstGeom>
          <a:noFill/>
        </p:spPr>
        <p:txBody>
          <a:bodyPr wrap="square" lIns="36000" tIns="36000" rIns="36000" bIns="36000">
            <a:spAutoFit/>
          </a:bodyPr>
          <a:lstStyle/>
          <a:p>
            <a:pPr marL="144000" lvl="0" indent="-144000">
              <a:spcAft>
                <a:spcPts val="300"/>
              </a:spcAft>
              <a:buFont typeface="Arial" panose="020B0604020202020204" pitchFamily="34" charset="0"/>
              <a:buChar char="•"/>
            </a:pPr>
            <a:r>
              <a:rPr lang="en-GB" sz="800" dirty="0">
                <a:solidFill>
                  <a:schemeClr val="bg1"/>
                </a:solidFill>
              </a:rPr>
              <a:t>The economy has experienced significant volatility over the past decade. </a:t>
            </a:r>
          </a:p>
          <a:p>
            <a:pPr marL="144000" lvl="0" indent="-144000">
              <a:spcAft>
                <a:spcPts val="300"/>
              </a:spcAft>
              <a:buFont typeface="Arial" panose="020B0604020202020204" pitchFamily="34" charset="0"/>
              <a:buChar char="•"/>
            </a:pPr>
            <a:r>
              <a:rPr lang="en-GB" sz="800" dirty="0">
                <a:solidFill>
                  <a:schemeClr val="bg1"/>
                </a:solidFill>
              </a:rPr>
              <a:t>The country is facing elections, with numerous new legislations and projects underway that will affect both the operating environment and the industry demand. </a:t>
            </a:r>
          </a:p>
          <a:p>
            <a:pPr marL="144000" lvl="0" indent="-144000">
              <a:spcAft>
                <a:spcPts val="300"/>
              </a:spcAft>
              <a:buFont typeface="Arial" panose="020B0604020202020204" pitchFamily="34" charset="0"/>
              <a:buChar char="•"/>
            </a:pPr>
            <a:r>
              <a:rPr lang="en-GB" sz="800" dirty="0">
                <a:solidFill>
                  <a:schemeClr val="bg1"/>
                </a:solidFill>
              </a:rPr>
              <a:t>Investments are being directed towards increasing resilience, developing infrastructure, and improving the production and connections of energy, as well as water and environmental management. </a:t>
            </a:r>
          </a:p>
          <a:p>
            <a:pPr marL="144000" lvl="0" indent="-144000">
              <a:spcAft>
                <a:spcPts val="300"/>
              </a:spcAft>
              <a:buFont typeface="Arial" panose="020B0604020202020204" pitchFamily="34" charset="0"/>
              <a:buChar char="•"/>
            </a:pPr>
            <a:r>
              <a:rPr lang="en-GB" sz="800" dirty="0">
                <a:solidFill>
                  <a:schemeClr val="bg1"/>
                </a:solidFill>
              </a:rPr>
              <a:t>Large consulting firms have ample opportunity to meet diverse demand with their broad service offerings, whereas smaller firms have specialized particularly in real estate and construction, where design orders are expected to slightly decline.</a:t>
            </a:r>
            <a:endParaRPr lang="fi-FI" sz="800" dirty="0">
              <a:solidFill>
                <a:schemeClr val="bg1"/>
              </a:solidFill>
            </a:endParaRPr>
          </a:p>
        </p:txBody>
      </p:sp>
      <p:sp>
        <p:nvSpPr>
          <p:cNvPr id="36" name="TextBox 35">
            <a:extLst>
              <a:ext uri="{FF2B5EF4-FFF2-40B4-BE49-F238E27FC236}">
                <a16:creationId xmlns:a16="http://schemas.microsoft.com/office/drawing/2014/main" id="{12C03DC7-E2D7-8F0E-EEBE-6FA3E1469DA9}"/>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Source</a:t>
            </a: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 Nordic </a:t>
            </a: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Statistics</a:t>
            </a: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 </a:t>
            </a: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database</a:t>
            </a: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 </a:t>
            </a: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RiNord</a:t>
            </a:r>
            <a:endPar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endParaRPr>
          </a:p>
        </p:txBody>
      </p:sp>
      <p:sp>
        <p:nvSpPr>
          <p:cNvPr id="7" name="Rectangle 6">
            <a:extLst>
              <a:ext uri="{FF2B5EF4-FFF2-40B4-BE49-F238E27FC236}">
                <a16:creationId xmlns:a16="http://schemas.microsoft.com/office/drawing/2014/main" id="{30978A5F-9EE8-8BC5-64ED-AE5B5278426A}"/>
              </a:ext>
            </a:extLst>
          </p:cNvPr>
          <p:cNvSpPr/>
          <p:nvPr/>
        </p:nvSpPr>
        <p:spPr bwMode="auto">
          <a:xfrm>
            <a:off x="401601" y="1128994"/>
            <a:ext cx="4131153" cy="3584034"/>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graphicFrame>
        <p:nvGraphicFramePr>
          <p:cNvPr id="10" name="Chart 9">
            <a:extLst>
              <a:ext uri="{FF2B5EF4-FFF2-40B4-BE49-F238E27FC236}">
                <a16:creationId xmlns:a16="http://schemas.microsoft.com/office/drawing/2014/main" id="{077EDBA0-FDAE-DC5B-C813-4DDF386FD36A}"/>
              </a:ext>
            </a:extLst>
          </p:cNvPr>
          <p:cNvGraphicFramePr/>
          <p:nvPr>
            <p:extLst>
              <p:ext uri="{D42A27DB-BD31-4B8C-83A1-F6EECF244321}">
                <p14:modId xmlns:p14="http://schemas.microsoft.com/office/powerpoint/2010/main" val="2283405160"/>
              </p:ext>
            </p:extLst>
          </p:nvPr>
        </p:nvGraphicFramePr>
        <p:xfrm>
          <a:off x="401602" y="1128995"/>
          <a:ext cx="4131152" cy="3584034"/>
        </p:xfrm>
        <a:graphic>
          <a:graphicData uri="http://schemas.openxmlformats.org/drawingml/2006/chart">
            <c:chart xmlns:c="http://schemas.openxmlformats.org/drawingml/2006/chart" xmlns:r="http://schemas.openxmlformats.org/officeDocument/2006/relationships" r:id="rId2"/>
          </a:graphicData>
        </a:graphic>
      </p:graphicFrame>
      <p:sp>
        <p:nvSpPr>
          <p:cNvPr id="6" name="Alatunnisteen paikkamerkki 4">
            <a:extLst>
              <a:ext uri="{FF2B5EF4-FFF2-40B4-BE49-F238E27FC236}">
                <a16:creationId xmlns:a16="http://schemas.microsoft.com/office/drawing/2014/main" id="{B0A8C30D-BA96-6999-ABEF-3D08DBD246F0}"/>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sp>
        <p:nvSpPr>
          <p:cNvPr id="4" name="Päivämäärän paikkamerkki 3">
            <a:extLst>
              <a:ext uri="{FF2B5EF4-FFF2-40B4-BE49-F238E27FC236}">
                <a16:creationId xmlns:a16="http://schemas.microsoft.com/office/drawing/2014/main" id="{4FC81D03-5434-E3E5-F78F-556F74ABD4B4}"/>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263494077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8</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667577" cy="367183"/>
          </a:xfrm>
        </p:spPr>
        <p:txBody>
          <a:bodyPr>
            <a:noAutofit/>
          </a:bodyPr>
          <a:lstStyle/>
          <a:p>
            <a:pPr marL="0"/>
            <a:r>
              <a:rPr lang="fi-FI" sz="1600" dirty="0" err="1"/>
              <a:t>Overview</a:t>
            </a:r>
            <a:r>
              <a:rPr lang="fi-FI" sz="1600" dirty="0"/>
              <a:t> of design and </a:t>
            </a:r>
            <a:r>
              <a:rPr lang="fi-FI" sz="1600" dirty="0" err="1"/>
              <a:t>consulting</a:t>
            </a:r>
            <a:r>
              <a:rPr lang="fi-FI" sz="1600" dirty="0"/>
              <a:t> </a:t>
            </a:r>
            <a:r>
              <a:rPr lang="fi-FI" sz="1600" dirty="0" err="1"/>
              <a:t>industry</a:t>
            </a:r>
            <a:r>
              <a:rPr lang="fi-FI" sz="1600" dirty="0"/>
              <a:t> in </a:t>
            </a:r>
            <a:r>
              <a:rPr lang="fi-FI" sz="1600" dirty="0" err="1"/>
              <a:t>the</a:t>
            </a:r>
            <a:r>
              <a:rPr lang="fi-FI" sz="1600" dirty="0"/>
              <a:t> Nordic </a:t>
            </a:r>
            <a:r>
              <a:rPr lang="fi-FI" sz="1600" dirty="0" err="1"/>
              <a:t>Countries</a:t>
            </a:r>
            <a:endParaRPr lang="fi-FI" sz="1600" dirty="0"/>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3448800" cy="250837"/>
          </a:xfrm>
          <a:prstGeom prst="rect">
            <a:avLst/>
          </a:prstGeom>
          <a:solidFill>
            <a:schemeClr val="bg2"/>
          </a:solidFill>
        </p:spPr>
        <p:txBody>
          <a:bodyPr>
            <a:noAutofit/>
          </a:bodyPr>
          <a:lstStyle/>
          <a:p>
            <a:pPr marL="288000"/>
            <a:r>
              <a:rPr lang="fi-FI" dirty="0">
                <a:solidFill>
                  <a:schemeClr val="bg1"/>
                </a:solidFill>
              </a:rPr>
              <a:t>Market </a:t>
            </a:r>
            <a:r>
              <a:rPr lang="fi-FI" dirty="0" err="1">
                <a:solidFill>
                  <a:schemeClr val="bg1"/>
                </a:solidFill>
              </a:rPr>
              <a:t>development</a:t>
            </a:r>
            <a:r>
              <a:rPr lang="fi-FI" dirty="0">
                <a:solidFill>
                  <a:schemeClr val="bg1"/>
                </a:solidFill>
              </a:rPr>
              <a:t> in </a:t>
            </a:r>
            <a:r>
              <a:rPr lang="fi-FI" dirty="0" err="1">
                <a:solidFill>
                  <a:schemeClr val="bg1"/>
                </a:solidFill>
              </a:rPr>
              <a:t>the</a:t>
            </a:r>
            <a:r>
              <a:rPr lang="fi-FI" dirty="0">
                <a:solidFill>
                  <a:schemeClr val="bg1"/>
                </a:solidFill>
              </a:rPr>
              <a:t> Nordic </a:t>
            </a:r>
            <a:r>
              <a:rPr lang="fi-FI" dirty="0" err="1">
                <a:solidFill>
                  <a:schemeClr val="bg1"/>
                </a:solidFill>
              </a:rPr>
              <a:t>countries</a:t>
            </a:r>
            <a:endParaRPr lang="fi-FI" dirty="0">
              <a:solidFill>
                <a:schemeClr val="bg1"/>
              </a:solidFill>
            </a:endParaRPr>
          </a:p>
        </p:txBody>
      </p:sp>
      <p:sp>
        <p:nvSpPr>
          <p:cNvPr id="24" name="Rectangle 23">
            <a:extLst>
              <a:ext uri="{FF2B5EF4-FFF2-40B4-BE49-F238E27FC236}">
                <a16:creationId xmlns:a16="http://schemas.microsoft.com/office/drawing/2014/main" id="{AE17F279-7405-9CF5-7D59-2D801370287A}"/>
              </a:ext>
            </a:extLst>
          </p:cNvPr>
          <p:cNvSpPr/>
          <p:nvPr/>
        </p:nvSpPr>
        <p:spPr bwMode="auto">
          <a:xfrm>
            <a:off x="4606768" y="1122213"/>
            <a:ext cx="2052000" cy="3605834"/>
          </a:xfrm>
          <a:prstGeom prst="rect">
            <a:avLst/>
          </a:prstGeom>
          <a:solidFill>
            <a:schemeClr val="bg2"/>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25" name="Content Placeholder 7">
            <a:extLst>
              <a:ext uri="{FF2B5EF4-FFF2-40B4-BE49-F238E27FC236}">
                <a16:creationId xmlns:a16="http://schemas.microsoft.com/office/drawing/2014/main" id="{F04F8D08-FA4A-BC57-2332-0BF449648EC8}"/>
              </a:ext>
            </a:extLst>
          </p:cNvPr>
          <p:cNvSpPr txBox="1">
            <a:spLocks/>
          </p:cNvSpPr>
          <p:nvPr/>
        </p:nvSpPr>
        <p:spPr>
          <a:xfrm>
            <a:off x="4609835" y="1125130"/>
            <a:ext cx="2048933" cy="332602"/>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kumimoji="0" lang="fi-FI" sz="1000" b="1" i="0" u="none" strike="noStrike" kern="1200" cap="none" spc="-40" normalizeH="0" baseline="0" noProof="0" dirty="0" err="1">
                <a:ln>
                  <a:noFill/>
                </a:ln>
                <a:solidFill>
                  <a:srgbClr val="FFFFFF"/>
                </a:solidFill>
                <a:effectLst/>
                <a:uLnTx/>
                <a:uFillTx/>
                <a:latin typeface="Verdana" panose="020B0604030504040204" pitchFamily="34" charset="0"/>
                <a:ea typeface="Verdana" panose="020B0604030504040204" pitchFamily="34" charset="0"/>
              </a:rPr>
              <a:t>Sweden</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28" name="Rectangle 27">
            <a:extLst>
              <a:ext uri="{FF2B5EF4-FFF2-40B4-BE49-F238E27FC236}">
                <a16:creationId xmlns:a16="http://schemas.microsoft.com/office/drawing/2014/main" id="{8F0FEF7D-ED30-F5D1-4DE6-FC815C93FDDE}"/>
              </a:ext>
            </a:extLst>
          </p:cNvPr>
          <p:cNvSpPr/>
          <p:nvPr/>
        </p:nvSpPr>
        <p:spPr bwMode="auto">
          <a:xfrm>
            <a:off x="6737753" y="1128994"/>
            <a:ext cx="2050847" cy="3596135"/>
          </a:xfrm>
          <a:prstGeom prst="rect">
            <a:avLst/>
          </a:prstGeom>
          <a:solidFill>
            <a:schemeClr val="bg2"/>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29" name="Content Placeholder 7">
            <a:extLst>
              <a:ext uri="{FF2B5EF4-FFF2-40B4-BE49-F238E27FC236}">
                <a16:creationId xmlns:a16="http://schemas.microsoft.com/office/drawing/2014/main" id="{78517782-A171-91C7-1DBB-2F9DFC91A141}"/>
              </a:ext>
            </a:extLst>
          </p:cNvPr>
          <p:cNvSpPr txBox="1">
            <a:spLocks/>
          </p:cNvSpPr>
          <p:nvPr/>
        </p:nvSpPr>
        <p:spPr>
          <a:xfrm>
            <a:off x="6739668" y="1122212"/>
            <a:ext cx="2048933" cy="332602"/>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err="1">
                <a:solidFill>
                  <a:srgbClr val="FFFFFF"/>
                </a:solidFill>
              </a:rPr>
              <a:t>Denmark</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34" name="TextBox 33">
            <a:extLst>
              <a:ext uri="{FF2B5EF4-FFF2-40B4-BE49-F238E27FC236}">
                <a16:creationId xmlns:a16="http://schemas.microsoft.com/office/drawing/2014/main" id="{DED6660B-F0AE-5D35-EAB3-AF14DFE219E1}"/>
              </a:ext>
            </a:extLst>
          </p:cNvPr>
          <p:cNvSpPr txBox="1"/>
          <p:nvPr/>
        </p:nvSpPr>
        <p:spPr>
          <a:xfrm>
            <a:off x="4616623" y="1446061"/>
            <a:ext cx="2040231" cy="3219718"/>
          </a:xfrm>
          <a:prstGeom prst="rect">
            <a:avLst/>
          </a:prstGeom>
          <a:noFill/>
        </p:spPr>
        <p:txBody>
          <a:bodyPr wrap="square" lIns="36000" tIns="36000" rIns="36000" bIns="36000">
            <a:spAutoFit/>
          </a:bodyPr>
          <a:lstStyle/>
          <a:p>
            <a:pPr marL="144000" lvl="0" indent="-144000">
              <a:spcAft>
                <a:spcPts val="300"/>
              </a:spcAft>
              <a:buFont typeface="Arial" panose="020B0604020202020204" pitchFamily="34" charset="0"/>
              <a:buChar char="•"/>
            </a:pPr>
            <a:r>
              <a:rPr lang="en-GB" sz="800" dirty="0">
                <a:solidFill>
                  <a:schemeClr val="bg1"/>
                </a:solidFill>
              </a:rPr>
              <a:t>The economy has grown modestly over the last 10 years. </a:t>
            </a:r>
          </a:p>
          <a:p>
            <a:pPr marL="144000" lvl="0" indent="-144000">
              <a:spcAft>
                <a:spcPts val="300"/>
              </a:spcAft>
              <a:buFont typeface="Arial" panose="020B0604020202020204" pitchFamily="34" charset="0"/>
              <a:buChar char="•"/>
            </a:pPr>
            <a:r>
              <a:rPr lang="en-GB" sz="800" dirty="0">
                <a:solidFill>
                  <a:schemeClr val="bg1"/>
                </a:solidFill>
              </a:rPr>
              <a:t>The construction sector has been in a slight decline recently, but it is expected to revive. </a:t>
            </a:r>
          </a:p>
          <a:p>
            <a:pPr marL="144000" lvl="0" indent="-144000">
              <a:spcAft>
                <a:spcPts val="300"/>
              </a:spcAft>
              <a:buFont typeface="Arial" panose="020B0604020202020204" pitchFamily="34" charset="0"/>
              <a:buChar char="•"/>
            </a:pPr>
            <a:r>
              <a:rPr lang="en-GB" sz="800" dirty="0">
                <a:solidFill>
                  <a:schemeClr val="bg1"/>
                </a:solidFill>
              </a:rPr>
              <a:t>Infrastructure requires investments, and the expansion of nuclear power is on the table.</a:t>
            </a:r>
          </a:p>
          <a:p>
            <a:pPr marL="144000" lvl="0" indent="-144000">
              <a:spcAft>
                <a:spcPts val="300"/>
              </a:spcAft>
              <a:buFont typeface="Arial" panose="020B0604020202020204" pitchFamily="34" charset="0"/>
              <a:buChar char="•"/>
            </a:pPr>
            <a:r>
              <a:rPr lang="en-GB" sz="800" dirty="0">
                <a:solidFill>
                  <a:schemeClr val="bg1"/>
                </a:solidFill>
              </a:rPr>
              <a:t>The number and prices of workers in the technical consulting sector are expected to grow. The skills gap is the industry's biggest future concern. </a:t>
            </a:r>
          </a:p>
          <a:p>
            <a:pPr marL="144000" lvl="0" indent="-144000">
              <a:spcAft>
                <a:spcPts val="300"/>
              </a:spcAft>
              <a:buFont typeface="Arial" panose="020B0604020202020204" pitchFamily="34" charset="0"/>
              <a:buChar char="•"/>
            </a:pPr>
            <a:r>
              <a:rPr lang="en-GB" sz="800" dirty="0">
                <a:solidFill>
                  <a:schemeClr val="bg1"/>
                </a:solidFill>
              </a:rPr>
              <a:t>Discussions focus on enhancing competitiveness, investing in future skills, and climate change. Long-standing advantages of innovation and competitiveness are no longer at their previous levels. </a:t>
            </a:r>
          </a:p>
          <a:p>
            <a:pPr marL="144000" lvl="0" indent="-144000">
              <a:spcAft>
                <a:spcPts val="300"/>
              </a:spcAft>
              <a:buFont typeface="Arial" panose="020B0604020202020204" pitchFamily="34" charset="0"/>
              <a:buChar char="•"/>
            </a:pPr>
            <a:r>
              <a:rPr lang="en-GB" sz="800" dirty="0">
                <a:solidFill>
                  <a:schemeClr val="bg1"/>
                </a:solidFill>
              </a:rPr>
              <a:t>The current regulation, procurement practices, and R&amp;D incentives are not considered to be optimized to support competitiveness.</a:t>
            </a:r>
            <a:endParaRPr lang="fi-FI" sz="800" dirty="0">
              <a:solidFill>
                <a:schemeClr val="bg1"/>
              </a:solidFill>
            </a:endParaRPr>
          </a:p>
        </p:txBody>
      </p:sp>
      <p:sp>
        <p:nvSpPr>
          <p:cNvPr id="35" name="TextBox 34">
            <a:extLst>
              <a:ext uri="{FF2B5EF4-FFF2-40B4-BE49-F238E27FC236}">
                <a16:creationId xmlns:a16="http://schemas.microsoft.com/office/drawing/2014/main" id="{5B79111E-92D0-097D-9BB4-BEEEE0F6D23D}"/>
              </a:ext>
            </a:extLst>
          </p:cNvPr>
          <p:cNvSpPr txBox="1"/>
          <p:nvPr/>
        </p:nvSpPr>
        <p:spPr>
          <a:xfrm>
            <a:off x="6743389" y="1446061"/>
            <a:ext cx="2049183" cy="2034779"/>
          </a:xfrm>
          <a:prstGeom prst="rect">
            <a:avLst/>
          </a:prstGeom>
          <a:noFill/>
        </p:spPr>
        <p:txBody>
          <a:bodyPr wrap="square" lIns="36000" tIns="36000" rIns="36000" bIns="36000">
            <a:spAutoFit/>
          </a:bodyPr>
          <a:lstStyle/>
          <a:p>
            <a:pPr marL="144000" lvl="0" indent="-144000">
              <a:spcAft>
                <a:spcPts val="300"/>
              </a:spcAft>
              <a:buFont typeface="Arial" panose="020B0604020202020204" pitchFamily="34" charset="0"/>
              <a:buChar char="•"/>
            </a:pPr>
            <a:r>
              <a:rPr lang="en-GB" sz="800" dirty="0">
                <a:solidFill>
                  <a:schemeClr val="bg1"/>
                </a:solidFill>
              </a:rPr>
              <a:t>The economy has grown significantly over the last 10 years.</a:t>
            </a:r>
          </a:p>
          <a:p>
            <a:pPr marL="144000" lvl="0" indent="-144000">
              <a:spcAft>
                <a:spcPts val="300"/>
              </a:spcAft>
              <a:buFont typeface="Arial" panose="020B0604020202020204" pitchFamily="34" charset="0"/>
              <a:buChar char="•"/>
            </a:pPr>
            <a:r>
              <a:rPr lang="en-GB" sz="800" dirty="0">
                <a:solidFill>
                  <a:schemeClr val="bg1"/>
                </a:solidFill>
              </a:rPr>
              <a:t>The development in the industrial process and production industries has been positive and has accelerated over the past 6 years.</a:t>
            </a:r>
          </a:p>
          <a:p>
            <a:pPr marL="144000" lvl="0" indent="-144000">
              <a:spcAft>
                <a:spcPts val="300"/>
              </a:spcAft>
              <a:buFont typeface="Arial" panose="020B0604020202020204" pitchFamily="34" charset="0"/>
              <a:buChar char="•"/>
            </a:pPr>
            <a:r>
              <a:rPr lang="en-GB" sz="800" dirty="0">
                <a:solidFill>
                  <a:schemeClr val="bg1"/>
                </a:solidFill>
              </a:rPr>
              <a:t>The biggest market concern in Denmark is the future insufficiency of staff numbers. </a:t>
            </a:r>
          </a:p>
          <a:p>
            <a:pPr marL="144000" lvl="0" indent="-144000">
              <a:spcAft>
                <a:spcPts val="300"/>
              </a:spcAft>
              <a:buFont typeface="Arial" panose="020B0604020202020204" pitchFamily="34" charset="0"/>
              <a:buChar char="•"/>
            </a:pPr>
            <a:r>
              <a:rPr lang="en-GB" sz="800" dirty="0">
                <a:solidFill>
                  <a:schemeClr val="bg1"/>
                </a:solidFill>
              </a:rPr>
              <a:t>The country's regulations are under revision, and there is a noticeable strong focus on climate and environmental issues. This will increase the demand for design and consulting industry services.</a:t>
            </a:r>
            <a:endParaRPr lang="fi-FI" sz="800" dirty="0">
              <a:solidFill>
                <a:schemeClr val="bg1"/>
              </a:solidFill>
            </a:endParaRPr>
          </a:p>
        </p:txBody>
      </p:sp>
      <p:sp>
        <p:nvSpPr>
          <p:cNvPr id="36" name="TextBox 35">
            <a:extLst>
              <a:ext uri="{FF2B5EF4-FFF2-40B4-BE49-F238E27FC236}">
                <a16:creationId xmlns:a16="http://schemas.microsoft.com/office/drawing/2014/main" id="{12C03DC7-E2D7-8F0E-EEBE-6FA3E1469DA9}"/>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lang="fi-FI" sz="700" spc="-40" dirty="0" err="1">
                <a:solidFill>
                  <a:srgbClr val="29282E">
                    <a:lumMod val="75000"/>
                    <a:lumOff val="25000"/>
                  </a:srgbClr>
                </a:solidFill>
                <a:latin typeface="Verdana"/>
              </a:rPr>
              <a:t>Source</a:t>
            </a: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 Eurostat, </a:t>
            </a: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RiNord</a:t>
            </a:r>
            <a:endPar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endParaRPr>
          </a:p>
        </p:txBody>
      </p:sp>
      <p:sp>
        <p:nvSpPr>
          <p:cNvPr id="6" name="Rectangle 5">
            <a:extLst>
              <a:ext uri="{FF2B5EF4-FFF2-40B4-BE49-F238E27FC236}">
                <a16:creationId xmlns:a16="http://schemas.microsoft.com/office/drawing/2014/main" id="{2CB23B71-DD0A-7A15-BF16-7226F53597FB}"/>
              </a:ext>
            </a:extLst>
          </p:cNvPr>
          <p:cNvSpPr/>
          <p:nvPr/>
        </p:nvSpPr>
        <p:spPr bwMode="auto">
          <a:xfrm>
            <a:off x="401602" y="1128994"/>
            <a:ext cx="4130400" cy="3596135"/>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graphicFrame>
        <p:nvGraphicFramePr>
          <p:cNvPr id="8" name="Chart 7">
            <a:extLst>
              <a:ext uri="{FF2B5EF4-FFF2-40B4-BE49-F238E27FC236}">
                <a16:creationId xmlns:a16="http://schemas.microsoft.com/office/drawing/2014/main" id="{D081A84E-4DFD-496C-89B0-1D28DEF05CAE}"/>
              </a:ext>
            </a:extLst>
          </p:cNvPr>
          <p:cNvGraphicFramePr/>
          <p:nvPr>
            <p:extLst>
              <p:ext uri="{D42A27DB-BD31-4B8C-83A1-F6EECF244321}">
                <p14:modId xmlns:p14="http://schemas.microsoft.com/office/powerpoint/2010/main" val="1447325106"/>
              </p:ext>
            </p:extLst>
          </p:nvPr>
        </p:nvGraphicFramePr>
        <p:xfrm>
          <a:off x="401603" y="1141937"/>
          <a:ext cx="4123800" cy="3571092"/>
        </p:xfrm>
        <a:graphic>
          <a:graphicData uri="http://schemas.openxmlformats.org/drawingml/2006/chart">
            <c:chart xmlns:c="http://schemas.openxmlformats.org/drawingml/2006/chart" xmlns:r="http://schemas.openxmlformats.org/officeDocument/2006/relationships" r:id="rId2"/>
          </a:graphicData>
        </a:graphic>
      </p:graphicFrame>
      <p:sp>
        <p:nvSpPr>
          <p:cNvPr id="7" name="Alatunnisteen paikkamerkki 4">
            <a:extLst>
              <a:ext uri="{FF2B5EF4-FFF2-40B4-BE49-F238E27FC236}">
                <a16:creationId xmlns:a16="http://schemas.microsoft.com/office/drawing/2014/main" id="{D28E3799-B16A-EAA9-0644-141BEFA3C0BE}"/>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sp>
        <p:nvSpPr>
          <p:cNvPr id="4" name="Päivämäärän paikkamerkki 3">
            <a:extLst>
              <a:ext uri="{FF2B5EF4-FFF2-40B4-BE49-F238E27FC236}">
                <a16:creationId xmlns:a16="http://schemas.microsoft.com/office/drawing/2014/main" id="{F06D3510-9794-D792-CDC5-B4F5E30AD36D}"/>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42836536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9EA4BE2-164E-2B29-C80D-EE3C438B0549}"/>
              </a:ext>
            </a:extLst>
          </p:cNvPr>
          <p:cNvSpPr/>
          <p:nvPr/>
        </p:nvSpPr>
        <p:spPr bwMode="auto">
          <a:xfrm>
            <a:off x="473162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9</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err="1"/>
              <a:t>Utilizing</a:t>
            </a:r>
            <a:r>
              <a:rPr lang="fi-FI" sz="2400" dirty="0"/>
              <a:t> </a:t>
            </a:r>
            <a:r>
              <a:rPr lang="fi-FI" sz="2400" dirty="0" err="1"/>
              <a:t>foreign</a:t>
            </a:r>
            <a:r>
              <a:rPr lang="fi-FI" sz="2400" dirty="0"/>
              <a:t> labour</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1" y="290513"/>
            <a:ext cx="4385424" cy="250837"/>
          </a:xfrm>
          <a:prstGeom prst="rect">
            <a:avLst/>
          </a:prstGeom>
          <a:solidFill>
            <a:schemeClr val="accent6"/>
          </a:solidFill>
        </p:spPr>
        <p:txBody>
          <a:bodyPr>
            <a:noAutofit/>
          </a:bodyPr>
          <a:lstStyle/>
          <a:p>
            <a:pPr marL="288000"/>
            <a:r>
              <a:rPr lang="fi-FI" dirty="0" err="1">
                <a:solidFill>
                  <a:schemeClr val="bg1"/>
                </a:solidFill>
              </a:rPr>
              <a:t>Opportunities</a:t>
            </a:r>
            <a:r>
              <a:rPr lang="fi-FI" dirty="0">
                <a:solidFill>
                  <a:schemeClr val="bg1"/>
                </a:solidFill>
              </a:rPr>
              <a:t> of </a:t>
            </a:r>
            <a:r>
              <a:rPr lang="fi-FI" dirty="0" err="1">
                <a:solidFill>
                  <a:schemeClr val="bg1"/>
                </a:solidFill>
              </a:rPr>
              <a:t>utilizing</a:t>
            </a:r>
            <a:r>
              <a:rPr lang="fi-FI" dirty="0">
                <a:solidFill>
                  <a:schemeClr val="bg1"/>
                </a:solidFill>
              </a:rPr>
              <a:t> </a:t>
            </a:r>
            <a:r>
              <a:rPr lang="fi-FI" dirty="0" err="1">
                <a:solidFill>
                  <a:schemeClr val="bg1"/>
                </a:solidFill>
              </a:rPr>
              <a:t>foreign</a:t>
            </a:r>
            <a:r>
              <a:rPr lang="fi-FI" dirty="0">
                <a:solidFill>
                  <a:schemeClr val="bg1"/>
                </a:solidFill>
              </a:rPr>
              <a:t> labour</a:t>
            </a: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4731619" y="1199564"/>
            <a:ext cx="4060801" cy="367183"/>
          </a:xfrm>
        </p:spPr>
        <p:txBody>
          <a:bodyPr lIns="36000" rIns="36000" anchor="ctr">
            <a:noAutofit/>
          </a:bodyPr>
          <a:lstStyle/>
          <a:p>
            <a:pPr marL="0" indent="0" algn="ctr">
              <a:lnSpc>
                <a:spcPct val="100000"/>
              </a:lnSpc>
              <a:buSzPct val="100000"/>
              <a:buNone/>
            </a:pPr>
            <a:r>
              <a:rPr lang="en-GB" sz="1000" b="1" spc="-40" dirty="0">
                <a:solidFill>
                  <a:schemeClr val="bg1"/>
                </a:solidFill>
              </a:rPr>
              <a:t>Views of SKOL companies and business associations</a:t>
            </a:r>
            <a:endParaRPr lang="fi-FI" sz="1000" b="1" spc="-40" dirty="0">
              <a:solidFill>
                <a:schemeClr val="bg1"/>
              </a:solidFill>
            </a:endParaRP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341466" y="1237062"/>
            <a:ext cx="4043957" cy="292186"/>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err="1">
                <a:solidFill>
                  <a:srgbClr val="FFFFFF"/>
                </a:solidFill>
              </a:rPr>
              <a:t>Overview</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86F0B53E-3462-216A-1FEB-0842AEA66D0A}"/>
              </a:ext>
            </a:extLst>
          </p:cNvPr>
          <p:cNvSpPr txBox="1"/>
          <p:nvPr/>
        </p:nvSpPr>
        <p:spPr>
          <a:xfrm>
            <a:off x="351580" y="1566746"/>
            <a:ext cx="4033843" cy="2254463"/>
          </a:xfrm>
          <a:prstGeom prst="rect">
            <a:avLst/>
          </a:prstGeom>
          <a:noFill/>
        </p:spPr>
        <p:txBody>
          <a:bodyPr wrap="square" lIns="72000" rIns="72000">
            <a:spAutoFit/>
          </a:bodyPr>
          <a:lstStyle/>
          <a:p>
            <a:pPr marL="171450" indent="-171450">
              <a:spcAft>
                <a:spcPts val="300"/>
              </a:spcAft>
              <a:buFont typeface="Arial" panose="020B0604020202020204" pitchFamily="34" charset="0"/>
              <a:buChar char="•"/>
            </a:pPr>
            <a:r>
              <a:rPr lang="en-GB" sz="800" dirty="0">
                <a:solidFill>
                  <a:schemeClr val="bg1"/>
                </a:solidFill>
                <a:latin typeface="+mj-lt"/>
              </a:rPr>
              <a:t>According to the spring 2024 assessment, from the perspective of SKOL companies, the surplus and deficit of employed personnel in engineering fields point to an overall deficit of nearly 1,000 professionals for the years 2025-2029.</a:t>
            </a:r>
          </a:p>
          <a:p>
            <a:pPr marL="171450" indent="-171450">
              <a:spcAft>
                <a:spcPts val="300"/>
              </a:spcAft>
              <a:buFont typeface="Arial" panose="020B0604020202020204" pitchFamily="34" charset="0"/>
              <a:buChar char="•"/>
            </a:pPr>
            <a:r>
              <a:rPr lang="en-GB" sz="800" dirty="0">
                <a:solidFill>
                  <a:schemeClr val="bg1"/>
                </a:solidFill>
                <a:latin typeface="+mj-lt"/>
              </a:rPr>
              <a:t>To maintain the supply of professionals, it is necessary to ensure that there are enough starting places in technical education.</a:t>
            </a:r>
          </a:p>
          <a:p>
            <a:pPr marL="171450" indent="-171450">
              <a:spcAft>
                <a:spcPts val="300"/>
              </a:spcAft>
              <a:buFont typeface="Arial" panose="020B0604020202020204" pitchFamily="34" charset="0"/>
              <a:buChar char="•"/>
            </a:pPr>
            <a:r>
              <a:rPr lang="en-GB" sz="800" dirty="0">
                <a:solidFill>
                  <a:schemeClr val="bg1"/>
                </a:solidFill>
                <a:latin typeface="+mj-lt"/>
              </a:rPr>
              <a:t>One way to meet the demand for skilled workers is to try to increase the number of foreign workers in Finnish companies.</a:t>
            </a:r>
          </a:p>
          <a:p>
            <a:pPr marL="171450" indent="-171450">
              <a:spcAft>
                <a:spcPts val="300"/>
              </a:spcAft>
              <a:buFont typeface="Arial" panose="020B0604020202020204" pitchFamily="34" charset="0"/>
              <a:buChar char="•"/>
            </a:pPr>
            <a:r>
              <a:rPr lang="en-GB" sz="800" dirty="0">
                <a:solidFill>
                  <a:schemeClr val="bg1"/>
                </a:solidFill>
                <a:latin typeface="+mj-lt"/>
              </a:rPr>
              <a:t>Experts believe that Finland's attractiveness is weak compared to Central Europe, for example, in terms of the competitiveness of salaries.</a:t>
            </a:r>
          </a:p>
          <a:p>
            <a:pPr marL="171450" indent="-171450">
              <a:spcAft>
                <a:spcPts val="300"/>
              </a:spcAft>
              <a:buFont typeface="Arial" panose="020B0604020202020204" pitchFamily="34" charset="0"/>
              <a:buChar char="•"/>
            </a:pPr>
            <a:r>
              <a:rPr lang="en-GB" sz="800" dirty="0">
                <a:solidFill>
                  <a:schemeClr val="bg1"/>
                </a:solidFill>
                <a:latin typeface="+mj-lt"/>
              </a:rPr>
              <a:t>A challenge has been the immigration policy of the current government, which has caused fear among the current top experts in the field, who are looking at job opportunities elsewhere. As a result, new top talents also partly avoid Finland.</a:t>
            </a:r>
            <a:endParaRPr lang="fi-FI" sz="800" dirty="0">
              <a:solidFill>
                <a:schemeClr val="bg1"/>
              </a:solidFill>
              <a:latin typeface="+mj-lt"/>
            </a:endParaRPr>
          </a:p>
          <a:p>
            <a:pPr>
              <a:spcAft>
                <a:spcPts val="300"/>
              </a:spcAft>
            </a:pPr>
            <a:endParaRPr lang="fi-FI" sz="800" dirty="0">
              <a:solidFill>
                <a:schemeClr val="bg1"/>
              </a:solidFill>
              <a:latin typeface="+mj-lt"/>
            </a:endParaRPr>
          </a:p>
        </p:txBody>
      </p:sp>
      <p:sp>
        <p:nvSpPr>
          <p:cNvPr id="14" name="TextBox 13">
            <a:extLst>
              <a:ext uri="{FF2B5EF4-FFF2-40B4-BE49-F238E27FC236}">
                <a16:creationId xmlns:a16="http://schemas.microsoft.com/office/drawing/2014/main" id="{9A22AA2A-78F6-846A-458B-271A83CB8F64}"/>
              </a:ext>
            </a:extLst>
          </p:cNvPr>
          <p:cNvSpPr txBox="1"/>
          <p:nvPr/>
        </p:nvSpPr>
        <p:spPr>
          <a:xfrm>
            <a:off x="4731618" y="1566746"/>
            <a:ext cx="4060800" cy="2785378"/>
          </a:xfrm>
          <a:prstGeom prst="rect">
            <a:avLst/>
          </a:prstGeom>
          <a:noFill/>
        </p:spPr>
        <p:txBody>
          <a:bodyPr wrap="square" lIns="72000" rIns="72000">
            <a:spAutoFit/>
          </a:bodyPr>
          <a:lstStyle/>
          <a:p>
            <a:pPr marL="171450" lvl="0" indent="-171450">
              <a:spcAft>
                <a:spcPts val="300"/>
              </a:spcAft>
              <a:buFont typeface="Arial" panose="020B0604020202020204" pitchFamily="34" charset="0"/>
              <a:buChar char="•"/>
            </a:pPr>
            <a:r>
              <a:rPr lang="en-GB" sz="800" dirty="0">
                <a:solidFill>
                  <a:schemeClr val="bg1"/>
                </a:solidFill>
                <a:effectLst/>
                <a:latin typeface="+mj-lt"/>
                <a:ea typeface="Verdana" panose="020B0604030504040204" pitchFamily="34" charset="0"/>
                <a:cs typeface="Times New Roman" panose="02020603050405020304" pitchFamily="18" charset="0"/>
              </a:rPr>
              <a:t>The current economic situation regarding the labour is good, but as the economy improves and in the long term, there is a need to increase the number of foreign workers, especially if investments in the green transition proceed strongly.</a:t>
            </a:r>
          </a:p>
          <a:p>
            <a:pPr marL="171450" lvl="0" indent="-171450">
              <a:spcAft>
                <a:spcPts val="300"/>
              </a:spcAft>
              <a:buFont typeface="Arial" panose="020B0604020202020204" pitchFamily="34" charset="0"/>
              <a:buChar char="•"/>
            </a:pPr>
            <a:r>
              <a:rPr lang="en-GB" sz="800" dirty="0">
                <a:solidFill>
                  <a:schemeClr val="bg1"/>
                </a:solidFill>
                <a:effectLst/>
                <a:latin typeface="+mj-lt"/>
                <a:ea typeface="Verdana" panose="020B0604030504040204" pitchFamily="34" charset="0"/>
                <a:cs typeface="Times New Roman" panose="02020603050405020304" pitchFamily="18" charset="0"/>
              </a:rPr>
              <a:t>Foreign labour is seen to positively increase the diversity of the organization and is considered key if projects are being done for international clients.</a:t>
            </a:r>
          </a:p>
          <a:p>
            <a:pPr marL="171450" lvl="0" indent="-171450">
              <a:spcAft>
                <a:spcPts val="300"/>
              </a:spcAft>
              <a:buFont typeface="Arial" panose="020B0604020202020204" pitchFamily="34" charset="0"/>
              <a:buChar char="•"/>
            </a:pPr>
            <a:r>
              <a:rPr lang="en-GB" sz="800" dirty="0">
                <a:solidFill>
                  <a:schemeClr val="bg1"/>
                </a:solidFill>
                <a:effectLst/>
                <a:latin typeface="+mj-lt"/>
                <a:ea typeface="Verdana" panose="020B0604030504040204" pitchFamily="34" charset="0"/>
                <a:cs typeface="Times New Roman" panose="02020603050405020304" pitchFamily="18" charset="0"/>
              </a:rPr>
              <a:t>In terms of numbers and nationalities, foreign labour is widely utilized, for example, in the development of IT services or architectural design.</a:t>
            </a:r>
          </a:p>
          <a:p>
            <a:pPr marL="171450" lvl="0" indent="-171450">
              <a:spcAft>
                <a:spcPts val="300"/>
              </a:spcAft>
              <a:buFont typeface="Arial" panose="020B0604020202020204" pitchFamily="34" charset="0"/>
              <a:buChar char="•"/>
            </a:pPr>
            <a:r>
              <a:rPr lang="en-GB" sz="800" dirty="0">
                <a:solidFill>
                  <a:schemeClr val="bg1"/>
                </a:solidFill>
                <a:effectLst/>
                <a:latin typeface="+mj-lt"/>
                <a:ea typeface="Verdana" panose="020B0604030504040204" pitchFamily="34" charset="0"/>
                <a:cs typeface="Times New Roman" panose="02020603050405020304" pitchFamily="18" charset="0"/>
              </a:rPr>
              <a:t>Challenges with foreign labour in planning and administrative tasks include language proficiency and national/local legislation and practices related to, for example, permit processes, reports, and guidelines.</a:t>
            </a:r>
          </a:p>
          <a:p>
            <a:pPr marL="171450" lvl="0" indent="-171450">
              <a:spcAft>
                <a:spcPts val="300"/>
              </a:spcAft>
              <a:buFont typeface="Arial" panose="020B0604020202020204" pitchFamily="34" charset="0"/>
              <a:buChar char="•"/>
            </a:pPr>
            <a:r>
              <a:rPr lang="en-GB" sz="800" dirty="0">
                <a:solidFill>
                  <a:schemeClr val="bg1"/>
                </a:solidFill>
                <a:effectLst/>
                <a:latin typeface="+mj-lt"/>
                <a:ea typeface="Verdana" panose="020B0604030504040204" pitchFamily="34" charset="0"/>
                <a:cs typeface="Times New Roman" panose="02020603050405020304" pitchFamily="18" charset="0"/>
              </a:rPr>
              <a:t>Supporting the integration of top talents coming from abroad to Finland is important.</a:t>
            </a:r>
          </a:p>
          <a:p>
            <a:pPr marL="171450" lvl="0" indent="-171450">
              <a:spcAft>
                <a:spcPts val="300"/>
              </a:spcAft>
              <a:buFont typeface="Arial" panose="020B0604020202020204" pitchFamily="34" charset="0"/>
              <a:buChar char="•"/>
            </a:pPr>
            <a:r>
              <a:rPr lang="en-GB" sz="800" dirty="0">
                <a:solidFill>
                  <a:schemeClr val="bg1"/>
                </a:solidFill>
                <a:effectLst/>
                <a:latin typeface="+mj-lt"/>
                <a:ea typeface="Verdana" panose="020B0604030504040204" pitchFamily="34" charset="0"/>
                <a:cs typeface="Times New Roman" panose="02020603050405020304" pitchFamily="18" charset="0"/>
              </a:rPr>
              <a:t>The validation of international workers' qualifications and competence is challenging, and their skills may not necessarily match what is presented.</a:t>
            </a:r>
          </a:p>
          <a:p>
            <a:pPr marL="171450" lvl="0" indent="-171450">
              <a:spcAft>
                <a:spcPts val="300"/>
              </a:spcAft>
              <a:buFont typeface="Arial" panose="020B0604020202020204" pitchFamily="34" charset="0"/>
              <a:buChar char="•"/>
            </a:pPr>
            <a:r>
              <a:rPr lang="en-GB" sz="800" dirty="0">
                <a:solidFill>
                  <a:schemeClr val="bg1"/>
                </a:solidFill>
                <a:effectLst/>
                <a:latin typeface="+mj-lt"/>
                <a:ea typeface="Verdana" panose="020B0604030504040204" pitchFamily="34" charset="0"/>
                <a:cs typeface="Times New Roman" panose="02020603050405020304" pitchFamily="18" charset="0"/>
              </a:rPr>
              <a:t>To attract professionals and make broader use of their skills, it is important to enable working without Finnish language skills. This requires an attitude change in companies and among clients.</a:t>
            </a:r>
            <a:endParaRPr lang="fi-FI" sz="800" dirty="0">
              <a:solidFill>
                <a:schemeClr val="bg1"/>
              </a:solidFill>
              <a:effectLst/>
              <a:latin typeface="+mj-lt"/>
              <a:ea typeface="Verdana" panose="020B0604030504040204" pitchFamily="34" charset="0"/>
              <a:cs typeface="Times New Roman" panose="02020603050405020304" pitchFamily="18" charset="0"/>
            </a:endParaRPr>
          </a:p>
        </p:txBody>
      </p:sp>
      <p:sp>
        <p:nvSpPr>
          <p:cNvPr id="6" name="Alatunnisteen paikkamerkki 4">
            <a:extLst>
              <a:ext uri="{FF2B5EF4-FFF2-40B4-BE49-F238E27FC236}">
                <a16:creationId xmlns:a16="http://schemas.microsoft.com/office/drawing/2014/main" id="{FC4CCBF3-6FFE-9D1C-DB9B-05CCC1C087D5}"/>
              </a:ext>
            </a:extLst>
          </p:cNvPr>
          <p:cNvSpPr>
            <a:spLocks noGrp="1"/>
          </p:cNvSpPr>
          <p:nvPr>
            <p:ph type="ftr" sz="quarter" idx="11"/>
          </p:nvPr>
        </p:nvSpPr>
        <p:spPr>
          <a:xfrm>
            <a:off x="1111510" y="4728047"/>
            <a:ext cx="3292850" cy="164690"/>
          </a:xfrm>
        </p:spPr>
        <p:txBody>
          <a:bodyPr/>
          <a:lstStyle/>
          <a:p>
            <a:r>
              <a:rPr lang="en-GB" dirty="0"/>
              <a:t>The Finnish Association of Consulting Firms SKOL</a:t>
            </a:r>
            <a:endParaRPr lang="fi-FI" dirty="0"/>
          </a:p>
        </p:txBody>
      </p:sp>
      <p:sp>
        <p:nvSpPr>
          <p:cNvPr id="4" name="Päivämäärän paikkamerkki 3">
            <a:extLst>
              <a:ext uri="{FF2B5EF4-FFF2-40B4-BE49-F238E27FC236}">
                <a16:creationId xmlns:a16="http://schemas.microsoft.com/office/drawing/2014/main" id="{AE15D0A1-9E13-CE0C-9846-45995C88B99E}"/>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1789160851"/>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knologiateollisuus_masterdia">
  <a:themeElements>
    <a:clrScheme name="Mukautettu 3">
      <a:dk1>
        <a:srgbClr val="29282E"/>
      </a:dk1>
      <a:lt1>
        <a:srgbClr val="FFFFFF"/>
      </a:lt1>
      <a:dk2>
        <a:srgbClr val="B3B3B3"/>
      </a:dk2>
      <a:lt2>
        <a:srgbClr val="002964"/>
      </a:lt2>
      <a:accent1>
        <a:srgbClr val="85E869"/>
      </a:accent1>
      <a:accent2>
        <a:srgbClr val="FF805C"/>
      </a:accent2>
      <a:accent3>
        <a:srgbClr val="0ACFCF"/>
      </a:accent3>
      <a:accent4>
        <a:srgbClr val="FF00B8"/>
      </a:accent4>
      <a:accent5>
        <a:srgbClr val="0F78B2"/>
      </a:accent5>
      <a:accent6>
        <a:srgbClr val="8A0FA6"/>
      </a:accent6>
      <a:hlink>
        <a:srgbClr val="0ACFCF"/>
      </a:hlink>
      <a:folHlink>
        <a:srgbClr val="0ACFCF"/>
      </a:folHlink>
    </a:clrScheme>
    <a:fontScheme name="Mukautettu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spPr>
      <a:bodyPr vert="horz" wrap="square" lIns="91440" tIns="45720" rIns="91440" bIns="45720" numCol="1" anchor="t" anchorCtr="0" compatLnSpc="1">
        <a:prstTxWarp prst="textNoShape">
          <a:avLst/>
        </a:prstTxWarp>
      </a:bodyPr>
      <a:lstStyle>
        <a:defPPr>
          <a:defRPr/>
        </a:defPPr>
      </a:lstStyle>
    </a:spDef>
    <a:lnDef>
      <a:spPr>
        <a:ln w="19050"/>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spAutoFit/>
      </a:bodyPr>
      <a:lstStyle>
        <a:defPPr>
          <a:defRPr spc="-40" dirty="0" err="1" smtClean="0"/>
        </a:defPPr>
      </a:lstStyle>
    </a:txDef>
  </a:objectDefaults>
  <a:extraClrSchemeLst/>
  <a:extLst>
    <a:ext uri="{05A4C25C-085E-4340-85A3-A5531E510DB2}">
      <thm15:themeFamily xmlns:thm15="http://schemas.microsoft.com/office/thememl/2012/main" name="Tekno_Fi_2016.potx" id="{5F339FE8-42F1-47BF-B229-7CF5CCFB3E2E}" vid="{665AB6D6-23D0-4559-BDD8-0677B20050DD}"/>
    </a:ext>
  </a:extLst>
</a:theme>
</file>

<file path=ppt/theme/theme2.xml><?xml version="1.0" encoding="utf-8"?>
<a:theme xmlns:a="http://schemas.openxmlformats.org/drawingml/2006/main" name="1_Teknologiateollisuus_masterdia">
  <a:themeElements>
    <a:clrScheme name="Mukautettu 3">
      <a:dk1>
        <a:srgbClr val="29282E"/>
      </a:dk1>
      <a:lt1>
        <a:srgbClr val="FFFFFF"/>
      </a:lt1>
      <a:dk2>
        <a:srgbClr val="B3B3B3"/>
      </a:dk2>
      <a:lt2>
        <a:srgbClr val="002964"/>
      </a:lt2>
      <a:accent1>
        <a:srgbClr val="85E869"/>
      </a:accent1>
      <a:accent2>
        <a:srgbClr val="FF805C"/>
      </a:accent2>
      <a:accent3>
        <a:srgbClr val="0ACFCF"/>
      </a:accent3>
      <a:accent4>
        <a:srgbClr val="FF00B8"/>
      </a:accent4>
      <a:accent5>
        <a:srgbClr val="0F78B2"/>
      </a:accent5>
      <a:accent6>
        <a:srgbClr val="8A0FA6"/>
      </a:accent6>
      <a:hlink>
        <a:srgbClr val="0ACFCF"/>
      </a:hlink>
      <a:folHlink>
        <a:srgbClr val="0ACFCF"/>
      </a:folHlink>
    </a:clrScheme>
    <a:fontScheme name="Mukautettu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spPr>
      <a:bodyPr vert="horz" wrap="square" lIns="91440" tIns="45720" rIns="91440" bIns="45720" numCol="1" anchor="t" anchorCtr="0" compatLnSpc="1">
        <a:prstTxWarp prst="textNoShape">
          <a:avLst/>
        </a:prstTxWarp>
      </a:bodyPr>
      <a:lstStyle>
        <a:defPPr>
          <a:defRPr/>
        </a:defPPr>
      </a:lstStyle>
    </a:spDef>
    <a:lnDef>
      <a:spPr>
        <a:ln w="19050"/>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spAutoFit/>
      </a:bodyPr>
      <a:lstStyle>
        <a:defPPr>
          <a:defRPr spc="-40" dirty="0" err="1" smtClean="0"/>
        </a:defPPr>
      </a:lstStyle>
    </a:txDef>
  </a:objectDefaults>
  <a:extraClrSchemeLst/>
  <a:extLst>
    <a:ext uri="{05A4C25C-085E-4340-85A3-A5531E510DB2}">
      <thm15:themeFamily xmlns:thm15="http://schemas.microsoft.com/office/thememl/2012/main" name="Tekno_Fi_2016.potx" id="{5F339FE8-42F1-47BF-B229-7CF5CCFB3E2E}" vid="{665AB6D6-23D0-4559-BDD8-0677B20050D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b22c693-97ac-4ccb-b14f-01181fe0ae28">
      <Terms xmlns="http://schemas.microsoft.com/office/infopath/2007/PartnerControls"/>
    </lcf76f155ced4ddcb4097134ff3c332f>
    <TaxCatchAll xmlns="95c5aa93-a000-4751-af2d-c6a31d0ab9b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5951203446290046A0FE0142CCA0863F" ma:contentTypeVersion="18" ma:contentTypeDescription="Luo uusi asiakirja." ma:contentTypeScope="" ma:versionID="4d7fc39e9464e67c22f7a1062c89d260">
  <xsd:schema xmlns:xsd="http://www.w3.org/2001/XMLSchema" xmlns:xs="http://www.w3.org/2001/XMLSchema" xmlns:p="http://schemas.microsoft.com/office/2006/metadata/properties" xmlns:ns2="eb22c693-97ac-4ccb-b14f-01181fe0ae28" xmlns:ns3="95c5aa93-a000-4751-af2d-c6a31d0ab9bd" targetNamespace="http://schemas.microsoft.com/office/2006/metadata/properties" ma:root="true" ma:fieldsID="0c06fdb31b5b16ea28daace1a2e3a5b3" ns2:_="" ns3:_="">
    <xsd:import namespace="eb22c693-97ac-4ccb-b14f-01181fe0ae28"/>
    <xsd:import namespace="95c5aa93-a000-4751-af2d-c6a31d0ab9b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22c693-97ac-4ccb-b14f-01181fe0ae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f83a129e-02f3-4c10-aeed-b048f014efe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5c5aa93-a000-4751-af2d-c6a31d0ab9bd"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element name="TaxCatchAll" ma:index="23" nillable="true" ma:displayName="Taxonomy Catch All Column" ma:hidden="true" ma:list="{2e9c19a5-a4e9-4da9-bb6f-386ac0e5581a}" ma:internalName="TaxCatchAll" ma:showField="CatchAllData" ma:web="95c5aa93-a000-4751-af2d-c6a31d0ab9b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2EDFCF-7DD8-4276-898E-DE858DED4BB2}">
  <ds:schemaRefs>
    <ds:schemaRef ds:uri="http://schemas.microsoft.com/sharepoint/v3/contenttype/forms"/>
  </ds:schemaRefs>
</ds:datastoreItem>
</file>

<file path=customXml/itemProps2.xml><?xml version="1.0" encoding="utf-8"?>
<ds:datastoreItem xmlns:ds="http://schemas.openxmlformats.org/officeDocument/2006/customXml" ds:itemID="{49A16553-FF53-4A3D-8469-CF5C6E8C7038}">
  <ds:schemaRefs>
    <ds:schemaRef ds:uri="http://purl.org/dc/terms/"/>
    <ds:schemaRef ds:uri="http://purl.org/dc/dcmityp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8e42ebce-1ca3-4ebe-bb10-6264223baabd"/>
    <ds:schemaRef ds:uri="5fe4c728-5a85-4e0b-af6e-ed3ad8a1dd0d"/>
    <ds:schemaRef ds:uri="http://www.w3.org/XML/1998/namespace"/>
  </ds:schemaRefs>
</ds:datastoreItem>
</file>

<file path=customXml/itemProps3.xml><?xml version="1.0" encoding="utf-8"?>
<ds:datastoreItem xmlns:ds="http://schemas.openxmlformats.org/officeDocument/2006/customXml" ds:itemID="{89DBEF50-CF5C-41A3-A793-68A226FD82F3}"/>
</file>

<file path=docProps/app.xml><?xml version="1.0" encoding="utf-8"?>
<Properties xmlns="http://schemas.openxmlformats.org/officeDocument/2006/extended-properties" xmlns:vt="http://schemas.openxmlformats.org/officeDocument/2006/docPropsVTypes">
  <Template>SKOL-diaesitys-demo</Template>
  <TotalTime>689</TotalTime>
  <Words>3763</Words>
  <Application>Microsoft Office PowerPoint</Application>
  <PresentationFormat>On-screen Show (16:9)</PresentationFormat>
  <Paragraphs>256</Paragraphs>
  <Slides>14</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0" baseType="lpstr">
      <vt:lpstr>Arial</vt:lpstr>
      <vt:lpstr>Verdana</vt:lpstr>
      <vt:lpstr>Wingdings</vt:lpstr>
      <vt:lpstr>Teknologiateollisuus_masterdia</vt:lpstr>
      <vt:lpstr>1_Teknologiateollisuus_masterdia</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 market analysis 2024</dc:title>
  <dc:creator>Daniel Forsman</dc:creator>
  <cp:keywords/>
  <cp:lastModifiedBy>Sami Ruotsalainen</cp:lastModifiedBy>
  <cp:revision>6</cp:revision>
  <cp:lastPrinted>2016-06-09T07:47:11Z</cp:lastPrinted>
  <dcterms:created xsi:type="dcterms:W3CDTF">2016-08-26T10:16:23Z</dcterms:created>
  <dcterms:modified xsi:type="dcterms:W3CDTF">2024-10-07T05:29:01Z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482.21.02.003</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Tekno_fi.potx</vt:lpwstr>
  </property>
  <property fmtid="{D5CDD505-2E9C-101B-9397-08002B2CF9AE}" pid="6" name="dvDefinition">
    <vt:lpwstr>23 (dd_default.xml)</vt:lpwstr>
  </property>
  <property fmtid="{D5CDD505-2E9C-101B-9397-08002B2CF9AE}" pid="7" name="dvDefinitionID">
    <vt:lpwstr>23</vt:lpwstr>
  </property>
  <property fmtid="{D5CDD505-2E9C-101B-9397-08002B2CF9AE}" pid="8" name="dvContentFile">
    <vt:lpwstr>dd_default.xml</vt:lpwstr>
  </property>
  <property fmtid="{D5CDD505-2E9C-101B-9397-08002B2CF9AE}" pid="9" name="dvGlobalVerID">
    <vt:lpwstr>482.90.02.003</vt:lpwstr>
  </property>
  <property fmtid="{D5CDD505-2E9C-101B-9397-08002B2CF9AE}" pid="10" name="dvDefinitionVersion">
    <vt:lpwstr>2.1 / 22.1.2015</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4</vt:lpwstr>
  </property>
  <property fmtid="{D5CDD505-2E9C-101B-9397-08002B2CF9AE}" pid="17" name="dvCategory_2">
    <vt:lpwstr>0</vt:lpwstr>
  </property>
  <property fmtid="{D5CDD505-2E9C-101B-9397-08002B2CF9AE}" pid="18" name="dvSavepath">
    <vt:lpwstr/>
  </property>
  <property fmtid="{D5CDD505-2E9C-101B-9397-08002B2CF9AE}" pid="19" name="dvUsed">
    <vt:lpwstr>1</vt:lpwstr>
  </property>
  <property fmtid="{D5CDD505-2E9C-101B-9397-08002B2CF9AE}" pid="20" name="dvCompany">
    <vt:lpwstr/>
  </property>
  <property fmtid="{D5CDD505-2E9C-101B-9397-08002B2CF9AE}" pid="21" name="dvSite">
    <vt:lpwstr/>
  </property>
  <property fmtid="{D5CDD505-2E9C-101B-9397-08002B2CF9AE}" pid="22" name="dvNumbering">
    <vt:lpwstr>0</vt:lpwstr>
  </property>
  <property fmtid="{D5CDD505-2E9C-101B-9397-08002B2CF9AE}" pid="23" name="dvDUname">
    <vt:lpwstr>Nora Elers</vt:lpwstr>
  </property>
  <property fmtid="{D5CDD505-2E9C-101B-9397-08002B2CF9AE}" pid="24" name="dvDUdepartment">
    <vt:lpwstr/>
  </property>
  <property fmtid="{D5CDD505-2E9C-101B-9397-08002B2CF9AE}" pid="25" name="dvLogoExist">
    <vt:lpwstr>0</vt:lpwstr>
  </property>
  <property fmtid="{D5CDD505-2E9C-101B-9397-08002B2CF9AE}" pid="26" name="dvCurrentlogo">
    <vt:lpwstr/>
  </property>
  <property fmtid="{D5CDD505-2E9C-101B-9397-08002B2CF9AE}" pid="27" name="ContentTypeId">
    <vt:lpwstr>0x010100EF78AC9BA6DE654F9FCEA110777D9416</vt:lpwstr>
  </property>
  <property fmtid="{D5CDD505-2E9C-101B-9397-08002B2CF9AE}" pid="28" name="MSIP_Label_20ea7001-5c24-4702-a3ac-e436ccb02747_Enabled">
    <vt:lpwstr>true</vt:lpwstr>
  </property>
  <property fmtid="{D5CDD505-2E9C-101B-9397-08002B2CF9AE}" pid="29" name="MSIP_Label_20ea7001-5c24-4702-a3ac-e436ccb02747_SetDate">
    <vt:lpwstr>2023-09-07T10:34:30Z</vt:lpwstr>
  </property>
  <property fmtid="{D5CDD505-2E9C-101B-9397-08002B2CF9AE}" pid="30" name="MSIP_Label_20ea7001-5c24-4702-a3ac-e436ccb02747_Method">
    <vt:lpwstr>Standard</vt:lpwstr>
  </property>
  <property fmtid="{D5CDD505-2E9C-101B-9397-08002B2CF9AE}" pid="31" name="MSIP_Label_20ea7001-5c24-4702-a3ac-e436ccb02747_Name">
    <vt:lpwstr>Confidential</vt:lpwstr>
  </property>
  <property fmtid="{D5CDD505-2E9C-101B-9397-08002B2CF9AE}" pid="32" name="MSIP_Label_20ea7001-5c24-4702-a3ac-e436ccb02747_SiteId">
    <vt:lpwstr>c8823c91-be81-4f89-b024-6c3dd789c106</vt:lpwstr>
  </property>
  <property fmtid="{D5CDD505-2E9C-101B-9397-08002B2CF9AE}" pid="33" name="MSIP_Label_20ea7001-5c24-4702-a3ac-e436ccb02747_ActionId">
    <vt:lpwstr>a6cc2967-6f11-4ca1-ade8-d2dae53668f6</vt:lpwstr>
  </property>
  <property fmtid="{D5CDD505-2E9C-101B-9397-08002B2CF9AE}" pid="34" name="MSIP_Label_20ea7001-5c24-4702-a3ac-e436ccb02747_ContentBits">
    <vt:lpwstr>2</vt:lpwstr>
  </property>
  <property fmtid="{D5CDD505-2E9C-101B-9397-08002B2CF9AE}" pid="35" name="MediaServiceImageTags">
    <vt:lpwstr/>
  </property>
</Properties>
</file>